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941" r:id="rId4"/>
  </p:sldMasterIdLst>
  <p:notesMasterIdLst>
    <p:notesMasterId r:id="rId71"/>
  </p:notesMasterIdLst>
  <p:handoutMasterIdLst>
    <p:handoutMasterId r:id="rId72"/>
  </p:handoutMasterIdLst>
  <p:sldIdLst>
    <p:sldId id="257" r:id="rId5"/>
    <p:sldId id="1268" r:id="rId6"/>
    <p:sldId id="1224" r:id="rId7"/>
    <p:sldId id="1272" r:id="rId8"/>
    <p:sldId id="1269" r:id="rId9"/>
    <p:sldId id="1227" r:id="rId10"/>
    <p:sldId id="1295" r:id="rId11"/>
    <p:sldId id="1296" r:id="rId12"/>
    <p:sldId id="933" r:id="rId13"/>
    <p:sldId id="976" r:id="rId14"/>
    <p:sldId id="1128" r:id="rId15"/>
    <p:sldId id="1129" r:id="rId16"/>
    <p:sldId id="1130" r:id="rId17"/>
    <p:sldId id="937" r:id="rId18"/>
    <p:sldId id="939" r:id="rId19"/>
    <p:sldId id="989" r:id="rId20"/>
    <p:sldId id="1294" r:id="rId21"/>
    <p:sldId id="1119" r:id="rId22"/>
    <p:sldId id="1240" r:id="rId23"/>
    <p:sldId id="941" r:id="rId24"/>
    <p:sldId id="1118" r:id="rId25"/>
    <p:sldId id="1297" r:id="rId26"/>
    <p:sldId id="1259" r:id="rId27"/>
    <p:sldId id="1191" r:id="rId28"/>
    <p:sldId id="1192" r:id="rId29"/>
    <p:sldId id="1193" r:id="rId30"/>
    <p:sldId id="1194" r:id="rId31"/>
    <p:sldId id="1273" r:id="rId32"/>
    <p:sldId id="1196" r:id="rId33"/>
    <p:sldId id="1285" r:id="rId34"/>
    <p:sldId id="1286" r:id="rId35"/>
    <p:sldId id="1287" r:id="rId36"/>
    <p:sldId id="1288" r:id="rId37"/>
    <p:sldId id="1289" r:id="rId38"/>
    <p:sldId id="1292" r:id="rId39"/>
    <p:sldId id="1199" r:id="rId40"/>
    <p:sldId id="1290" r:id="rId41"/>
    <p:sldId id="1200" r:id="rId42"/>
    <p:sldId id="1248" r:id="rId43"/>
    <p:sldId id="1201" r:id="rId44"/>
    <p:sldId id="1249" r:id="rId45"/>
    <p:sldId id="1202" r:id="rId46"/>
    <p:sldId id="1291" r:id="rId47"/>
    <p:sldId id="1203" r:id="rId48"/>
    <p:sldId id="1204" r:id="rId49"/>
    <p:sldId id="1205" r:id="rId50"/>
    <p:sldId id="1263" r:id="rId51"/>
    <p:sldId id="1250" r:id="rId52"/>
    <p:sldId id="1279" r:id="rId53"/>
    <p:sldId id="1281" r:id="rId54"/>
    <p:sldId id="1283" r:id="rId55"/>
    <p:sldId id="1282" r:id="rId56"/>
    <p:sldId id="1284" r:id="rId57"/>
    <p:sldId id="1293" r:id="rId58"/>
    <p:sldId id="1274" r:id="rId59"/>
    <p:sldId id="1275" r:id="rId60"/>
    <p:sldId id="1276" r:id="rId61"/>
    <p:sldId id="1280" r:id="rId62"/>
    <p:sldId id="1278" r:id="rId63"/>
    <p:sldId id="1277" r:id="rId64"/>
    <p:sldId id="1223" r:id="rId65"/>
    <p:sldId id="1222" r:id="rId66"/>
    <p:sldId id="1221" r:id="rId67"/>
    <p:sldId id="1264" r:id="rId68"/>
    <p:sldId id="1298" r:id="rId69"/>
    <p:sldId id="1241" r:id="rId70"/>
  </p:sldIdLst>
  <p:sldSz cx="9144000" cy="6858000" type="screen4x3"/>
  <p:notesSz cx="6985000" cy="9283700"/>
  <p:custDataLst>
    <p:tags r:id="rId73"/>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5759">
          <p15:clr>
            <a:srgbClr val="A4A3A4"/>
          </p15:clr>
        </p15:guide>
      </p15:sldGuideLst>
    </p:ext>
    <p:ext uri="{2D200454-40CA-4A62-9FC3-DE9A4176ACB9}">
      <p15:notesGuideLst xmlns:p15="http://schemas.microsoft.com/office/powerpoint/2012/main">
        <p15:guide id="1" orient="horz" pos="2924">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84C"/>
    <a:srgbClr val="000000"/>
    <a:srgbClr val="33CC33"/>
    <a:srgbClr val="FF00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C7DC5-F70B-DD8C-4722-DB4AB0680FDC}" v="993" dt="2023-09-05T12:55:09.263"/>
    <p1510:client id="{12316D29-A007-8C16-E792-5AA9893D304D}" v="1" dt="2023-09-05T12:58:16.500"/>
    <p1510:client id="{20858790-17FA-E478-4F27-80545C145592}" v="660" dt="2023-09-01T20:20:49.845"/>
    <p1510:client id="{43F18332-3878-4A84-2A51-3D323C5FEF60}" v="3" dt="2023-09-19T17:27:47.653"/>
    <p1510:client id="{5AB0243C-2425-C9C2-B40B-DD37FEA5F4F3}" v="443" dt="2023-09-05T14:27:08.285"/>
    <p1510:client id="{A4795713-CD7D-9DC5-5F42-A4D00C3A92D1}" v="3" dt="2023-09-06T16:05:45.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6"/>
      </p:cViewPr>
      <p:guideLst>
        <p:guide orient="horz" pos="2112"/>
        <p:guide pos="5759"/>
      </p:guideLst>
    </p:cSldViewPr>
  </p:slideViewPr>
  <p:notesTextViewPr>
    <p:cViewPr>
      <p:scale>
        <a:sx n="1" d="1"/>
        <a:sy n="1" d="1"/>
      </p:scale>
      <p:origin x="0" y="0"/>
    </p:cViewPr>
  </p:notesTextViewPr>
  <p:notesViewPr>
    <p:cSldViewPr snapToGrid="0">
      <p:cViewPr>
        <p:scale>
          <a:sx n="1" d="2"/>
          <a:sy n="1" d="2"/>
        </p:scale>
        <p:origin x="0" y="0"/>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DE4ACC-F545-A5BC-62FB-73D39CEABEBB}"/>
              </a:ext>
            </a:extLst>
          </p:cNvPr>
          <p:cNvSpPr>
            <a:spLocks noGrp="1" noChangeArrowheads="1"/>
          </p:cNvSpPr>
          <p:nvPr>
            <p:ph type="hdr" sz="quarter"/>
          </p:nvPr>
        </p:nvSpPr>
        <p:spPr bwMode="auto">
          <a:xfrm>
            <a:off x="0" y="0"/>
            <a:ext cx="3027363" cy="465138"/>
          </a:xfrm>
          <a:prstGeom prst="rect">
            <a:avLst/>
          </a:prstGeom>
          <a:noFill/>
          <a:ln>
            <a:noFill/>
          </a:ln>
          <a:effectLst/>
        </p:spPr>
        <p:txBody>
          <a:bodyPr vert="horz" wrap="square" lIns="92933" tIns="46467" rIns="92933" bIns="46467" numCol="1" anchor="t" anchorCtr="0" compatLnSpc="1">
            <a:prstTxWarp prst="textNoShape">
              <a:avLst/>
            </a:prstTxWarp>
          </a:bodyPr>
          <a:lstStyle>
            <a:lvl1pPr defTabSz="929431">
              <a:defRPr sz="1200"/>
            </a:lvl1pPr>
          </a:lstStyle>
          <a:p>
            <a:pPr>
              <a:defRPr/>
            </a:pPr>
            <a:endParaRPr lang="en-US"/>
          </a:p>
        </p:txBody>
      </p:sp>
      <p:sp>
        <p:nvSpPr>
          <p:cNvPr id="5123" name="Rectangle 3">
            <a:extLst>
              <a:ext uri="{FF2B5EF4-FFF2-40B4-BE49-F238E27FC236}">
                <a16:creationId xmlns:a16="http://schemas.microsoft.com/office/drawing/2014/main" id="{B3EBD361-FD74-D74A-DCD7-1FC660B33411}"/>
              </a:ext>
            </a:extLst>
          </p:cNvPr>
          <p:cNvSpPr>
            <a:spLocks noGrp="1" noChangeArrowheads="1"/>
          </p:cNvSpPr>
          <p:nvPr>
            <p:ph type="dt" sz="quarter" idx="1"/>
          </p:nvPr>
        </p:nvSpPr>
        <p:spPr bwMode="auto">
          <a:xfrm>
            <a:off x="3957638" y="0"/>
            <a:ext cx="3027362" cy="465138"/>
          </a:xfrm>
          <a:prstGeom prst="rect">
            <a:avLst/>
          </a:prstGeom>
          <a:noFill/>
          <a:ln>
            <a:noFill/>
          </a:ln>
          <a:effectLst/>
        </p:spPr>
        <p:txBody>
          <a:bodyPr vert="horz" wrap="square" lIns="92933" tIns="46467" rIns="92933" bIns="46467" numCol="1" anchor="t" anchorCtr="0" compatLnSpc="1">
            <a:prstTxWarp prst="textNoShape">
              <a:avLst/>
            </a:prstTxWarp>
          </a:bodyPr>
          <a:lstStyle>
            <a:lvl1pPr algn="r" defTabSz="929431">
              <a:defRPr sz="1200"/>
            </a:lvl1pPr>
          </a:lstStyle>
          <a:p>
            <a:pPr>
              <a:defRPr/>
            </a:pPr>
            <a:endParaRPr lang="en-US"/>
          </a:p>
        </p:txBody>
      </p:sp>
      <p:sp>
        <p:nvSpPr>
          <p:cNvPr id="5124" name="Rectangle 4">
            <a:extLst>
              <a:ext uri="{FF2B5EF4-FFF2-40B4-BE49-F238E27FC236}">
                <a16:creationId xmlns:a16="http://schemas.microsoft.com/office/drawing/2014/main" id="{702B44A5-7A77-561A-E839-434B933F537F}"/>
              </a:ext>
            </a:extLst>
          </p:cNvPr>
          <p:cNvSpPr>
            <a:spLocks noGrp="1" noChangeArrowheads="1"/>
          </p:cNvSpPr>
          <p:nvPr>
            <p:ph type="ftr" sz="quarter" idx="2"/>
          </p:nvPr>
        </p:nvSpPr>
        <p:spPr bwMode="auto">
          <a:xfrm>
            <a:off x="0" y="8818563"/>
            <a:ext cx="3027363" cy="465137"/>
          </a:xfrm>
          <a:prstGeom prst="rect">
            <a:avLst/>
          </a:prstGeom>
          <a:noFill/>
          <a:ln>
            <a:noFill/>
          </a:ln>
          <a:effectLst/>
        </p:spPr>
        <p:txBody>
          <a:bodyPr vert="horz" wrap="square" lIns="92933" tIns="46467" rIns="92933" bIns="46467" numCol="1" anchor="b" anchorCtr="0" compatLnSpc="1">
            <a:prstTxWarp prst="textNoShape">
              <a:avLst/>
            </a:prstTxWarp>
          </a:bodyPr>
          <a:lstStyle>
            <a:lvl1pPr defTabSz="929431">
              <a:defRPr sz="1200"/>
            </a:lvl1pPr>
          </a:lstStyle>
          <a:p>
            <a:pPr>
              <a:defRPr/>
            </a:pPr>
            <a:endParaRPr lang="en-US"/>
          </a:p>
        </p:txBody>
      </p:sp>
      <p:sp>
        <p:nvSpPr>
          <p:cNvPr id="5125" name="Rectangle 5">
            <a:extLst>
              <a:ext uri="{FF2B5EF4-FFF2-40B4-BE49-F238E27FC236}">
                <a16:creationId xmlns:a16="http://schemas.microsoft.com/office/drawing/2014/main" id="{12C96B03-F436-5856-91CA-CD8164C7E37F}"/>
              </a:ext>
            </a:extLst>
          </p:cNvPr>
          <p:cNvSpPr>
            <a:spLocks noGrp="1" noChangeArrowheads="1"/>
          </p:cNvSpPr>
          <p:nvPr>
            <p:ph type="sldNum" sz="quarter" idx="3"/>
          </p:nvPr>
        </p:nvSpPr>
        <p:spPr bwMode="auto">
          <a:xfrm>
            <a:off x="3957638" y="8818563"/>
            <a:ext cx="3027362" cy="465137"/>
          </a:xfrm>
          <a:prstGeom prst="rect">
            <a:avLst/>
          </a:prstGeom>
          <a:noFill/>
          <a:ln>
            <a:noFill/>
          </a:ln>
          <a:effectLst/>
        </p:spPr>
        <p:txBody>
          <a:bodyPr vert="horz" wrap="square" lIns="92933" tIns="46467" rIns="92933" bIns="46467" numCol="1" anchor="b" anchorCtr="0" compatLnSpc="1">
            <a:prstTxWarp prst="textNoShape">
              <a:avLst/>
            </a:prstTxWarp>
          </a:bodyPr>
          <a:lstStyle>
            <a:lvl1pPr algn="r" defTabSz="928590">
              <a:defRPr sz="1200"/>
            </a:lvl1pPr>
          </a:lstStyle>
          <a:p>
            <a:pPr>
              <a:defRPr/>
            </a:pPr>
            <a:fld id="{F0C6A86F-2A42-474B-809B-1E6A3F6E1A2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302EA8-8B67-6D0F-71C6-141936D124F0}"/>
              </a:ext>
            </a:extLst>
          </p:cNvPr>
          <p:cNvSpPr>
            <a:spLocks noGrp="1" noChangeArrowheads="1"/>
          </p:cNvSpPr>
          <p:nvPr>
            <p:ph type="hdr" sz="quarter"/>
          </p:nvPr>
        </p:nvSpPr>
        <p:spPr bwMode="auto">
          <a:xfrm>
            <a:off x="0" y="0"/>
            <a:ext cx="3027363" cy="465138"/>
          </a:xfrm>
          <a:prstGeom prst="rect">
            <a:avLst/>
          </a:prstGeom>
          <a:noFill/>
          <a:ln>
            <a:noFill/>
          </a:ln>
          <a:effectLst/>
        </p:spPr>
        <p:txBody>
          <a:bodyPr vert="horz" wrap="square" lIns="92933" tIns="46467" rIns="92933" bIns="46467" numCol="1" anchor="t" anchorCtr="0" compatLnSpc="1">
            <a:prstTxWarp prst="textNoShape">
              <a:avLst/>
            </a:prstTxWarp>
          </a:bodyPr>
          <a:lstStyle>
            <a:lvl1pPr defTabSz="929431">
              <a:defRPr sz="1200"/>
            </a:lvl1pPr>
          </a:lstStyle>
          <a:p>
            <a:pPr>
              <a:defRPr/>
            </a:pPr>
            <a:endParaRPr lang="en-US"/>
          </a:p>
        </p:txBody>
      </p:sp>
      <p:sp>
        <p:nvSpPr>
          <p:cNvPr id="7171" name="Rectangle 3">
            <a:extLst>
              <a:ext uri="{FF2B5EF4-FFF2-40B4-BE49-F238E27FC236}">
                <a16:creationId xmlns:a16="http://schemas.microsoft.com/office/drawing/2014/main" id="{1B1CC721-1926-E1B0-9E86-53C9CD0CADFD}"/>
              </a:ext>
            </a:extLst>
          </p:cNvPr>
          <p:cNvSpPr>
            <a:spLocks noGrp="1" noChangeArrowheads="1"/>
          </p:cNvSpPr>
          <p:nvPr>
            <p:ph type="dt" idx="1"/>
          </p:nvPr>
        </p:nvSpPr>
        <p:spPr bwMode="auto">
          <a:xfrm>
            <a:off x="3957638" y="0"/>
            <a:ext cx="3027362" cy="465138"/>
          </a:xfrm>
          <a:prstGeom prst="rect">
            <a:avLst/>
          </a:prstGeom>
          <a:noFill/>
          <a:ln>
            <a:noFill/>
          </a:ln>
          <a:effectLst/>
        </p:spPr>
        <p:txBody>
          <a:bodyPr vert="horz" wrap="square" lIns="92933" tIns="46467" rIns="92933" bIns="46467" numCol="1" anchor="t" anchorCtr="0" compatLnSpc="1">
            <a:prstTxWarp prst="textNoShape">
              <a:avLst/>
            </a:prstTxWarp>
          </a:bodyPr>
          <a:lstStyle>
            <a:lvl1pPr algn="r" defTabSz="929431">
              <a:defRPr sz="1200"/>
            </a:lvl1pPr>
          </a:lstStyle>
          <a:p>
            <a:pPr>
              <a:defRPr/>
            </a:pPr>
            <a:endParaRPr lang="en-US"/>
          </a:p>
        </p:txBody>
      </p:sp>
      <p:sp>
        <p:nvSpPr>
          <p:cNvPr id="15364" name="Rectangle 4">
            <a:extLst>
              <a:ext uri="{FF2B5EF4-FFF2-40B4-BE49-F238E27FC236}">
                <a16:creationId xmlns:a16="http://schemas.microsoft.com/office/drawing/2014/main" id="{CB71955F-84A5-94BD-A88C-568CAFDB59AA}"/>
              </a:ext>
            </a:extLst>
          </p:cNvPr>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2E897498-7B53-11D4-99CE-BD5B1F6C861B}"/>
              </a:ext>
            </a:extLst>
          </p:cNvPr>
          <p:cNvSpPr>
            <a:spLocks noGrp="1" noChangeArrowheads="1"/>
          </p:cNvSpPr>
          <p:nvPr>
            <p:ph type="body" sz="quarter" idx="3"/>
          </p:nvPr>
        </p:nvSpPr>
        <p:spPr bwMode="auto">
          <a:xfrm>
            <a:off x="931863" y="4410075"/>
            <a:ext cx="5121275" cy="4178300"/>
          </a:xfrm>
          <a:prstGeom prst="rect">
            <a:avLst/>
          </a:prstGeom>
          <a:noFill/>
          <a:ln>
            <a:noFill/>
          </a:ln>
          <a:effectLst/>
        </p:spPr>
        <p:txBody>
          <a:bodyPr vert="horz" wrap="square" lIns="92933" tIns="46467" rIns="92933" bIns="464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92F6DF8E-254F-0468-A1BF-C76EBD0F4D04}"/>
              </a:ext>
            </a:extLst>
          </p:cNvPr>
          <p:cNvSpPr>
            <a:spLocks noGrp="1" noChangeArrowheads="1"/>
          </p:cNvSpPr>
          <p:nvPr>
            <p:ph type="ftr" sz="quarter" idx="4"/>
          </p:nvPr>
        </p:nvSpPr>
        <p:spPr bwMode="auto">
          <a:xfrm>
            <a:off x="0" y="8818563"/>
            <a:ext cx="3027363" cy="465137"/>
          </a:xfrm>
          <a:prstGeom prst="rect">
            <a:avLst/>
          </a:prstGeom>
          <a:noFill/>
          <a:ln>
            <a:noFill/>
          </a:ln>
          <a:effectLst/>
        </p:spPr>
        <p:txBody>
          <a:bodyPr vert="horz" wrap="square" lIns="92933" tIns="46467" rIns="92933" bIns="46467" numCol="1" anchor="b" anchorCtr="0" compatLnSpc="1">
            <a:prstTxWarp prst="textNoShape">
              <a:avLst/>
            </a:prstTxWarp>
          </a:bodyPr>
          <a:lstStyle>
            <a:lvl1pPr defTabSz="929431">
              <a:defRPr sz="1200"/>
            </a:lvl1pPr>
          </a:lstStyle>
          <a:p>
            <a:pPr>
              <a:defRPr/>
            </a:pPr>
            <a:endParaRPr lang="en-US"/>
          </a:p>
        </p:txBody>
      </p:sp>
      <p:sp>
        <p:nvSpPr>
          <p:cNvPr id="7175" name="Rectangle 7">
            <a:extLst>
              <a:ext uri="{FF2B5EF4-FFF2-40B4-BE49-F238E27FC236}">
                <a16:creationId xmlns:a16="http://schemas.microsoft.com/office/drawing/2014/main" id="{D0023C31-7980-9528-FBF6-94CDBFA3D0A4}"/>
              </a:ext>
            </a:extLst>
          </p:cNvPr>
          <p:cNvSpPr>
            <a:spLocks noGrp="1" noChangeArrowheads="1"/>
          </p:cNvSpPr>
          <p:nvPr>
            <p:ph type="sldNum" sz="quarter" idx="5"/>
          </p:nvPr>
        </p:nvSpPr>
        <p:spPr bwMode="auto">
          <a:xfrm>
            <a:off x="3957638" y="8818563"/>
            <a:ext cx="3027362" cy="465137"/>
          </a:xfrm>
          <a:prstGeom prst="rect">
            <a:avLst/>
          </a:prstGeom>
          <a:noFill/>
          <a:ln>
            <a:noFill/>
          </a:ln>
          <a:effectLst/>
        </p:spPr>
        <p:txBody>
          <a:bodyPr vert="horz" wrap="square" lIns="92933" tIns="46467" rIns="92933" bIns="46467" numCol="1" anchor="b" anchorCtr="0" compatLnSpc="1">
            <a:prstTxWarp prst="textNoShape">
              <a:avLst/>
            </a:prstTxWarp>
          </a:bodyPr>
          <a:lstStyle>
            <a:lvl1pPr algn="r" defTabSz="928590">
              <a:defRPr sz="1200"/>
            </a:lvl1pPr>
          </a:lstStyle>
          <a:p>
            <a:pPr>
              <a:defRPr/>
            </a:pPr>
            <a:fld id="{975636C7-8CAF-410E-8367-D8C59343DF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0A2951C-A7E9-DB02-BB2B-AC9C3D0E754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7C42F893-1EE1-AC45-BAD3-C1F28D1871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436" name="Slide Number Placeholder 3">
            <a:extLst>
              <a:ext uri="{FF2B5EF4-FFF2-40B4-BE49-F238E27FC236}">
                <a16:creationId xmlns:a16="http://schemas.microsoft.com/office/drawing/2014/main" id="{35EFC760-F3E2-77A1-93D5-ACF8D87498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9938" indent="-295275" defTabSz="963613">
              <a:defRPr sz="3200">
                <a:solidFill>
                  <a:schemeClr val="tx1"/>
                </a:solidFill>
                <a:latin typeface="Times New Roman" panose="02020603050405020304" pitchFamily="18" charset="0"/>
              </a:defRPr>
            </a:lvl2pPr>
            <a:lvl3pPr marL="1185863" indent="-234950" defTabSz="963613">
              <a:defRPr sz="3200">
                <a:solidFill>
                  <a:schemeClr val="tx1"/>
                </a:solidFill>
                <a:latin typeface="Times New Roman" panose="02020603050405020304" pitchFamily="18" charset="0"/>
              </a:defRPr>
            </a:lvl3pPr>
            <a:lvl4pPr marL="1662113" indent="-234950" defTabSz="963613">
              <a:defRPr sz="3200">
                <a:solidFill>
                  <a:schemeClr val="tx1"/>
                </a:solidFill>
                <a:latin typeface="Times New Roman" panose="02020603050405020304" pitchFamily="18" charset="0"/>
              </a:defRPr>
            </a:lvl4pPr>
            <a:lvl5pPr marL="2136775" indent="-234950" defTabSz="963613">
              <a:defRPr sz="3200">
                <a:solidFill>
                  <a:schemeClr val="tx1"/>
                </a:solidFill>
                <a:latin typeface="Times New Roman" panose="02020603050405020304" pitchFamily="18" charset="0"/>
              </a:defRPr>
            </a:lvl5pPr>
            <a:lvl6pPr marL="2593975" indent="-234950" defTabSz="963613" eaLnBrk="0" fontAlgn="base" hangingPunct="0">
              <a:spcBef>
                <a:spcPct val="0"/>
              </a:spcBef>
              <a:spcAft>
                <a:spcPct val="0"/>
              </a:spcAft>
              <a:defRPr sz="3200">
                <a:solidFill>
                  <a:schemeClr val="tx1"/>
                </a:solidFill>
                <a:latin typeface="Times New Roman" panose="02020603050405020304" pitchFamily="18" charset="0"/>
              </a:defRPr>
            </a:lvl6pPr>
            <a:lvl7pPr marL="3051175" indent="-234950" defTabSz="963613" eaLnBrk="0" fontAlgn="base" hangingPunct="0">
              <a:spcBef>
                <a:spcPct val="0"/>
              </a:spcBef>
              <a:spcAft>
                <a:spcPct val="0"/>
              </a:spcAft>
              <a:defRPr sz="3200">
                <a:solidFill>
                  <a:schemeClr val="tx1"/>
                </a:solidFill>
                <a:latin typeface="Times New Roman" panose="02020603050405020304" pitchFamily="18" charset="0"/>
              </a:defRPr>
            </a:lvl7pPr>
            <a:lvl8pPr marL="3508375" indent="-234950" defTabSz="963613" eaLnBrk="0" fontAlgn="base" hangingPunct="0">
              <a:spcBef>
                <a:spcPct val="0"/>
              </a:spcBef>
              <a:spcAft>
                <a:spcPct val="0"/>
              </a:spcAft>
              <a:defRPr sz="3200">
                <a:solidFill>
                  <a:schemeClr val="tx1"/>
                </a:solidFill>
                <a:latin typeface="Times New Roman" panose="02020603050405020304" pitchFamily="18" charset="0"/>
              </a:defRPr>
            </a:lvl8pPr>
            <a:lvl9pPr marL="3965575" indent="-234950"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D7623754-A1C4-42CE-A649-9D5F3B2FAD1A}"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312EB9E-904D-2E32-8A0A-D2D54BC9EAFA}"/>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1C62B816-5611-E024-2596-6002246077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DC19AB8F-8BAB-2B5A-F347-A8AD29F1E8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smtClean="0">
                <a:solidFill>
                  <a:srgbClr val="000000"/>
                </a:solidFill>
              </a:rPr>
              <a:pPr/>
              <a:t>10</a:t>
            </a:fld>
            <a:endParaRPr lang="en-US"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BA27015-B50D-2932-FE1C-3499A7E42DE1}"/>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0AF9277A-9952-5A02-BF1B-EA8218947F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5060" name="Slide Number Placeholder 3">
            <a:extLst>
              <a:ext uri="{FF2B5EF4-FFF2-40B4-BE49-F238E27FC236}">
                <a16:creationId xmlns:a16="http://schemas.microsoft.com/office/drawing/2014/main" id="{F5586363-A182-DB58-9B00-22D1E7B9058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611666C2-853C-45DB-99A8-7842139ED1E5}"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9114930-E2ED-D8F0-F69F-D4657F801BF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B2385542-1185-9445-3BBA-CC63BCA3ED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7108" name="Slide Number Placeholder 3">
            <a:extLst>
              <a:ext uri="{FF2B5EF4-FFF2-40B4-BE49-F238E27FC236}">
                <a16:creationId xmlns:a16="http://schemas.microsoft.com/office/drawing/2014/main" id="{FB1EE5A5-AE8C-D308-52AD-FE38A327DA4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188F5FF5-7770-4167-A959-693ACBBC54E2}"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57FDDAC-9DAF-45FE-2431-B13FE9BC97C1}"/>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7DBBE620-E151-CE2C-7555-9A3CDFCE4A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9156" name="Slide Number Placeholder 3">
            <a:extLst>
              <a:ext uri="{FF2B5EF4-FFF2-40B4-BE49-F238E27FC236}">
                <a16:creationId xmlns:a16="http://schemas.microsoft.com/office/drawing/2014/main" id="{A123BD03-ADB4-0F03-DD3C-75F446AE3D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240D2EF7-1271-4F2B-A8B8-7E7351859A3B}"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736BA65-725D-7891-03EA-FBCCE68EF46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66E2C84-CE57-4FDC-77AC-A799C8DD73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8916" name="Slide Number Placeholder 3">
            <a:extLst>
              <a:ext uri="{FF2B5EF4-FFF2-40B4-BE49-F238E27FC236}">
                <a16:creationId xmlns:a16="http://schemas.microsoft.com/office/drawing/2014/main" id="{0521152A-4FFF-8743-5B58-0DB6711A7F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C0F1C2A3-ADFA-4983-8A0F-A26A1FC19D51}"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B0E5FD8-3EB2-F21F-A1A2-4B3BC24C04A7}"/>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BA77AFAB-5DA2-CCCC-16AD-E5B98A8C1F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3252" name="Slide Number Placeholder 3">
            <a:extLst>
              <a:ext uri="{FF2B5EF4-FFF2-40B4-BE49-F238E27FC236}">
                <a16:creationId xmlns:a16="http://schemas.microsoft.com/office/drawing/2014/main" id="{3099D52F-79C2-9CAA-72B0-A4E4B6FB82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D9CAED27-9BA0-4231-A61C-D2D17D7EE844}"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DA59F17-EFD5-8FDD-7D11-53DC96D2FE4C}"/>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20234C17-E30C-B699-0801-485666D961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7348" name="Slide Number Placeholder 3">
            <a:extLst>
              <a:ext uri="{FF2B5EF4-FFF2-40B4-BE49-F238E27FC236}">
                <a16:creationId xmlns:a16="http://schemas.microsoft.com/office/drawing/2014/main" id="{8F0B152C-F698-7429-C82A-8609E12C8B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8BAEAB86-0C57-47A9-B497-7176004294A2}"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70D2C60-730B-F5B7-6D53-73936FED83E1}"/>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760EDE63-BF03-89C1-F8E6-3FE180C8E1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9396" name="Slide Number Placeholder 3">
            <a:extLst>
              <a:ext uri="{FF2B5EF4-FFF2-40B4-BE49-F238E27FC236}">
                <a16:creationId xmlns:a16="http://schemas.microsoft.com/office/drawing/2014/main" id="{3D395C55-DDCE-D114-FDA9-4ABFA165C3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2A06B693-E3B2-400B-83AA-AE1C82076EFD}"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D8A6051-699F-482C-FC7B-F33772E44837}"/>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6467CCA0-A841-B78D-8EEB-A1B79229F9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1444" name="Slide Number Placeholder 3">
            <a:extLst>
              <a:ext uri="{FF2B5EF4-FFF2-40B4-BE49-F238E27FC236}">
                <a16:creationId xmlns:a16="http://schemas.microsoft.com/office/drawing/2014/main" id="{48244ACA-9543-DD40-4D44-8AFF647957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0E3AE3D0-A951-42BB-ACCC-C6BD49FAD94C}"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75B27BF-FA06-6934-6071-6F1A98BFC21B}"/>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F04CF6BB-8F6B-905E-B8B9-355402D089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3492" name="Slide Number Placeholder 3">
            <a:extLst>
              <a:ext uri="{FF2B5EF4-FFF2-40B4-BE49-F238E27FC236}">
                <a16:creationId xmlns:a16="http://schemas.microsoft.com/office/drawing/2014/main" id="{6BF9F025-91CE-5342-8D0A-896D92C1C4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5D4F3DF0-B7A9-4A9B-8D74-19564EB126A3}"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0A634BB-F3F4-9484-751B-85A8F807D54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1132F40-812B-7C0D-2FEF-819285AA66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897CB70D-5E5E-D786-E9BB-B02DCCE0A0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DD741C7D-5D9F-4EE2-B568-711AC3CC69B9}" type="slidenum">
              <a:rPr lang="en-US" altLang="en-US" sz="1200" smtClean="0">
                <a:solidFill>
                  <a:srgbClr val="000000"/>
                </a:solidFill>
              </a:rPr>
              <a:pPr/>
              <a:t>2</a:t>
            </a:fld>
            <a:endParaRPr lang="en-US" alt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ED818C3-F802-E460-54B9-5EBCA36DD05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2886352B-3107-5F22-02BD-ACC8F4DB7A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5300" name="Slide Number Placeholder 3">
            <a:extLst>
              <a:ext uri="{FF2B5EF4-FFF2-40B4-BE49-F238E27FC236}">
                <a16:creationId xmlns:a16="http://schemas.microsoft.com/office/drawing/2014/main" id="{77B47FCE-EC40-CA70-1535-A1518665642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51994CF1-EBB8-4821-8B0B-CA865BDE1363}"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A704D08-1781-0966-3563-0AEFC7CF4208}"/>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01309F53-941B-9967-5F53-8B76234D1E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5540" name="Slide Number Placeholder 3">
            <a:extLst>
              <a:ext uri="{FF2B5EF4-FFF2-40B4-BE49-F238E27FC236}">
                <a16:creationId xmlns:a16="http://schemas.microsoft.com/office/drawing/2014/main" id="{A5F59E64-7EA5-F849-4C7E-EC49E3540A0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1418DD2A-B917-48D1-9E72-7B29BCE96B49}"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624C6E9-18F8-0407-C384-85B9A0C1094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757B9A83-6C54-52B7-3E43-D30568411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Slide Number Placeholder 3">
            <a:extLst>
              <a:ext uri="{FF2B5EF4-FFF2-40B4-BE49-F238E27FC236}">
                <a16:creationId xmlns:a16="http://schemas.microsoft.com/office/drawing/2014/main" id="{E9AA27A7-9F34-C703-866B-80C8E5F51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F7AFC89A-2EA7-4418-8DF2-1602163206EE}" type="slidenum">
              <a:rPr lang="en-US" altLang="en-US" sz="1200" smtClean="0">
                <a:solidFill>
                  <a:srgbClr val="000000"/>
                </a:solidFill>
              </a:rPr>
              <a:pPr/>
              <a:t>22</a:t>
            </a:fld>
            <a:endParaRPr lang="en-US" altLang="en-US" sz="1200">
              <a:solidFill>
                <a:srgbClr val="000000"/>
              </a:solidFill>
            </a:endParaRPr>
          </a:p>
        </p:txBody>
      </p:sp>
    </p:spTree>
    <p:extLst>
      <p:ext uri="{BB962C8B-B14F-4D97-AF65-F5344CB8AC3E}">
        <p14:creationId xmlns:p14="http://schemas.microsoft.com/office/powerpoint/2010/main" val="224875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A701A37-4413-A0BC-EDA6-91BC277EA761}"/>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F53FFAED-FECF-D7AF-27F3-DBD8B22C97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9636" name="Slide Number Placeholder 3">
            <a:extLst>
              <a:ext uri="{FF2B5EF4-FFF2-40B4-BE49-F238E27FC236}">
                <a16:creationId xmlns:a16="http://schemas.microsoft.com/office/drawing/2014/main" id="{23D014D0-284B-6D37-5634-7A600F3D1E0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41EEB331-1A0A-4DD1-BD3D-8C6F178A08B7}" type="slidenum">
              <a:rPr lang="en-US" altLang="en-US" sz="1200" smtClean="0">
                <a:solidFill>
                  <a:srgbClr val="000000"/>
                </a:solidFill>
              </a:rPr>
              <a:pPr/>
              <a:t>23</a:t>
            </a:fld>
            <a:endParaRPr lang="en-US"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66F612A-01E2-9734-B461-FE6DB476ABAB}"/>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24AF636E-9A2B-D0FD-5C7C-B608FB506C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1684" name="Slide Number Placeholder 3">
            <a:extLst>
              <a:ext uri="{FF2B5EF4-FFF2-40B4-BE49-F238E27FC236}">
                <a16:creationId xmlns:a16="http://schemas.microsoft.com/office/drawing/2014/main" id="{F5DBA61A-3DF4-1606-FB16-2981141421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706C14B7-8D86-45EF-9474-DC39341A8E07}" type="slidenum">
              <a:rPr lang="en-US" altLang="en-US" sz="1200" smtClean="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54606D3-0D4C-8206-4517-E24FB86D04D3}"/>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15856AA-9E47-41F9-EAB6-6E3B6BA3D5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3732" name="Slide Number Placeholder 3">
            <a:extLst>
              <a:ext uri="{FF2B5EF4-FFF2-40B4-BE49-F238E27FC236}">
                <a16:creationId xmlns:a16="http://schemas.microsoft.com/office/drawing/2014/main" id="{561898F2-5F9F-5E59-F8BB-B8AED848D57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CD04B0C9-7D87-4C0C-AC4B-27D877BA6771}"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5677EEA-E5AD-6B0A-B00A-8954CD7D105C}"/>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75C2F707-FAA7-649E-2992-0E3256202C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5780" name="Slide Number Placeholder 3">
            <a:extLst>
              <a:ext uri="{FF2B5EF4-FFF2-40B4-BE49-F238E27FC236}">
                <a16:creationId xmlns:a16="http://schemas.microsoft.com/office/drawing/2014/main" id="{ACB98AEA-47B2-23C4-6C8E-7D98541E0CA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EEBD9697-359B-45F3-86FE-A233B51E2C6C}"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F33B33C-954B-68DB-5AD6-5A433361B467}"/>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2554B7B9-FA5A-3FB4-4446-4E98467F4B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7828" name="Slide Number Placeholder 3">
            <a:extLst>
              <a:ext uri="{FF2B5EF4-FFF2-40B4-BE49-F238E27FC236}">
                <a16:creationId xmlns:a16="http://schemas.microsoft.com/office/drawing/2014/main" id="{6C5E3AFC-E3FF-6B3A-066A-902DE6D3F3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38009DF5-00CF-4116-8906-1B700EA8BD59}"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75E543B-DE77-0CB3-8BCB-FC93DB11A7A1}"/>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DE54CA14-B8FA-E639-C88E-F0EA690A3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9876" name="Slide Number Placeholder 3">
            <a:extLst>
              <a:ext uri="{FF2B5EF4-FFF2-40B4-BE49-F238E27FC236}">
                <a16:creationId xmlns:a16="http://schemas.microsoft.com/office/drawing/2014/main" id="{D32D3331-E197-97F0-410F-41838AEEF04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01F3DFE9-D5EC-451C-986D-F290A8C0959B}" type="slidenum">
              <a:rPr lang="en-US" altLang="en-US" sz="1200" smtClean="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9E947E4-A71D-A242-DACB-A75C5912B1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3BED94E3-0418-4068-8209-D01E70D9AC1A}" type="slidenum">
              <a:rPr lang="en-US" altLang="en-US" sz="1200" smtClean="0"/>
              <a:pPr/>
              <a:t>29</a:t>
            </a:fld>
            <a:endParaRPr lang="en-US" altLang="en-US" sz="1200"/>
          </a:p>
        </p:txBody>
      </p:sp>
      <p:sp>
        <p:nvSpPr>
          <p:cNvPr id="81923" name="Rectangle 1026">
            <a:extLst>
              <a:ext uri="{FF2B5EF4-FFF2-40B4-BE49-F238E27FC236}">
                <a16:creationId xmlns:a16="http://schemas.microsoft.com/office/drawing/2014/main" id="{671BB6C4-0E62-3684-2FB4-112946268B2E}"/>
              </a:ext>
            </a:extLst>
          </p:cNvPr>
          <p:cNvSpPr>
            <a:spLocks noGrp="1" noRot="1" noChangeAspect="1" noChangeArrowheads="1" noTextEdit="1"/>
          </p:cNvSpPr>
          <p:nvPr>
            <p:ph type="sldImg"/>
          </p:nvPr>
        </p:nvSpPr>
        <p:spPr>
          <a:ln/>
        </p:spPr>
      </p:sp>
      <p:sp>
        <p:nvSpPr>
          <p:cNvPr id="81924" name="Rectangle 1027">
            <a:extLst>
              <a:ext uri="{FF2B5EF4-FFF2-40B4-BE49-F238E27FC236}">
                <a16:creationId xmlns:a16="http://schemas.microsoft.com/office/drawing/2014/main" id="{13022F20-6D33-6A45-53E9-DCCADE18A0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F61005C-E46B-7703-A719-AEEAD6E04018}"/>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7678EC01-A789-40A7-C72C-26F9E8D403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FBC9E68C-79F9-BDEF-E06B-3346E0F19D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BAB7D778-EE19-4541-A197-08267880CD94}" type="slidenum">
              <a:rPr lang="en-US" altLang="en-US" sz="1200" smtClean="0">
                <a:solidFill>
                  <a:srgbClr val="000000"/>
                </a:solidFill>
              </a:rPr>
              <a:pPr/>
              <a:t>3</a:t>
            </a:fld>
            <a:endParaRPr lang="en-US" alt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B5FDE1C-CE06-3EDA-4220-8FC5518FE9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CCA9E1F3-57B5-4535-AE30-E223737B541F}" type="slidenum">
              <a:rPr lang="en-US" altLang="en-US" sz="1200" smtClean="0"/>
              <a:pPr/>
              <a:t>36</a:t>
            </a:fld>
            <a:endParaRPr lang="en-US" altLang="en-US" sz="1200"/>
          </a:p>
        </p:txBody>
      </p:sp>
      <p:sp>
        <p:nvSpPr>
          <p:cNvPr id="90115" name="Rectangle 1026">
            <a:extLst>
              <a:ext uri="{FF2B5EF4-FFF2-40B4-BE49-F238E27FC236}">
                <a16:creationId xmlns:a16="http://schemas.microsoft.com/office/drawing/2014/main" id="{84050A97-501D-22E8-71EA-DB422B24589C}"/>
              </a:ext>
            </a:extLst>
          </p:cNvPr>
          <p:cNvSpPr>
            <a:spLocks noGrp="1" noRot="1" noChangeAspect="1" noChangeArrowheads="1" noTextEdit="1"/>
          </p:cNvSpPr>
          <p:nvPr>
            <p:ph type="sldImg"/>
          </p:nvPr>
        </p:nvSpPr>
        <p:spPr>
          <a:ln/>
        </p:spPr>
      </p:sp>
      <p:sp>
        <p:nvSpPr>
          <p:cNvPr id="90116" name="Rectangle 1027">
            <a:extLst>
              <a:ext uri="{FF2B5EF4-FFF2-40B4-BE49-F238E27FC236}">
                <a16:creationId xmlns:a16="http://schemas.microsoft.com/office/drawing/2014/main" id="{37D8AE74-147B-FFD6-B0BC-D733C90D5A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E2434023-9A2B-51E7-07F2-49BAB57123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D900E954-94DA-4DD4-85DF-01AF590FE63C}" type="slidenum">
              <a:rPr lang="en-US" altLang="en-US" sz="1200" smtClean="0"/>
              <a:pPr/>
              <a:t>38</a:t>
            </a:fld>
            <a:endParaRPr lang="en-US" altLang="en-US" sz="1200"/>
          </a:p>
        </p:txBody>
      </p:sp>
      <p:sp>
        <p:nvSpPr>
          <p:cNvPr id="93187" name="Rectangle 2">
            <a:extLst>
              <a:ext uri="{FF2B5EF4-FFF2-40B4-BE49-F238E27FC236}">
                <a16:creationId xmlns:a16="http://schemas.microsoft.com/office/drawing/2014/main" id="{AFE8A2A4-B434-E92A-5505-20187B32D850}"/>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25CE4D5A-CB5C-33AC-D883-EDC9BF1469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Categorically excluded activities minimally affect the environment.</a:t>
            </a:r>
          </a:p>
          <a:p>
            <a:br>
              <a:rPr lang="en-US" altLang="en-US"/>
            </a:br>
            <a:r>
              <a:rPr lang="en-US" altLang="en-US"/>
              <a:t>Replacing like with like</a:t>
            </a:r>
          </a:p>
          <a:p>
            <a:r>
              <a:rPr lang="en-US" altLang="en-US"/>
              <a:t>A statutory checklist, floodplain management, and historic clearance is required.</a:t>
            </a: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ADAB9E0-38A5-8993-E824-D297495EA7DE}"/>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8B6B5539-7CAB-8C70-469C-D461F78BED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5236" name="Slide Number Placeholder 3">
            <a:extLst>
              <a:ext uri="{FF2B5EF4-FFF2-40B4-BE49-F238E27FC236}">
                <a16:creationId xmlns:a16="http://schemas.microsoft.com/office/drawing/2014/main" id="{7D42E372-5FD4-C94C-18FB-E57AA0F9A42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D96B890C-B399-408A-BA5F-E85CF8DD9578}" type="slidenum">
              <a:rPr lang="en-US" altLang="en-US" sz="1200" smtClean="0">
                <a:solidFill>
                  <a:srgbClr val="000000"/>
                </a:solidFill>
              </a:rPr>
              <a:pPr/>
              <a:t>39</a:t>
            </a:fld>
            <a:endParaRPr lang="en-US" alt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70F41B2-69AB-8A6E-AD4C-1D3E4825B6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CDFB33CD-93C7-4853-B81F-88F763A25E53}" type="slidenum">
              <a:rPr lang="en-US" altLang="en-US" sz="1200" smtClean="0">
                <a:solidFill>
                  <a:srgbClr val="000000"/>
                </a:solidFill>
              </a:rPr>
              <a:pPr/>
              <a:t>40</a:t>
            </a:fld>
            <a:endParaRPr lang="en-US" altLang="en-US" sz="1200">
              <a:solidFill>
                <a:srgbClr val="000000"/>
              </a:solidFill>
            </a:endParaRPr>
          </a:p>
        </p:txBody>
      </p:sp>
      <p:sp>
        <p:nvSpPr>
          <p:cNvPr id="97283" name="Rectangle 2">
            <a:extLst>
              <a:ext uri="{FF2B5EF4-FFF2-40B4-BE49-F238E27FC236}">
                <a16:creationId xmlns:a16="http://schemas.microsoft.com/office/drawing/2014/main" id="{E3EA7D59-E41E-6628-6FF9-82C96704789E}"/>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350D00AC-BAE0-1F6D-5714-8AE174A717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DB942CF6-CD83-EC37-C3AA-6C7C6B0644A2}"/>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0ACC81FE-F626-6698-F3B2-BDDEE95323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9332" name="Slide Number Placeholder 3">
            <a:extLst>
              <a:ext uri="{FF2B5EF4-FFF2-40B4-BE49-F238E27FC236}">
                <a16:creationId xmlns:a16="http://schemas.microsoft.com/office/drawing/2014/main" id="{65DFE930-4AFF-A628-F98F-7C03DE600E5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638EAC30-EAFF-4534-8F83-058C11AE103E}" type="slidenum">
              <a:rPr lang="en-US" altLang="en-US" sz="1200" smtClean="0">
                <a:solidFill>
                  <a:srgbClr val="000000"/>
                </a:solidFill>
              </a:rPr>
              <a:pPr/>
              <a:t>41</a:t>
            </a:fld>
            <a:endParaRPr lang="en-US"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40579156-4DEB-D3F2-5095-B5FA4E62A7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6A4ACBD6-C806-4370-9623-E478878A950C}" type="slidenum">
              <a:rPr lang="en-US" altLang="en-US" sz="1200" smtClean="0"/>
              <a:pPr/>
              <a:t>42</a:t>
            </a:fld>
            <a:endParaRPr lang="en-US" altLang="en-US" sz="1200"/>
          </a:p>
        </p:txBody>
      </p:sp>
      <p:sp>
        <p:nvSpPr>
          <p:cNvPr id="101379" name="Rectangle 2">
            <a:extLst>
              <a:ext uri="{FF2B5EF4-FFF2-40B4-BE49-F238E27FC236}">
                <a16:creationId xmlns:a16="http://schemas.microsoft.com/office/drawing/2014/main" id="{E9D53A1B-0B83-2149-6081-4EAE82CCB7CD}"/>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35DD4B46-E47F-6CC7-439F-FFC753A7E1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A46615E-BD3E-34D6-E1D5-2BD912739812}"/>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BC660CF6-12DF-2724-6D07-C7F074A3E3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4452" name="Slide Number Placeholder 3">
            <a:extLst>
              <a:ext uri="{FF2B5EF4-FFF2-40B4-BE49-F238E27FC236}">
                <a16:creationId xmlns:a16="http://schemas.microsoft.com/office/drawing/2014/main" id="{FEA20592-810B-3666-1966-058BD4693E6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A924E862-BCC0-45CB-B7A8-13658F2CDB17}" type="slidenum">
              <a:rPr lang="en-US" altLang="en-US" sz="1200" smtClean="0"/>
              <a:pPr/>
              <a:t>44</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8D8433A-A739-71DD-2C88-22987AC04396}"/>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4983CDB4-C9F0-F77C-F2E7-CC838271FA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6500" name="Slide Number Placeholder 3">
            <a:extLst>
              <a:ext uri="{FF2B5EF4-FFF2-40B4-BE49-F238E27FC236}">
                <a16:creationId xmlns:a16="http://schemas.microsoft.com/office/drawing/2014/main" id="{FDCB0E91-F1B7-40C9-F456-1D591585C5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F21947CF-EC79-4742-A230-358E43D27F92}" type="slidenum">
              <a:rPr lang="en-US" altLang="en-US" sz="1200" smtClean="0"/>
              <a:pPr/>
              <a:t>45</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C8FAEBC-2D5D-83D3-6278-3EF7C794931A}"/>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E4D7DFEA-1CC2-277A-5711-F9069CF461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8548" name="Slide Number Placeholder 3">
            <a:extLst>
              <a:ext uri="{FF2B5EF4-FFF2-40B4-BE49-F238E27FC236}">
                <a16:creationId xmlns:a16="http://schemas.microsoft.com/office/drawing/2014/main" id="{6FDF616F-37FA-1DC2-DAB9-0323E74843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DA3D70FA-290E-4DE5-A964-24348EFB491A}" type="slidenum">
              <a:rPr lang="en-US" altLang="en-US" sz="1200" smtClean="0"/>
              <a:pPr/>
              <a:t>46</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3C68BEB-15C6-11BE-1CE8-55B07671B363}"/>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8CE33960-E385-0175-E46F-F615480D31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0596" name="Slide Number Placeholder 3">
            <a:extLst>
              <a:ext uri="{FF2B5EF4-FFF2-40B4-BE49-F238E27FC236}">
                <a16:creationId xmlns:a16="http://schemas.microsoft.com/office/drawing/2014/main" id="{2EDABF84-A738-5A72-13D1-53AE4AEBF03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BA274786-373F-444C-A370-6A27A4798B70}" type="slidenum">
              <a:rPr lang="en-US" altLang="en-US" sz="1200" smtClean="0">
                <a:solidFill>
                  <a:srgbClr val="000000"/>
                </a:solidFill>
              </a:rPr>
              <a:pPr/>
              <a:t>47</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C937552-57C4-605B-3C80-BAB69A8FB5F4}"/>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60E0CC8-DEB6-371B-75FA-31E0C05422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427FD95B-93E8-5634-6C9E-5DAE0452460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4808BD9F-27B5-499C-B744-FA505D962F93}" type="slidenum">
              <a:rPr lang="en-US" altLang="en-US" sz="1200" smtClean="0">
                <a:solidFill>
                  <a:srgbClr val="000000"/>
                </a:solidFill>
              </a:rPr>
              <a:pPr/>
              <a:t>4</a:t>
            </a:fld>
            <a:endParaRPr lang="en-US" altLang="en-US"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C6D90C8-A25A-9CA9-EA15-C525CD4C408A}"/>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F5598BCA-F551-40FA-E343-0AFF5FDFBF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2644" name="Slide Number Placeholder 3">
            <a:extLst>
              <a:ext uri="{FF2B5EF4-FFF2-40B4-BE49-F238E27FC236}">
                <a16:creationId xmlns:a16="http://schemas.microsoft.com/office/drawing/2014/main" id="{EC43C7CF-1939-DA93-197C-37E8D3A899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5699B40D-1A10-4D09-895B-9D524F2DD1CA}" type="slidenum">
              <a:rPr lang="en-US" altLang="en-US" sz="1200" smtClean="0"/>
              <a:pPr/>
              <a:t>48</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7043C65E-E28D-59C6-B65B-ACEB85AF9C8E}"/>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F4F4FF66-D755-90BF-A724-C27BCF473B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0836" name="Slide Number Placeholder 3">
            <a:extLst>
              <a:ext uri="{FF2B5EF4-FFF2-40B4-BE49-F238E27FC236}">
                <a16:creationId xmlns:a16="http://schemas.microsoft.com/office/drawing/2014/main" id="{8D8A69B1-7DE1-93BB-82B7-6EC4FF77C2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9730A611-1448-48F8-A629-C6473FF3644F}" type="slidenum">
              <a:rPr lang="en-US" altLang="en-US" sz="1200" smtClean="0">
                <a:solidFill>
                  <a:srgbClr val="000000"/>
                </a:solidFill>
              </a:rPr>
              <a:pPr/>
              <a:t>55</a:t>
            </a:fld>
            <a:endParaRPr lang="en-US" altLang="en-US"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AD83312-72F8-7F42-A06E-CAFFCD977511}"/>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B614740E-ADA1-0012-4186-50F09A8B83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884" name="Slide Number Placeholder 3">
            <a:extLst>
              <a:ext uri="{FF2B5EF4-FFF2-40B4-BE49-F238E27FC236}">
                <a16:creationId xmlns:a16="http://schemas.microsoft.com/office/drawing/2014/main" id="{8699FA14-1BE4-6BFA-9C2F-1C8FB75FE5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04B8B0C2-E84F-4438-B746-05B0109DDD83}" type="slidenum">
              <a:rPr lang="en-US" altLang="en-US" sz="1200" smtClean="0">
                <a:solidFill>
                  <a:srgbClr val="000000"/>
                </a:solidFill>
              </a:rPr>
              <a:pPr/>
              <a:t>56</a:t>
            </a:fld>
            <a:endParaRPr lang="en-US" alt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0BF676E0-3BE4-1526-723D-1F1ADCD49FB3}"/>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E206EC01-5622-EC21-33CC-C446AF778D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4932" name="Slide Number Placeholder 3">
            <a:extLst>
              <a:ext uri="{FF2B5EF4-FFF2-40B4-BE49-F238E27FC236}">
                <a16:creationId xmlns:a16="http://schemas.microsoft.com/office/drawing/2014/main" id="{7306576F-D502-A5BD-7A74-084204C037D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5D743C22-02B3-4569-9949-69220547F985}" type="slidenum">
              <a:rPr lang="en-US" altLang="en-US" sz="1200" smtClean="0">
                <a:solidFill>
                  <a:srgbClr val="000000"/>
                </a:solidFill>
              </a:rPr>
              <a:pPr/>
              <a:t>57</a:t>
            </a:fld>
            <a:endParaRPr lang="en-US" altLang="en-US" sz="120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7B2E4C7B-949E-9843-270E-BED9A64B4332}"/>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D980E473-27D1-395D-5589-5870A2D30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0052" name="Slide Number Placeholder 3">
            <a:extLst>
              <a:ext uri="{FF2B5EF4-FFF2-40B4-BE49-F238E27FC236}">
                <a16:creationId xmlns:a16="http://schemas.microsoft.com/office/drawing/2014/main" id="{952E2109-30ED-33D2-CA1E-F467A67B94E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B3FBEFC9-76F0-4136-B775-B99BEF501112}" type="slidenum">
              <a:rPr lang="en-US" altLang="en-US" sz="1200" smtClean="0"/>
              <a:pPr/>
              <a:t>61</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F31C86B-2E56-08CE-8944-9BB91601FF45}"/>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BB229B54-8177-99DD-E746-E58C3D24A3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2100" name="Slide Number Placeholder 3">
            <a:extLst>
              <a:ext uri="{FF2B5EF4-FFF2-40B4-BE49-F238E27FC236}">
                <a16:creationId xmlns:a16="http://schemas.microsoft.com/office/drawing/2014/main" id="{8A9D14D0-2E1A-ED5C-73B7-FF375A5B903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D179E6E5-CFAA-410C-9768-B368B7FD4FEF}" type="slidenum">
              <a:rPr lang="en-US" altLang="en-US" sz="1200" smtClean="0"/>
              <a:pPr/>
              <a:t>62</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4C7A9286-C303-1DD2-74B4-E671B7202807}"/>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E39AA582-13C5-FFA0-D913-B89D39EAF7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4148" name="Slide Number Placeholder 3">
            <a:extLst>
              <a:ext uri="{FF2B5EF4-FFF2-40B4-BE49-F238E27FC236}">
                <a16:creationId xmlns:a16="http://schemas.microsoft.com/office/drawing/2014/main" id="{09EFC466-7038-F4B1-72A6-2A130B01D9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7E195138-AC2E-4336-82A4-F4B70C7F1169}" type="slidenum">
              <a:rPr lang="en-US" altLang="en-US" sz="1200" smtClean="0"/>
              <a:pPr/>
              <a:t>63</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8F89CACA-A075-07FD-D7C1-2B775742BD05}"/>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59BC837F-E46B-2192-7532-C76833B92D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6196" name="Slide Number Placeholder 3">
            <a:extLst>
              <a:ext uri="{FF2B5EF4-FFF2-40B4-BE49-F238E27FC236}">
                <a16:creationId xmlns:a16="http://schemas.microsoft.com/office/drawing/2014/main" id="{1AAF09B0-DAE8-FD83-2530-25ECBEBB71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200">
                <a:solidFill>
                  <a:schemeClr val="tx1"/>
                </a:solidFill>
                <a:latin typeface="Times New Roman" panose="02020603050405020304" pitchFamily="18" charset="0"/>
              </a:defRPr>
            </a:lvl1pPr>
            <a:lvl2pPr marL="738188" indent="-282575" defTabSz="927100">
              <a:defRPr sz="3200">
                <a:solidFill>
                  <a:schemeClr val="tx1"/>
                </a:solidFill>
                <a:latin typeface="Times New Roman" panose="02020603050405020304" pitchFamily="18" charset="0"/>
              </a:defRPr>
            </a:lvl2pPr>
            <a:lvl3pPr marL="1138238" indent="-225425" defTabSz="927100">
              <a:defRPr sz="3200">
                <a:solidFill>
                  <a:schemeClr val="tx1"/>
                </a:solidFill>
                <a:latin typeface="Times New Roman" panose="02020603050405020304" pitchFamily="18" charset="0"/>
              </a:defRPr>
            </a:lvl3pPr>
            <a:lvl4pPr marL="1593850" indent="-225425" defTabSz="927100">
              <a:defRPr sz="3200">
                <a:solidFill>
                  <a:schemeClr val="tx1"/>
                </a:solidFill>
                <a:latin typeface="Times New Roman" panose="02020603050405020304" pitchFamily="18" charset="0"/>
              </a:defRPr>
            </a:lvl4pPr>
            <a:lvl5pPr marL="2049463" indent="-225425" defTabSz="927100">
              <a:defRPr sz="3200">
                <a:solidFill>
                  <a:schemeClr val="tx1"/>
                </a:solidFill>
                <a:latin typeface="Times New Roman" panose="02020603050405020304" pitchFamily="18" charset="0"/>
              </a:defRPr>
            </a:lvl5pPr>
            <a:lvl6pPr marL="2506663" indent="-225425" defTabSz="927100" eaLnBrk="0" fontAlgn="base" hangingPunct="0">
              <a:spcBef>
                <a:spcPct val="0"/>
              </a:spcBef>
              <a:spcAft>
                <a:spcPct val="0"/>
              </a:spcAft>
              <a:defRPr sz="3200">
                <a:solidFill>
                  <a:schemeClr val="tx1"/>
                </a:solidFill>
                <a:latin typeface="Times New Roman" panose="02020603050405020304" pitchFamily="18" charset="0"/>
              </a:defRPr>
            </a:lvl6pPr>
            <a:lvl7pPr marL="2963863" indent="-225425" defTabSz="927100" eaLnBrk="0" fontAlgn="base" hangingPunct="0">
              <a:spcBef>
                <a:spcPct val="0"/>
              </a:spcBef>
              <a:spcAft>
                <a:spcPct val="0"/>
              </a:spcAft>
              <a:defRPr sz="3200">
                <a:solidFill>
                  <a:schemeClr val="tx1"/>
                </a:solidFill>
                <a:latin typeface="Times New Roman" panose="02020603050405020304" pitchFamily="18" charset="0"/>
              </a:defRPr>
            </a:lvl7pPr>
            <a:lvl8pPr marL="3421063" indent="-225425" defTabSz="927100" eaLnBrk="0" fontAlgn="base" hangingPunct="0">
              <a:spcBef>
                <a:spcPct val="0"/>
              </a:spcBef>
              <a:spcAft>
                <a:spcPct val="0"/>
              </a:spcAft>
              <a:defRPr sz="3200">
                <a:solidFill>
                  <a:schemeClr val="tx1"/>
                </a:solidFill>
                <a:latin typeface="Times New Roman" panose="02020603050405020304" pitchFamily="18" charset="0"/>
              </a:defRPr>
            </a:lvl8pPr>
            <a:lvl9pPr marL="3878263" indent="-225425" defTabSz="927100" eaLnBrk="0" fontAlgn="base" hangingPunct="0">
              <a:spcBef>
                <a:spcPct val="0"/>
              </a:spcBef>
              <a:spcAft>
                <a:spcPct val="0"/>
              </a:spcAft>
              <a:defRPr sz="3200">
                <a:solidFill>
                  <a:schemeClr val="tx1"/>
                </a:solidFill>
                <a:latin typeface="Times New Roman" panose="02020603050405020304" pitchFamily="18" charset="0"/>
              </a:defRPr>
            </a:lvl9pPr>
          </a:lstStyle>
          <a:p>
            <a:fld id="{9B1E73D3-E43A-40F6-8067-EBAF2CF86D87}" type="slidenum">
              <a:rPr lang="en-US" altLang="en-US" sz="1200" smtClean="0"/>
              <a:pPr/>
              <a:t>64</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624C6E9-18F8-0407-C384-85B9A0C1094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757B9A83-6C54-52B7-3E43-D30568411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Slide Number Placeholder 3">
            <a:extLst>
              <a:ext uri="{FF2B5EF4-FFF2-40B4-BE49-F238E27FC236}">
                <a16:creationId xmlns:a16="http://schemas.microsoft.com/office/drawing/2014/main" id="{E9AA27A7-9F34-C703-866B-80C8E5F51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F7AFC89A-2EA7-4418-8DF2-1602163206EE}" type="slidenum">
              <a:rPr lang="en-US" altLang="en-US" sz="1200" smtClean="0">
                <a:solidFill>
                  <a:srgbClr val="000000"/>
                </a:solidFill>
              </a:rPr>
              <a:pPr/>
              <a:t>65</a:t>
            </a:fld>
            <a:endParaRPr lang="en-US" altLang="en-US" sz="1200">
              <a:solidFill>
                <a:srgbClr val="000000"/>
              </a:solidFill>
            </a:endParaRPr>
          </a:p>
        </p:txBody>
      </p:sp>
    </p:spTree>
    <p:extLst>
      <p:ext uri="{BB962C8B-B14F-4D97-AF65-F5344CB8AC3E}">
        <p14:creationId xmlns:p14="http://schemas.microsoft.com/office/powerpoint/2010/main" val="3383354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624C6E9-18F8-0407-C384-85B9A0C1094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757B9A83-6C54-52B7-3E43-D30568411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Slide Number Placeholder 3">
            <a:extLst>
              <a:ext uri="{FF2B5EF4-FFF2-40B4-BE49-F238E27FC236}">
                <a16:creationId xmlns:a16="http://schemas.microsoft.com/office/drawing/2014/main" id="{E9AA27A7-9F34-C703-866B-80C8E5F51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F7AFC89A-2EA7-4418-8DF2-1602163206EE}" type="slidenum">
              <a:rPr lang="en-US" altLang="en-US" sz="1200" smtClean="0">
                <a:solidFill>
                  <a:srgbClr val="000000"/>
                </a:solidFill>
              </a:rPr>
              <a:pPr/>
              <a:t>66</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E3636BA-4B05-E0AF-DA38-BF881F8AD5D4}"/>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DF19E906-77B2-74C3-7FAF-0B71F603F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8676" name="Slide Number Placeholder 3">
            <a:extLst>
              <a:ext uri="{FF2B5EF4-FFF2-40B4-BE49-F238E27FC236}">
                <a16:creationId xmlns:a16="http://schemas.microsoft.com/office/drawing/2014/main" id="{4B9A93C0-4AC4-5513-A343-864F21D99A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9938" indent="-295275" defTabSz="963613">
              <a:defRPr sz="3200">
                <a:solidFill>
                  <a:schemeClr val="tx1"/>
                </a:solidFill>
                <a:latin typeface="Times New Roman" panose="02020603050405020304" pitchFamily="18" charset="0"/>
              </a:defRPr>
            </a:lvl2pPr>
            <a:lvl3pPr marL="1185863" indent="-234950" defTabSz="963613">
              <a:defRPr sz="3200">
                <a:solidFill>
                  <a:schemeClr val="tx1"/>
                </a:solidFill>
                <a:latin typeface="Times New Roman" panose="02020603050405020304" pitchFamily="18" charset="0"/>
              </a:defRPr>
            </a:lvl3pPr>
            <a:lvl4pPr marL="1662113" indent="-234950" defTabSz="963613">
              <a:defRPr sz="3200">
                <a:solidFill>
                  <a:schemeClr val="tx1"/>
                </a:solidFill>
                <a:latin typeface="Times New Roman" panose="02020603050405020304" pitchFamily="18" charset="0"/>
              </a:defRPr>
            </a:lvl4pPr>
            <a:lvl5pPr marL="2136775" indent="-234950" defTabSz="963613">
              <a:defRPr sz="3200">
                <a:solidFill>
                  <a:schemeClr val="tx1"/>
                </a:solidFill>
                <a:latin typeface="Times New Roman" panose="02020603050405020304" pitchFamily="18" charset="0"/>
              </a:defRPr>
            </a:lvl5pPr>
            <a:lvl6pPr marL="2593975" indent="-234950" defTabSz="963613" eaLnBrk="0" fontAlgn="base" hangingPunct="0">
              <a:spcBef>
                <a:spcPct val="0"/>
              </a:spcBef>
              <a:spcAft>
                <a:spcPct val="0"/>
              </a:spcAft>
              <a:defRPr sz="3200">
                <a:solidFill>
                  <a:schemeClr val="tx1"/>
                </a:solidFill>
                <a:latin typeface="Times New Roman" panose="02020603050405020304" pitchFamily="18" charset="0"/>
              </a:defRPr>
            </a:lvl6pPr>
            <a:lvl7pPr marL="3051175" indent="-234950" defTabSz="963613" eaLnBrk="0" fontAlgn="base" hangingPunct="0">
              <a:spcBef>
                <a:spcPct val="0"/>
              </a:spcBef>
              <a:spcAft>
                <a:spcPct val="0"/>
              </a:spcAft>
              <a:defRPr sz="3200">
                <a:solidFill>
                  <a:schemeClr val="tx1"/>
                </a:solidFill>
                <a:latin typeface="Times New Roman" panose="02020603050405020304" pitchFamily="18" charset="0"/>
              </a:defRPr>
            </a:lvl7pPr>
            <a:lvl8pPr marL="3508375" indent="-234950" defTabSz="963613" eaLnBrk="0" fontAlgn="base" hangingPunct="0">
              <a:spcBef>
                <a:spcPct val="0"/>
              </a:spcBef>
              <a:spcAft>
                <a:spcPct val="0"/>
              </a:spcAft>
              <a:defRPr sz="3200">
                <a:solidFill>
                  <a:schemeClr val="tx1"/>
                </a:solidFill>
                <a:latin typeface="Times New Roman" panose="02020603050405020304" pitchFamily="18" charset="0"/>
              </a:defRPr>
            </a:lvl8pPr>
            <a:lvl9pPr marL="3965575" indent="-234950"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8974EE33-8A16-499E-B0CC-E964BCF27DD9}"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C3B593B-1635-F628-FC64-1F60DC0750BD}"/>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47F38C1-3DD7-967E-1C68-6295C69C7B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724" name="Slide Number Placeholder 3">
            <a:extLst>
              <a:ext uri="{FF2B5EF4-FFF2-40B4-BE49-F238E27FC236}">
                <a16:creationId xmlns:a16="http://schemas.microsoft.com/office/drawing/2014/main" id="{2AA18C9C-A328-5CFD-486F-6324D9BB34E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31EFE583-288D-46C1-90E5-B9582A39D552}" type="slidenum">
              <a:rPr lang="en-US" altLang="en-US" sz="1200" smtClean="0">
                <a:solidFill>
                  <a:srgbClr val="000000"/>
                </a:solidFill>
              </a:rPr>
              <a:pPr/>
              <a:t>6</a:t>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736BA65-725D-7891-03EA-FBCCE68EF46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66E2C84-CE57-4FDC-77AC-A799C8DD73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8916" name="Slide Number Placeholder 3">
            <a:extLst>
              <a:ext uri="{FF2B5EF4-FFF2-40B4-BE49-F238E27FC236}">
                <a16:creationId xmlns:a16="http://schemas.microsoft.com/office/drawing/2014/main" id="{0521152A-4FFF-8743-5B58-0DB6711A7F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C0F1C2A3-ADFA-4983-8A0F-A26A1FC19D51}" type="slidenum">
              <a:rPr lang="en-US" altLang="en-US" sz="1200" smtClean="0"/>
              <a:pPr/>
              <a:t>7</a:t>
            </a:fld>
            <a:endParaRPr lang="en-US" altLang="en-US" sz="1200"/>
          </a:p>
        </p:txBody>
      </p:sp>
    </p:spTree>
    <p:extLst>
      <p:ext uri="{BB962C8B-B14F-4D97-AF65-F5344CB8AC3E}">
        <p14:creationId xmlns:p14="http://schemas.microsoft.com/office/powerpoint/2010/main" val="334568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736BA65-725D-7891-03EA-FBCCE68EF46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66E2C84-CE57-4FDC-77AC-A799C8DD73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8916" name="Slide Number Placeholder 3">
            <a:extLst>
              <a:ext uri="{FF2B5EF4-FFF2-40B4-BE49-F238E27FC236}">
                <a16:creationId xmlns:a16="http://schemas.microsoft.com/office/drawing/2014/main" id="{0521152A-4FFF-8743-5B58-0DB6711A7F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C0F1C2A3-ADFA-4983-8A0F-A26A1FC19D51}" type="slidenum">
              <a:rPr lang="en-US" altLang="en-US" sz="1200" smtClean="0"/>
              <a:pPr/>
              <a:t>8</a:t>
            </a:fld>
            <a:endParaRPr lang="en-US" altLang="en-US" sz="1200"/>
          </a:p>
        </p:txBody>
      </p:sp>
    </p:spTree>
    <p:extLst>
      <p:ext uri="{BB962C8B-B14F-4D97-AF65-F5344CB8AC3E}">
        <p14:creationId xmlns:p14="http://schemas.microsoft.com/office/powerpoint/2010/main" val="67336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7DFABB1-EFD5-EA40-EC86-3FC675ABCA33}"/>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ACD28F93-017A-973F-D795-3BB75BACA1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1204" name="Slide Number Placeholder 3">
            <a:extLst>
              <a:ext uri="{FF2B5EF4-FFF2-40B4-BE49-F238E27FC236}">
                <a16:creationId xmlns:a16="http://schemas.microsoft.com/office/drawing/2014/main" id="{215A8271-DAB5-3D7B-F3A9-DD7FD7F464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defRPr sz="3200">
                <a:solidFill>
                  <a:schemeClr val="tx1"/>
                </a:solidFill>
                <a:latin typeface="Times New Roman" panose="02020603050405020304" pitchFamily="18" charset="0"/>
              </a:defRPr>
            </a:lvl1pPr>
            <a:lvl2pPr marL="766763" indent="-293688" defTabSz="963613">
              <a:defRPr sz="3200">
                <a:solidFill>
                  <a:schemeClr val="tx1"/>
                </a:solidFill>
                <a:latin typeface="Times New Roman" panose="02020603050405020304" pitchFamily="18" charset="0"/>
              </a:defRPr>
            </a:lvl2pPr>
            <a:lvl3pPr marL="1182688" indent="-233363" defTabSz="963613">
              <a:defRPr sz="3200">
                <a:solidFill>
                  <a:schemeClr val="tx1"/>
                </a:solidFill>
                <a:latin typeface="Times New Roman" panose="02020603050405020304" pitchFamily="18" charset="0"/>
              </a:defRPr>
            </a:lvl3pPr>
            <a:lvl4pPr marL="1655763" indent="-233363" defTabSz="963613">
              <a:defRPr sz="3200">
                <a:solidFill>
                  <a:schemeClr val="tx1"/>
                </a:solidFill>
                <a:latin typeface="Times New Roman" panose="02020603050405020304" pitchFamily="18" charset="0"/>
              </a:defRPr>
            </a:lvl4pPr>
            <a:lvl5pPr marL="2130425" indent="-233363" defTabSz="963613">
              <a:defRPr sz="3200">
                <a:solidFill>
                  <a:schemeClr val="tx1"/>
                </a:solidFill>
                <a:latin typeface="Times New Roman" panose="02020603050405020304" pitchFamily="18" charset="0"/>
              </a:defRPr>
            </a:lvl5pPr>
            <a:lvl6pPr marL="2587625" indent="-233363" defTabSz="963613" eaLnBrk="0" fontAlgn="base" hangingPunct="0">
              <a:spcBef>
                <a:spcPct val="0"/>
              </a:spcBef>
              <a:spcAft>
                <a:spcPct val="0"/>
              </a:spcAft>
              <a:defRPr sz="3200">
                <a:solidFill>
                  <a:schemeClr val="tx1"/>
                </a:solidFill>
                <a:latin typeface="Times New Roman" panose="02020603050405020304" pitchFamily="18" charset="0"/>
              </a:defRPr>
            </a:lvl6pPr>
            <a:lvl7pPr marL="3044825" indent="-233363" defTabSz="963613" eaLnBrk="0" fontAlgn="base" hangingPunct="0">
              <a:spcBef>
                <a:spcPct val="0"/>
              </a:spcBef>
              <a:spcAft>
                <a:spcPct val="0"/>
              </a:spcAft>
              <a:defRPr sz="3200">
                <a:solidFill>
                  <a:schemeClr val="tx1"/>
                </a:solidFill>
                <a:latin typeface="Times New Roman" panose="02020603050405020304" pitchFamily="18" charset="0"/>
              </a:defRPr>
            </a:lvl7pPr>
            <a:lvl8pPr marL="3502025" indent="-233363" defTabSz="963613" eaLnBrk="0" fontAlgn="base" hangingPunct="0">
              <a:spcBef>
                <a:spcPct val="0"/>
              </a:spcBef>
              <a:spcAft>
                <a:spcPct val="0"/>
              </a:spcAft>
              <a:defRPr sz="3200">
                <a:solidFill>
                  <a:schemeClr val="tx1"/>
                </a:solidFill>
                <a:latin typeface="Times New Roman" panose="02020603050405020304" pitchFamily="18" charset="0"/>
              </a:defRPr>
            </a:lvl8pPr>
            <a:lvl9pPr marL="3959225" indent="-233363" defTabSz="963613" eaLnBrk="0" fontAlgn="base" hangingPunct="0">
              <a:spcBef>
                <a:spcPct val="0"/>
              </a:spcBef>
              <a:spcAft>
                <a:spcPct val="0"/>
              </a:spcAft>
              <a:defRPr sz="3200">
                <a:solidFill>
                  <a:schemeClr val="tx1"/>
                </a:solidFill>
                <a:latin typeface="Times New Roman" panose="02020603050405020304" pitchFamily="18" charset="0"/>
              </a:defRPr>
            </a:lvl9pPr>
          </a:lstStyle>
          <a:p>
            <a:fld id="{E2D50172-1B5F-464D-A3EA-324D7E0CAB60}"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27142-E19B-9580-E7F6-46AFE684293F}"/>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3" name="Rectangle 2">
            <a:extLst>
              <a:ext uri="{FF2B5EF4-FFF2-40B4-BE49-F238E27FC236}">
                <a16:creationId xmlns:a16="http://schemas.microsoft.com/office/drawing/2014/main" id="{C58B2AD4-488E-B14C-EAAB-3016C8452BBA}"/>
              </a:ext>
            </a:extLst>
          </p:cNvPr>
          <p:cNvSpPr/>
          <p:nvPr/>
        </p:nvSpPr>
        <p:spPr>
          <a:xfrm>
            <a:off x="2359025" y="6043613"/>
            <a:ext cx="6784975" cy="7143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tangle 4">
            <a:extLst>
              <a:ext uri="{FF2B5EF4-FFF2-40B4-BE49-F238E27FC236}">
                <a16:creationId xmlns:a16="http://schemas.microsoft.com/office/drawing/2014/main" id="{AD0E6C42-6E60-4CD1-F639-F2B664810783}"/>
              </a:ext>
            </a:extLst>
          </p:cNvPr>
          <p:cNvSpPr/>
          <p:nvPr userDrawn="1"/>
        </p:nvSpPr>
        <p:spPr>
          <a:xfrm>
            <a:off x="-22225" y="6043613"/>
            <a:ext cx="2249488" cy="357187"/>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7A0F9286-930A-B73C-EE08-847E58CB6785}"/>
              </a:ext>
            </a:extLst>
          </p:cNvPr>
          <p:cNvSpPr/>
          <p:nvPr userDrawn="1"/>
        </p:nvSpPr>
        <p:spPr>
          <a:xfrm>
            <a:off x="0" y="6477000"/>
            <a:ext cx="1371600" cy="277813"/>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A1675613-6F9C-538F-E88D-3F714FBBE3C5}"/>
              </a:ext>
            </a:extLst>
          </p:cNvPr>
          <p:cNvSpPr/>
          <p:nvPr userDrawn="1"/>
        </p:nvSpPr>
        <p:spPr>
          <a:xfrm>
            <a:off x="1447800" y="6477000"/>
            <a:ext cx="801688" cy="277813"/>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pic>
        <p:nvPicPr>
          <p:cNvPr id="10" name="Picture 26">
            <a:extLst>
              <a:ext uri="{FF2B5EF4-FFF2-40B4-BE49-F238E27FC236}">
                <a16:creationId xmlns:a16="http://schemas.microsoft.com/office/drawing/2014/main" id="{5A411BDC-51C9-5ED7-DDAB-E0137DD866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0350" y="4956175"/>
            <a:ext cx="2895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lstStyle>
            <a:lvl1pPr>
              <a:defRPr b="1" cap="all" baseline="0">
                <a:solidFill>
                  <a:schemeClr val="tx1">
                    <a:lumMod val="75000"/>
                  </a:schemeClr>
                </a:solidFill>
              </a:defRPr>
            </a:lvl1pPr>
          </a:lstStyle>
          <a:p>
            <a:r>
              <a:rPr lang="en-US"/>
              <a:t>Click to edit Master title style</a:t>
            </a:r>
          </a:p>
        </p:txBody>
      </p:sp>
      <p:sp>
        <p:nvSpPr>
          <p:cNvPr id="9" name="Subtitle 8"/>
          <p:cNvSpPr>
            <a:spLocks noGrp="1"/>
          </p:cNvSpPr>
          <p:nvPr>
            <p:ph type="subTitle" idx="1"/>
          </p:nvPr>
        </p:nvSpPr>
        <p:spPr>
          <a:xfrm>
            <a:off x="2438400" y="6050037"/>
            <a:ext cx="6400800" cy="685800"/>
          </a:xfrm>
        </p:spPr>
        <p:txBody>
          <a:bodyPr lIns="0" anchor="ctr"/>
          <a:lstStyle>
            <a:lvl1pPr marL="0" indent="0" algn="l">
              <a:buNone/>
              <a:defRPr sz="1950" b="1">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Text Placeholder 3"/>
          <p:cNvSpPr>
            <a:spLocks noGrp="1"/>
          </p:cNvSpPr>
          <p:nvPr>
            <p:ph type="body" sz="quarter" idx="10"/>
          </p:nvPr>
        </p:nvSpPr>
        <p:spPr>
          <a:xfrm>
            <a:off x="2764" y="6044186"/>
            <a:ext cx="2197100" cy="357187"/>
          </a:xfrm>
        </p:spPr>
        <p:txBody>
          <a:bodyPr/>
          <a:lstStyle>
            <a:lvl1pPr marL="0" indent="0" algn="ctr">
              <a:buNone/>
              <a:defRPr sz="1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885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5450"/>
            <a:ext cx="8077200" cy="869950"/>
          </a:xfrm>
        </p:spPr>
        <p:txBody>
          <a:bodyPr>
            <a:normAutofit/>
          </a:bodyPr>
          <a:lstStyle>
            <a:lvl1pPr algn="l">
              <a:buNone/>
              <a:defRPr sz="3000" b="1"/>
            </a:lvl1pPr>
          </a:lstStyle>
          <a:p>
            <a:r>
              <a:rPr lang="en-US"/>
              <a:t>Click to edit Master title style</a:t>
            </a:r>
          </a:p>
        </p:txBody>
      </p:sp>
      <p:sp>
        <p:nvSpPr>
          <p:cNvPr id="3" name="Text Placeholder 2"/>
          <p:cNvSpPr>
            <a:spLocks noGrp="1"/>
          </p:cNvSpPr>
          <p:nvPr>
            <p:ph type="body" idx="2"/>
          </p:nvPr>
        </p:nvSpPr>
        <p:spPr>
          <a:xfrm>
            <a:off x="609600" y="1676400"/>
            <a:ext cx="1600200" cy="4343400"/>
          </a:xfrm>
          <a:solidFill>
            <a:schemeClr val="tx1">
              <a:lumMod val="40000"/>
              <a:lumOff val="60000"/>
            </a:schemeClr>
          </a:solidFill>
          <a:ln w="50800" cap="sq" cmpd="dbl" algn="ctr">
            <a:solidFill>
              <a:schemeClr val="tx1">
                <a:lumMod val="60000"/>
                <a:lumOff val="4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9" name="Content Placeholder 8"/>
          <p:cNvSpPr>
            <a:spLocks noGrp="1"/>
          </p:cNvSpPr>
          <p:nvPr>
            <p:ph sz="quarter" idx="1"/>
          </p:nvPr>
        </p:nvSpPr>
        <p:spPr>
          <a:xfrm>
            <a:off x="23622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B37087F5-5B69-92CB-053B-1C6270EA5E72}"/>
              </a:ext>
            </a:extLst>
          </p:cNvPr>
          <p:cNvSpPr>
            <a:spLocks noGrp="1"/>
          </p:cNvSpPr>
          <p:nvPr>
            <p:ph type="ftr" sz="quarter" idx="10"/>
          </p:nvPr>
        </p:nvSpPr>
        <p:spPr>
          <a:xfrm>
            <a:off x="3352800" y="64008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164834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887F72-3917-5CF1-07D3-605E37B0C82B}"/>
              </a:ext>
            </a:extLst>
          </p:cNvPr>
          <p:cNvSpPr/>
          <p:nvPr/>
        </p:nvSpPr>
        <p:spPr bwMode="white">
          <a:xfrm>
            <a:off x="0" y="5021263"/>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B40B4500-9365-7314-3CCF-01B397CE9537}"/>
              </a:ext>
            </a:extLst>
          </p:cNvPr>
          <p:cNvSpPr/>
          <p:nvPr/>
        </p:nvSpPr>
        <p:spPr>
          <a:xfrm>
            <a:off x="1544638" y="51117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B27BA911-8B4D-9A6D-C8E0-CE677CE71C1E}"/>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85E6BE60-E3A6-1621-419E-60B961C82A17}"/>
              </a:ext>
            </a:extLst>
          </p:cNvPr>
          <p:cNvSpPr/>
          <p:nvPr userDrawn="1"/>
        </p:nvSpPr>
        <p:spPr>
          <a:xfrm>
            <a:off x="-9525" y="5116513"/>
            <a:ext cx="1457325" cy="355600"/>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9" name="Rectangle 8">
            <a:extLst>
              <a:ext uri="{FF2B5EF4-FFF2-40B4-BE49-F238E27FC236}">
                <a16:creationId xmlns:a16="http://schemas.microsoft.com/office/drawing/2014/main" id="{13BD149A-F6F4-564E-8320-2D682E293E4D}"/>
              </a:ext>
            </a:extLst>
          </p:cNvPr>
          <p:cNvSpPr/>
          <p:nvPr userDrawn="1"/>
        </p:nvSpPr>
        <p:spPr>
          <a:xfrm>
            <a:off x="-9525" y="5548313"/>
            <a:ext cx="889000" cy="279400"/>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0" name="Rectangle 9">
            <a:extLst>
              <a:ext uri="{FF2B5EF4-FFF2-40B4-BE49-F238E27FC236}">
                <a16:creationId xmlns:a16="http://schemas.microsoft.com/office/drawing/2014/main" id="{E491FD93-EA2A-D602-F335-773A6F6C13C7}"/>
              </a:ext>
            </a:extLst>
          </p:cNvPr>
          <p:cNvSpPr/>
          <p:nvPr userDrawn="1"/>
        </p:nvSpPr>
        <p:spPr>
          <a:xfrm>
            <a:off x="928688" y="5548313"/>
            <a:ext cx="519112" cy="279400"/>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4" name="Text Placeholder 3"/>
          <p:cNvSpPr>
            <a:spLocks noGrp="1"/>
          </p:cNvSpPr>
          <p:nvPr>
            <p:ph type="body" sz="half" idx="2"/>
          </p:nvPr>
        </p:nvSpPr>
        <p:spPr>
          <a:xfrm>
            <a:off x="1600200" y="6019800"/>
            <a:ext cx="7315200" cy="685800"/>
          </a:xfrm>
        </p:spPr>
        <p:txBody>
          <a:bodyPr/>
          <a:lstStyle>
            <a:lvl1pPr marL="0" indent="0">
              <a:buFontTx/>
              <a:buNone/>
              <a:defRPr sz="1275">
                <a:solidFill>
                  <a:schemeClr val="tx1"/>
                </a:solidFill>
              </a:defRPr>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2" name="Title 1"/>
          <p:cNvSpPr>
            <a:spLocks noGrp="1"/>
          </p:cNvSpPr>
          <p:nvPr>
            <p:ph type="title"/>
          </p:nvPr>
        </p:nvSpPr>
        <p:spPr>
          <a:xfrm>
            <a:off x="1581358" y="5121887"/>
            <a:ext cx="7315200" cy="685800"/>
          </a:xfrm>
        </p:spPr>
        <p:txBody>
          <a:bodyPr anchor="ctr"/>
          <a:lstStyle>
            <a:lvl1pPr algn="l">
              <a:buNone/>
              <a:defRPr sz="2100" b="1">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45336" y="-1"/>
            <a:ext cx="7598664" cy="5021303"/>
          </a:xfrm>
          <a:solidFill>
            <a:schemeClr val="accent1">
              <a:tint val="40000"/>
            </a:schemeClr>
          </a:solidFill>
          <a:ln>
            <a:noFill/>
          </a:ln>
        </p:spPr>
        <p:txBody>
          <a:bodyPr>
            <a:normAutofit/>
          </a:bodyPr>
          <a:lstStyle>
            <a:lvl1pPr marL="0" indent="0">
              <a:buNone/>
              <a:defRPr sz="2400"/>
            </a:lvl1pPr>
          </a:lstStyle>
          <a:p>
            <a:pPr lvl="0"/>
            <a:r>
              <a:rPr lang="en-US" noProof="0"/>
              <a:t>Click icon to add picture</a:t>
            </a:r>
          </a:p>
        </p:txBody>
      </p:sp>
    </p:spTree>
    <p:extLst>
      <p:ext uri="{BB962C8B-B14F-4D97-AF65-F5344CB8AC3E}">
        <p14:creationId xmlns:p14="http://schemas.microsoft.com/office/powerpoint/2010/main" val="256341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00C57AE-915E-BF82-A80D-56A348C2AA4A}"/>
              </a:ext>
            </a:extLst>
          </p:cNvPr>
          <p:cNvSpPr>
            <a:spLocks/>
          </p:cNvSpPr>
          <p:nvPr/>
        </p:nvSpPr>
        <p:spPr bwMode="invGray">
          <a:xfrm>
            <a:off x="0" y="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p:spPr>
        <p:txBody>
          <a:bodyPr wrap="none" anchor="ctr"/>
          <a:lstStyle/>
          <a:p>
            <a:pPr>
              <a:defRPr/>
            </a:pPr>
            <a:endParaRPr lang="en-US" sz="1350"/>
          </a:p>
        </p:txBody>
      </p:sp>
      <p:sp>
        <p:nvSpPr>
          <p:cNvPr id="3" name="Freeform 15">
            <a:extLst>
              <a:ext uri="{FF2B5EF4-FFF2-40B4-BE49-F238E27FC236}">
                <a16:creationId xmlns:a16="http://schemas.microsoft.com/office/drawing/2014/main" id="{1F46DAB3-8C4B-C981-E32F-7F58FF2A59B8}"/>
              </a:ext>
            </a:extLst>
          </p:cNvPr>
          <p:cNvSpPr>
            <a:spLocks/>
          </p:cNvSpPr>
          <p:nvPr/>
        </p:nvSpPr>
        <p:spPr bwMode="invGray">
          <a:xfrm>
            <a:off x="0" y="6003925"/>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p:spPr>
        <p:txBody>
          <a:bodyPr wrap="none" anchor="ctr"/>
          <a:lstStyle/>
          <a:p>
            <a:pPr>
              <a:defRPr/>
            </a:pPr>
            <a:endParaRPr lang="en-US" sz="1350"/>
          </a:p>
        </p:txBody>
      </p:sp>
    </p:spTree>
    <p:extLst>
      <p:ext uri="{BB962C8B-B14F-4D97-AF65-F5344CB8AC3E}">
        <p14:creationId xmlns:p14="http://schemas.microsoft.com/office/powerpoint/2010/main" val="58708024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2"/>
            <a:ext cx="4038600" cy="4525963"/>
          </a:xfrm>
          <a:prstGeom prst="rect">
            <a:avLst/>
          </a:prstGeom>
        </p:spPr>
        <p:txBody>
          <a:bodyPr>
            <a:normAutofit/>
          </a:bodyPr>
          <a:lstStyle/>
          <a:p>
            <a:pPr lvl="0"/>
            <a:endParaRPr lang="en-US" noProof="0"/>
          </a:p>
        </p:txBody>
      </p:sp>
    </p:spTree>
    <p:extLst>
      <p:ext uri="{BB962C8B-B14F-4D97-AF65-F5344CB8AC3E}">
        <p14:creationId xmlns:p14="http://schemas.microsoft.com/office/powerpoint/2010/main" val="388703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B17149-C3F3-8F0B-36D2-CB7F9662CE39}"/>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3" name="Rectangle 2">
            <a:extLst>
              <a:ext uri="{FF2B5EF4-FFF2-40B4-BE49-F238E27FC236}">
                <a16:creationId xmlns:a16="http://schemas.microsoft.com/office/drawing/2014/main" id="{681AED70-7DC0-621E-F1AE-F8C901061560}"/>
              </a:ext>
            </a:extLst>
          </p:cNvPr>
          <p:cNvSpPr/>
          <p:nvPr/>
        </p:nvSpPr>
        <p:spPr>
          <a:xfrm>
            <a:off x="2359025" y="6043613"/>
            <a:ext cx="6784975" cy="7143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tangle 4">
            <a:extLst>
              <a:ext uri="{FF2B5EF4-FFF2-40B4-BE49-F238E27FC236}">
                <a16:creationId xmlns:a16="http://schemas.microsoft.com/office/drawing/2014/main" id="{39D06939-2811-B332-F1B7-C7E03DD12383}"/>
              </a:ext>
            </a:extLst>
          </p:cNvPr>
          <p:cNvSpPr/>
          <p:nvPr userDrawn="1"/>
        </p:nvSpPr>
        <p:spPr>
          <a:xfrm>
            <a:off x="-22225" y="6043613"/>
            <a:ext cx="2249488" cy="357187"/>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83772A76-9975-1B72-B94B-B2DE94146451}"/>
              </a:ext>
            </a:extLst>
          </p:cNvPr>
          <p:cNvSpPr/>
          <p:nvPr userDrawn="1"/>
        </p:nvSpPr>
        <p:spPr>
          <a:xfrm>
            <a:off x="0" y="6477000"/>
            <a:ext cx="1371600" cy="277813"/>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8A5900F1-89DE-5AA6-6A52-E62C69679D0C}"/>
              </a:ext>
            </a:extLst>
          </p:cNvPr>
          <p:cNvSpPr/>
          <p:nvPr userDrawn="1"/>
        </p:nvSpPr>
        <p:spPr>
          <a:xfrm>
            <a:off x="1447800" y="6477000"/>
            <a:ext cx="801688" cy="277813"/>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pic>
        <p:nvPicPr>
          <p:cNvPr id="8" name="Picture 3" descr="L:\EDCA\Design Team\01 DESIGN PROJECTS\!Information Technology\GIS\GIS PowerPoint Template\GIS PPT Graphic-01.png">
            <a:extLst>
              <a:ext uri="{FF2B5EF4-FFF2-40B4-BE49-F238E27FC236}">
                <a16:creationId xmlns:a16="http://schemas.microsoft.com/office/drawing/2014/main" id="{FB041EA7-6810-8057-C6FD-07120FF811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a:extLst>
              <a:ext uri="{FF2B5EF4-FFF2-40B4-BE49-F238E27FC236}">
                <a16:creationId xmlns:a16="http://schemas.microsoft.com/office/drawing/2014/main" id="{37C59CB1-17E8-614A-2CE6-70F6016236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86400" y="4773613"/>
            <a:ext cx="3305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2438400" y="6050037"/>
            <a:ext cx="6400800" cy="685800"/>
          </a:xfrm>
        </p:spPr>
        <p:txBody>
          <a:bodyPr lIns="0" anchor="ctr"/>
          <a:lstStyle>
            <a:lvl1pPr marL="0" indent="0" algn="l">
              <a:buNone/>
              <a:defRPr sz="1800" b="0">
                <a:solidFill>
                  <a:srgbClr val="FFFFFF"/>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Text Placeholder 3"/>
          <p:cNvSpPr>
            <a:spLocks noGrp="1"/>
          </p:cNvSpPr>
          <p:nvPr>
            <p:ph type="body" sz="quarter" idx="10"/>
          </p:nvPr>
        </p:nvSpPr>
        <p:spPr>
          <a:xfrm>
            <a:off x="2764" y="6044186"/>
            <a:ext cx="2197100" cy="357187"/>
          </a:xfrm>
        </p:spPr>
        <p:txBody>
          <a:bodyPr/>
          <a:lstStyle>
            <a:lvl1pPr marL="0" indent="0" algn="ctr">
              <a:buNone/>
              <a:defRPr sz="1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5556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04800"/>
            <a:ext cx="8153400" cy="990600"/>
          </a:xfrm>
        </p:spPr>
        <p:txBody>
          <a:bodyPr/>
          <a:lstStyle>
            <a:lvl1pPr>
              <a:defRPr>
                <a:solidFill>
                  <a:schemeClr val="tx1"/>
                </a:solidFill>
              </a:defRPr>
            </a:lvl1p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EA0524DB-82EF-9D87-C850-5544CCC67FC4}"/>
              </a:ext>
            </a:extLst>
          </p:cNvPr>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106B5E6-3041-30B6-585C-8C812C149C30}"/>
              </a:ext>
            </a:extLst>
          </p:cNvPr>
          <p:cNvSpPr>
            <a:spLocks noGrp="1"/>
          </p:cNvSpPr>
          <p:nvPr>
            <p:ph type="ftr" sz="quarter" idx="11"/>
          </p:nvPr>
        </p:nvSpPr>
        <p:spPr>
          <a:xfrm>
            <a:off x="609600" y="62484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101169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D850F-E085-AA9C-A3C1-6D70B1B24934}"/>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tangle 4">
            <a:extLst>
              <a:ext uri="{FF2B5EF4-FFF2-40B4-BE49-F238E27FC236}">
                <a16:creationId xmlns:a16="http://schemas.microsoft.com/office/drawing/2014/main" id="{1F9491F3-6FC4-8C82-2A63-CC88ED3A3D36}"/>
              </a:ext>
            </a:extLst>
          </p:cNvPr>
          <p:cNvSpPr/>
          <p:nvPr/>
        </p:nvSpPr>
        <p:spPr>
          <a:xfrm>
            <a:off x="2133600" y="1600200"/>
            <a:ext cx="7010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2D6E4C73-CF16-5991-9A59-1BDBFA9D4502}"/>
              </a:ext>
            </a:extLst>
          </p:cNvPr>
          <p:cNvSpPr/>
          <p:nvPr userDrawn="1"/>
        </p:nvSpPr>
        <p:spPr>
          <a:xfrm>
            <a:off x="0" y="1600200"/>
            <a:ext cx="2057400" cy="495300"/>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FE4BB331-435D-A30E-4F5A-1E618742D5C2}"/>
              </a:ext>
            </a:extLst>
          </p:cNvPr>
          <p:cNvSpPr/>
          <p:nvPr userDrawn="1"/>
        </p:nvSpPr>
        <p:spPr>
          <a:xfrm>
            <a:off x="0" y="2133600"/>
            <a:ext cx="533400" cy="457200"/>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2FFC0BDF-535F-C164-E678-D561B05A1BD9}"/>
              </a:ext>
            </a:extLst>
          </p:cNvPr>
          <p:cNvSpPr/>
          <p:nvPr userDrawn="1"/>
        </p:nvSpPr>
        <p:spPr>
          <a:xfrm>
            <a:off x="604838" y="2133600"/>
            <a:ext cx="1452562" cy="457200"/>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pic>
        <p:nvPicPr>
          <p:cNvPr id="9" name="Picture 26">
            <a:extLst>
              <a:ext uri="{FF2B5EF4-FFF2-40B4-BE49-F238E27FC236}">
                <a16:creationId xmlns:a16="http://schemas.microsoft.com/office/drawing/2014/main" id="{E94E0976-C24B-22B9-CE64-0195CC5EE3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5943600"/>
            <a:ext cx="20415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133601" y="2743200"/>
            <a:ext cx="6361113" cy="1673225"/>
          </a:xfrm>
        </p:spPr>
        <p:txBody>
          <a:bodyPr/>
          <a:lstStyle>
            <a:lvl1pPr marL="0" indent="0">
              <a:buNone/>
              <a:defRPr sz="21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2133600" y="1600200"/>
            <a:ext cx="6858000" cy="990600"/>
          </a:xfrm>
        </p:spPr>
        <p:txBody>
          <a:bodyPr>
            <a:normAutofit/>
          </a:bodyPr>
          <a:lstStyle>
            <a:lvl1pPr algn="l">
              <a:buNone/>
              <a:defRPr sz="2700" b="1" cap="none">
                <a:solidFill>
                  <a:srgbClr val="FFFFFF"/>
                </a:solidFill>
              </a:defRPr>
            </a:lvl1pPr>
          </a:lstStyle>
          <a:p>
            <a:r>
              <a:rPr lang="en-US"/>
              <a:t>Click to edit Master title style</a:t>
            </a:r>
          </a:p>
        </p:txBody>
      </p:sp>
      <p:sp>
        <p:nvSpPr>
          <p:cNvPr id="10" name="Footer Placeholder 13">
            <a:extLst>
              <a:ext uri="{FF2B5EF4-FFF2-40B4-BE49-F238E27FC236}">
                <a16:creationId xmlns:a16="http://schemas.microsoft.com/office/drawing/2014/main" id="{2B56C1A4-29B3-A742-4BF9-3578F738E48E}"/>
              </a:ext>
            </a:extLst>
          </p:cNvPr>
          <p:cNvSpPr>
            <a:spLocks noGrp="1"/>
          </p:cNvSpPr>
          <p:nvPr>
            <p:ph type="ftr" sz="quarter" idx="10"/>
          </p:nvPr>
        </p:nvSpPr>
        <p:spPr>
          <a:xfrm>
            <a:off x="3200400" y="62484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191518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lvl1pPr>
              <a:defRPr>
                <a:solidFill>
                  <a:schemeClr val="tx1"/>
                </a:solidFill>
              </a:defRPr>
            </a:lvl1p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DE24BBEE-6AD3-8426-CBBD-DA44A2348814}"/>
              </a:ext>
            </a:extLst>
          </p:cNvPr>
          <p:cNvSpPr>
            <a:spLocks noGrp="1"/>
          </p:cNvSpPr>
          <p:nvPr>
            <p:ph type="dt" sz="half" idx="10"/>
          </p:nvPr>
        </p:nvSpPr>
        <p:spPr>
          <a:xfrm>
            <a:off x="6096000" y="6248400"/>
            <a:ext cx="2667000" cy="365125"/>
          </a:xfrm>
          <a:prstGeom prst="rect">
            <a:avLst/>
          </a:prstGeom>
        </p:spPr>
        <p:txBody>
          <a:bodyPr rtlCol="0"/>
          <a:lstStyle>
            <a:lvl1pPr>
              <a:defRPr/>
            </a:lvl1pPr>
          </a:lstStyle>
          <a:p>
            <a:pPr>
              <a:defRPr/>
            </a:pPr>
            <a:endParaRPr lang="en-US"/>
          </a:p>
        </p:txBody>
      </p:sp>
      <p:sp>
        <p:nvSpPr>
          <p:cNvPr id="4" name="Footer Placeholder 11">
            <a:extLst>
              <a:ext uri="{FF2B5EF4-FFF2-40B4-BE49-F238E27FC236}">
                <a16:creationId xmlns:a16="http://schemas.microsoft.com/office/drawing/2014/main" id="{62B130FD-26D9-F48E-4CA0-A6B46378AA68}"/>
              </a:ext>
            </a:extLst>
          </p:cNvPr>
          <p:cNvSpPr>
            <a:spLocks noGrp="1"/>
          </p:cNvSpPr>
          <p:nvPr>
            <p:ph type="ftr" sz="quarter" idx="11"/>
          </p:nvPr>
        </p:nvSpPr>
        <p:spPr>
          <a:xfrm>
            <a:off x="609600" y="6248400"/>
            <a:ext cx="5421313"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75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5450"/>
            <a:ext cx="8153400" cy="869950"/>
          </a:xfrm>
        </p:spPr>
        <p:txBody>
          <a:bodyPr anchor="ctr"/>
          <a:lstStyle>
            <a:lvl1pPr>
              <a:defRPr>
                <a:solidFill>
                  <a:schemeClr val="tx1"/>
                </a:solidFill>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EA9423"/>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3389C9"/>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3" name="Footer Placeholder 13">
            <a:extLst>
              <a:ext uri="{FF2B5EF4-FFF2-40B4-BE49-F238E27FC236}">
                <a16:creationId xmlns:a16="http://schemas.microsoft.com/office/drawing/2014/main" id="{97419A71-E27C-6A92-7D0F-91CB77142412}"/>
              </a:ext>
            </a:extLst>
          </p:cNvPr>
          <p:cNvSpPr>
            <a:spLocks noGrp="1"/>
          </p:cNvSpPr>
          <p:nvPr>
            <p:ph type="ftr" sz="quarter" idx="10"/>
          </p:nvPr>
        </p:nvSpPr>
        <p:spPr>
          <a:xfrm>
            <a:off x="3276600" y="6400800"/>
            <a:ext cx="5421313"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7737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2" name="Title 1"/>
          <p:cNvSpPr>
            <a:spLocks noGrp="1"/>
          </p:cNvSpPr>
          <p:nvPr>
            <p:ph type="title"/>
          </p:nvPr>
        </p:nvSpPr>
        <p:spPr>
          <a:xfrm>
            <a:off x="609600" y="425450"/>
            <a:ext cx="8153400" cy="869950"/>
          </a:xfrm>
        </p:spPr>
        <p:txBody>
          <a:bodyPr anchor="ctr"/>
          <a:lstStyle>
            <a:lvl1pPr>
              <a:defRPr>
                <a:solidFill>
                  <a:schemeClr val="tx1"/>
                </a:solidFill>
              </a:defRPr>
            </a:lvl1pPr>
          </a:lstStyle>
          <a:p>
            <a:r>
              <a:rPr lang="en-US"/>
              <a:t>Click to edit Master title style</a:t>
            </a:r>
          </a:p>
        </p:txBody>
      </p:sp>
      <p:sp>
        <p:nvSpPr>
          <p:cNvPr id="11" name="Content Placeholder 10"/>
          <p:cNvSpPr>
            <a:spLocks noGrp="1"/>
          </p:cNvSpPr>
          <p:nvPr>
            <p:ph sz="quarter" idx="2"/>
          </p:nvPr>
        </p:nvSpPr>
        <p:spPr>
          <a:xfrm>
            <a:off x="609600" y="1600200"/>
            <a:ext cx="1351788" cy="1752600"/>
          </a:xfrm>
        </p:spPr>
        <p:txBody>
          <a:bodyPr/>
          <a:lstStyle>
            <a:lvl1pPr marL="0" indent="0">
              <a:buNone/>
              <a:defRPr sz="1050"/>
            </a:lvl1pPr>
          </a:lstStyle>
          <a:p>
            <a:pPr lvl="0"/>
            <a:r>
              <a:rPr lang="en-US"/>
              <a:t>Click to edit Master text styles</a:t>
            </a:r>
          </a:p>
        </p:txBody>
      </p:sp>
      <p:sp>
        <p:nvSpPr>
          <p:cNvPr id="16" name="Text Placeholder 15"/>
          <p:cNvSpPr>
            <a:spLocks noGrp="1"/>
          </p:cNvSpPr>
          <p:nvPr>
            <p:ph type="body" sz="quarter" idx="1"/>
          </p:nvPr>
        </p:nvSpPr>
        <p:spPr>
          <a:xfrm>
            <a:off x="6096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9" name="Content Placeholder 10"/>
          <p:cNvSpPr>
            <a:spLocks noGrp="1"/>
          </p:cNvSpPr>
          <p:nvPr>
            <p:ph sz="quarter" idx="18"/>
          </p:nvPr>
        </p:nvSpPr>
        <p:spPr>
          <a:xfrm>
            <a:off x="2286000" y="1600200"/>
            <a:ext cx="1351788" cy="1752600"/>
          </a:xfrm>
        </p:spPr>
        <p:txBody>
          <a:bodyPr/>
          <a:lstStyle>
            <a:lvl1pPr marL="0" indent="0">
              <a:buNone/>
              <a:defRPr sz="1050"/>
            </a:lvl1pPr>
          </a:lstStyle>
          <a:p>
            <a:pPr lvl="0"/>
            <a:r>
              <a:rPr lang="en-US"/>
              <a:t>Click to edit Master text styles</a:t>
            </a:r>
          </a:p>
        </p:txBody>
      </p:sp>
      <p:sp>
        <p:nvSpPr>
          <p:cNvPr id="12" name="Text Placeholder 15"/>
          <p:cNvSpPr>
            <a:spLocks noGrp="1"/>
          </p:cNvSpPr>
          <p:nvPr>
            <p:ph type="body" sz="quarter" idx="19"/>
          </p:nvPr>
        </p:nvSpPr>
        <p:spPr>
          <a:xfrm>
            <a:off x="22860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17" name="Content Placeholder 10"/>
          <p:cNvSpPr>
            <a:spLocks noGrp="1"/>
          </p:cNvSpPr>
          <p:nvPr>
            <p:ph sz="quarter" idx="20"/>
          </p:nvPr>
        </p:nvSpPr>
        <p:spPr>
          <a:xfrm>
            <a:off x="3962400" y="1600200"/>
            <a:ext cx="1351788" cy="1752600"/>
          </a:xfrm>
        </p:spPr>
        <p:txBody>
          <a:bodyPr/>
          <a:lstStyle>
            <a:lvl1pPr marL="0" indent="0">
              <a:buNone/>
              <a:defRPr sz="1050"/>
            </a:lvl1pPr>
          </a:lstStyle>
          <a:p>
            <a:pPr lvl="0"/>
            <a:r>
              <a:rPr lang="en-US"/>
              <a:t>Click to edit Master text styles</a:t>
            </a:r>
          </a:p>
        </p:txBody>
      </p:sp>
      <p:sp>
        <p:nvSpPr>
          <p:cNvPr id="18" name="Text Placeholder 15"/>
          <p:cNvSpPr>
            <a:spLocks noGrp="1"/>
          </p:cNvSpPr>
          <p:nvPr>
            <p:ph type="body" sz="quarter" idx="21"/>
          </p:nvPr>
        </p:nvSpPr>
        <p:spPr>
          <a:xfrm>
            <a:off x="39624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19" name="Content Placeholder 10"/>
          <p:cNvSpPr>
            <a:spLocks noGrp="1"/>
          </p:cNvSpPr>
          <p:nvPr>
            <p:ph sz="quarter" idx="22"/>
          </p:nvPr>
        </p:nvSpPr>
        <p:spPr>
          <a:xfrm>
            <a:off x="5562600" y="1600200"/>
            <a:ext cx="1351788" cy="1752600"/>
          </a:xfrm>
        </p:spPr>
        <p:txBody>
          <a:bodyPr/>
          <a:lstStyle>
            <a:lvl1pPr marL="0" indent="0">
              <a:buNone/>
              <a:defRPr sz="1050"/>
            </a:lvl1pPr>
          </a:lstStyle>
          <a:p>
            <a:pPr lvl="0"/>
            <a:r>
              <a:rPr lang="en-US"/>
              <a:t>Click to edit Master text styles</a:t>
            </a:r>
          </a:p>
        </p:txBody>
      </p:sp>
      <p:sp>
        <p:nvSpPr>
          <p:cNvPr id="20" name="Text Placeholder 15"/>
          <p:cNvSpPr>
            <a:spLocks noGrp="1"/>
          </p:cNvSpPr>
          <p:nvPr>
            <p:ph type="body" sz="quarter" idx="23"/>
          </p:nvPr>
        </p:nvSpPr>
        <p:spPr>
          <a:xfrm>
            <a:off x="55626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1" name="Content Placeholder 10"/>
          <p:cNvSpPr>
            <a:spLocks noGrp="1"/>
          </p:cNvSpPr>
          <p:nvPr>
            <p:ph sz="quarter" idx="24"/>
          </p:nvPr>
        </p:nvSpPr>
        <p:spPr>
          <a:xfrm>
            <a:off x="7239000" y="1600200"/>
            <a:ext cx="1351788" cy="1752600"/>
          </a:xfrm>
        </p:spPr>
        <p:txBody>
          <a:bodyPr/>
          <a:lstStyle>
            <a:lvl1pPr marL="0" indent="0">
              <a:buNone/>
              <a:defRPr sz="1050"/>
            </a:lvl1pPr>
          </a:lstStyle>
          <a:p>
            <a:pPr lvl="0"/>
            <a:r>
              <a:rPr lang="en-US"/>
              <a:t>Click to edit Master text styles</a:t>
            </a:r>
          </a:p>
        </p:txBody>
      </p:sp>
      <p:sp>
        <p:nvSpPr>
          <p:cNvPr id="22" name="Text Placeholder 15"/>
          <p:cNvSpPr>
            <a:spLocks noGrp="1"/>
          </p:cNvSpPr>
          <p:nvPr>
            <p:ph type="body" sz="quarter" idx="25"/>
          </p:nvPr>
        </p:nvSpPr>
        <p:spPr>
          <a:xfrm>
            <a:off x="72390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3" name="Content Placeholder 10"/>
          <p:cNvSpPr>
            <a:spLocks noGrp="1"/>
          </p:cNvSpPr>
          <p:nvPr>
            <p:ph sz="quarter" idx="26"/>
          </p:nvPr>
        </p:nvSpPr>
        <p:spPr>
          <a:xfrm>
            <a:off x="609600" y="3962400"/>
            <a:ext cx="1351788" cy="1752600"/>
          </a:xfrm>
        </p:spPr>
        <p:txBody>
          <a:bodyPr/>
          <a:lstStyle>
            <a:lvl1pPr marL="0" indent="0">
              <a:buNone/>
              <a:defRPr sz="1050"/>
            </a:lvl1pPr>
          </a:lstStyle>
          <a:p>
            <a:pPr lvl="0"/>
            <a:r>
              <a:rPr lang="en-US"/>
              <a:t>Click to edit Master text styles</a:t>
            </a:r>
          </a:p>
        </p:txBody>
      </p:sp>
      <p:sp>
        <p:nvSpPr>
          <p:cNvPr id="24" name="Text Placeholder 15"/>
          <p:cNvSpPr>
            <a:spLocks noGrp="1"/>
          </p:cNvSpPr>
          <p:nvPr>
            <p:ph type="body" sz="quarter" idx="27"/>
          </p:nvPr>
        </p:nvSpPr>
        <p:spPr>
          <a:xfrm>
            <a:off x="6096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5" name="Content Placeholder 10"/>
          <p:cNvSpPr>
            <a:spLocks noGrp="1"/>
          </p:cNvSpPr>
          <p:nvPr>
            <p:ph sz="quarter" idx="28"/>
          </p:nvPr>
        </p:nvSpPr>
        <p:spPr>
          <a:xfrm>
            <a:off x="2286000" y="3962400"/>
            <a:ext cx="1351788" cy="1752600"/>
          </a:xfrm>
        </p:spPr>
        <p:txBody>
          <a:bodyPr/>
          <a:lstStyle>
            <a:lvl1pPr marL="0" indent="0">
              <a:buNone/>
              <a:defRPr sz="1050"/>
            </a:lvl1pPr>
          </a:lstStyle>
          <a:p>
            <a:pPr lvl="0"/>
            <a:r>
              <a:rPr lang="en-US"/>
              <a:t>Click to edit Master text styles</a:t>
            </a:r>
          </a:p>
        </p:txBody>
      </p:sp>
      <p:sp>
        <p:nvSpPr>
          <p:cNvPr id="26" name="Text Placeholder 15"/>
          <p:cNvSpPr>
            <a:spLocks noGrp="1"/>
          </p:cNvSpPr>
          <p:nvPr>
            <p:ph type="body" sz="quarter" idx="29"/>
          </p:nvPr>
        </p:nvSpPr>
        <p:spPr>
          <a:xfrm>
            <a:off x="22860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7" name="Content Placeholder 10"/>
          <p:cNvSpPr>
            <a:spLocks noGrp="1"/>
          </p:cNvSpPr>
          <p:nvPr>
            <p:ph sz="quarter" idx="30"/>
          </p:nvPr>
        </p:nvSpPr>
        <p:spPr>
          <a:xfrm>
            <a:off x="3962400" y="3962400"/>
            <a:ext cx="1351788" cy="1752600"/>
          </a:xfrm>
        </p:spPr>
        <p:txBody>
          <a:bodyPr/>
          <a:lstStyle>
            <a:lvl1pPr marL="0" indent="0">
              <a:buNone/>
              <a:defRPr sz="1050"/>
            </a:lvl1pPr>
          </a:lstStyle>
          <a:p>
            <a:pPr lvl="0"/>
            <a:r>
              <a:rPr lang="en-US"/>
              <a:t>Click to edit Master text styles</a:t>
            </a:r>
          </a:p>
        </p:txBody>
      </p:sp>
      <p:sp>
        <p:nvSpPr>
          <p:cNvPr id="28" name="Text Placeholder 15"/>
          <p:cNvSpPr>
            <a:spLocks noGrp="1"/>
          </p:cNvSpPr>
          <p:nvPr>
            <p:ph type="body" sz="quarter" idx="31"/>
          </p:nvPr>
        </p:nvSpPr>
        <p:spPr>
          <a:xfrm>
            <a:off x="39624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9" name="Content Placeholder 10"/>
          <p:cNvSpPr>
            <a:spLocks noGrp="1"/>
          </p:cNvSpPr>
          <p:nvPr>
            <p:ph sz="quarter" idx="32"/>
          </p:nvPr>
        </p:nvSpPr>
        <p:spPr>
          <a:xfrm>
            <a:off x="5562600" y="3962400"/>
            <a:ext cx="1351788" cy="1752600"/>
          </a:xfrm>
        </p:spPr>
        <p:txBody>
          <a:bodyPr/>
          <a:lstStyle>
            <a:lvl1pPr marL="0" indent="0">
              <a:buNone/>
              <a:defRPr sz="1050"/>
            </a:lvl1pPr>
          </a:lstStyle>
          <a:p>
            <a:pPr lvl="0"/>
            <a:r>
              <a:rPr lang="en-US"/>
              <a:t>Click to edit Master text styles</a:t>
            </a:r>
          </a:p>
        </p:txBody>
      </p:sp>
      <p:sp>
        <p:nvSpPr>
          <p:cNvPr id="30" name="Text Placeholder 15"/>
          <p:cNvSpPr>
            <a:spLocks noGrp="1"/>
          </p:cNvSpPr>
          <p:nvPr>
            <p:ph type="body" sz="quarter" idx="33"/>
          </p:nvPr>
        </p:nvSpPr>
        <p:spPr>
          <a:xfrm>
            <a:off x="55626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31" name="Content Placeholder 10"/>
          <p:cNvSpPr>
            <a:spLocks noGrp="1"/>
          </p:cNvSpPr>
          <p:nvPr>
            <p:ph sz="quarter" idx="34"/>
          </p:nvPr>
        </p:nvSpPr>
        <p:spPr>
          <a:xfrm>
            <a:off x="7239000" y="3962400"/>
            <a:ext cx="1351788" cy="1752600"/>
          </a:xfrm>
        </p:spPr>
        <p:txBody>
          <a:bodyPr/>
          <a:lstStyle>
            <a:lvl1pPr marL="0" indent="0">
              <a:buNone/>
              <a:defRPr sz="1050"/>
            </a:lvl1pPr>
          </a:lstStyle>
          <a:p>
            <a:pPr lvl="0"/>
            <a:r>
              <a:rPr lang="en-US"/>
              <a:t>Click to edit Master text styles</a:t>
            </a:r>
          </a:p>
        </p:txBody>
      </p:sp>
      <p:sp>
        <p:nvSpPr>
          <p:cNvPr id="32" name="Text Placeholder 15"/>
          <p:cNvSpPr>
            <a:spLocks noGrp="1"/>
          </p:cNvSpPr>
          <p:nvPr>
            <p:ph type="body" sz="quarter" idx="35"/>
          </p:nvPr>
        </p:nvSpPr>
        <p:spPr>
          <a:xfrm>
            <a:off x="72390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25547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868A4CA5-279E-DF53-5D20-A5C8B1CF4ABF}"/>
              </a:ext>
            </a:extLst>
          </p:cNvPr>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A5E6564-D891-4D4D-D58B-4190E2495812}"/>
              </a:ext>
            </a:extLst>
          </p:cNvPr>
          <p:cNvSpPr>
            <a:spLocks noGrp="1"/>
          </p:cNvSpPr>
          <p:nvPr>
            <p:ph type="ftr" sz="quarter" idx="11"/>
          </p:nvPr>
        </p:nvSpPr>
        <p:spPr>
          <a:xfrm>
            <a:off x="609600" y="62484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6658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9">
            <a:extLst>
              <a:ext uri="{FF2B5EF4-FFF2-40B4-BE49-F238E27FC236}">
                <a16:creationId xmlns:a16="http://schemas.microsoft.com/office/drawing/2014/main" id="{5C7CA394-8C1F-D6B1-E080-11FC87277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5943600"/>
            <a:ext cx="20415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3">
            <a:extLst>
              <a:ext uri="{FF2B5EF4-FFF2-40B4-BE49-F238E27FC236}">
                <a16:creationId xmlns:a16="http://schemas.microsoft.com/office/drawing/2014/main" id="{7D0BDAA7-EE02-67F7-4074-C4DA403B132F}"/>
              </a:ext>
            </a:extLst>
          </p:cNvPr>
          <p:cNvSpPr>
            <a:spLocks noGrp="1"/>
          </p:cNvSpPr>
          <p:nvPr>
            <p:ph type="ftr" sz="quarter" idx="10"/>
          </p:nvPr>
        </p:nvSpPr>
        <p:spPr>
          <a:xfrm>
            <a:off x="3200400" y="64008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385789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54E75-2328-C0A6-5D3A-F9B60CB3212F}"/>
              </a:ext>
            </a:extLst>
          </p:cNvPr>
          <p:cNvSpPr/>
          <p:nvPr/>
        </p:nvSpPr>
        <p:spPr>
          <a:xfrm>
            <a:off x="0" y="6272213"/>
            <a:ext cx="9144000" cy="585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27" name="Title Placeholder 21">
            <a:extLst>
              <a:ext uri="{FF2B5EF4-FFF2-40B4-BE49-F238E27FC236}">
                <a16:creationId xmlns:a16="http://schemas.microsoft.com/office/drawing/2014/main" id="{F79AE44D-5F47-3C9B-FCD6-87B68318D018}"/>
              </a:ext>
            </a:extLst>
          </p:cNvPr>
          <p:cNvSpPr>
            <a:spLocks noGrp="1" noChangeArrowheads="1"/>
          </p:cNvSpPr>
          <p:nvPr>
            <p:ph type="title"/>
          </p:nvPr>
        </p:nvSpPr>
        <p:spPr bwMode="auto">
          <a:xfrm>
            <a:off x="533400" y="3048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12">
            <a:extLst>
              <a:ext uri="{FF2B5EF4-FFF2-40B4-BE49-F238E27FC236}">
                <a16:creationId xmlns:a16="http://schemas.microsoft.com/office/drawing/2014/main" id="{2BB14272-B901-D34A-0B98-F92C9E44ADE6}"/>
              </a:ext>
            </a:extLst>
          </p:cNvPr>
          <p:cNvSpPr>
            <a:spLocks noGrp="1" noChangeArrowheads="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18231709-90F8-6453-6CB0-5ED6DF541773}"/>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D2B13E68-F8ED-CD1C-7633-BC10DAF0D92F}"/>
              </a:ext>
            </a:extLst>
          </p:cNvPr>
          <p:cNvSpPr/>
          <p:nvPr/>
        </p:nvSpPr>
        <p:spPr>
          <a:xfrm>
            <a:off x="0" y="1279525"/>
            <a:ext cx="533400" cy="92075"/>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9" name="Rectangle 8">
            <a:extLst>
              <a:ext uri="{FF2B5EF4-FFF2-40B4-BE49-F238E27FC236}">
                <a16:creationId xmlns:a16="http://schemas.microsoft.com/office/drawing/2014/main" id="{FE7A41C7-D22B-3EEC-4AAA-F8C4D2818259}"/>
              </a:ext>
            </a:extLst>
          </p:cNvPr>
          <p:cNvSpPr/>
          <p:nvPr/>
        </p:nvSpPr>
        <p:spPr>
          <a:xfrm>
            <a:off x="590550" y="1279525"/>
            <a:ext cx="6953250" cy="920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0" name="Rectangle 9">
            <a:extLst>
              <a:ext uri="{FF2B5EF4-FFF2-40B4-BE49-F238E27FC236}">
                <a16:creationId xmlns:a16="http://schemas.microsoft.com/office/drawing/2014/main" id="{D5CA78E0-1A0B-8E8A-F47C-D943EB1AA6D4}"/>
              </a:ext>
            </a:extLst>
          </p:cNvPr>
          <p:cNvSpPr/>
          <p:nvPr/>
        </p:nvSpPr>
        <p:spPr>
          <a:xfrm>
            <a:off x="7620000" y="1279525"/>
            <a:ext cx="1524000" cy="92075"/>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1" name="Rectangle 10">
            <a:extLst>
              <a:ext uri="{FF2B5EF4-FFF2-40B4-BE49-F238E27FC236}">
                <a16:creationId xmlns:a16="http://schemas.microsoft.com/office/drawing/2014/main" id="{B51F7833-A07D-F89B-CE83-0C7492591680}"/>
              </a:ext>
            </a:extLst>
          </p:cNvPr>
          <p:cNvSpPr/>
          <p:nvPr/>
        </p:nvSpPr>
        <p:spPr>
          <a:xfrm>
            <a:off x="0" y="1431925"/>
            <a:ext cx="2438400" cy="92075"/>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2" name="Rectangle 11">
            <a:extLst>
              <a:ext uri="{FF2B5EF4-FFF2-40B4-BE49-F238E27FC236}">
                <a16:creationId xmlns:a16="http://schemas.microsoft.com/office/drawing/2014/main" id="{55E3230B-6F99-4039-6A5C-A32E26DA72C0}"/>
              </a:ext>
            </a:extLst>
          </p:cNvPr>
          <p:cNvSpPr/>
          <p:nvPr/>
        </p:nvSpPr>
        <p:spPr>
          <a:xfrm>
            <a:off x="2514600" y="1431925"/>
            <a:ext cx="4038600" cy="92075"/>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5" name="Rectangle 14">
            <a:extLst>
              <a:ext uri="{FF2B5EF4-FFF2-40B4-BE49-F238E27FC236}">
                <a16:creationId xmlns:a16="http://schemas.microsoft.com/office/drawing/2014/main" id="{8926B9B0-3CD7-9059-4C66-F2D53C16685B}"/>
              </a:ext>
            </a:extLst>
          </p:cNvPr>
          <p:cNvSpPr/>
          <p:nvPr/>
        </p:nvSpPr>
        <p:spPr>
          <a:xfrm>
            <a:off x="6629400" y="1431925"/>
            <a:ext cx="2514600" cy="920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6" name="Rectangle 15">
            <a:extLst>
              <a:ext uri="{FF2B5EF4-FFF2-40B4-BE49-F238E27FC236}">
                <a16:creationId xmlns:a16="http://schemas.microsoft.com/office/drawing/2014/main" id="{B33E6625-6293-7457-17CD-F0ACBE2345B4}"/>
              </a:ext>
            </a:extLst>
          </p:cNvPr>
          <p:cNvSpPr/>
          <p:nvPr/>
        </p:nvSpPr>
        <p:spPr>
          <a:xfrm rot="10800000" flipV="1">
            <a:off x="7696200" y="6205538"/>
            <a:ext cx="1444625" cy="46037"/>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7" name="Rectangle 16">
            <a:extLst>
              <a:ext uri="{FF2B5EF4-FFF2-40B4-BE49-F238E27FC236}">
                <a16:creationId xmlns:a16="http://schemas.microsoft.com/office/drawing/2014/main" id="{C2843C9E-485B-F64F-C4A2-6D109EDC133F}"/>
              </a:ext>
            </a:extLst>
          </p:cNvPr>
          <p:cNvSpPr/>
          <p:nvPr/>
        </p:nvSpPr>
        <p:spPr>
          <a:xfrm rot="10800000" flipV="1">
            <a:off x="1597025" y="6205538"/>
            <a:ext cx="6022975" cy="46037"/>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8" name="Rectangle 17">
            <a:extLst>
              <a:ext uri="{FF2B5EF4-FFF2-40B4-BE49-F238E27FC236}">
                <a16:creationId xmlns:a16="http://schemas.microsoft.com/office/drawing/2014/main" id="{5F5C62E0-5D3D-C392-8A31-0409FD61AFAD}"/>
              </a:ext>
            </a:extLst>
          </p:cNvPr>
          <p:cNvSpPr/>
          <p:nvPr/>
        </p:nvSpPr>
        <p:spPr>
          <a:xfrm rot="10800000" flipV="1">
            <a:off x="-3175" y="6205538"/>
            <a:ext cx="1524000" cy="46037"/>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21" name="Footer Placeholder 13">
            <a:extLst>
              <a:ext uri="{FF2B5EF4-FFF2-40B4-BE49-F238E27FC236}">
                <a16:creationId xmlns:a16="http://schemas.microsoft.com/office/drawing/2014/main" id="{6C147BE1-095A-D7B9-4244-B987D4ECD12A}"/>
              </a:ext>
            </a:extLst>
          </p:cNvPr>
          <p:cNvSpPr>
            <a:spLocks noGrp="1"/>
          </p:cNvSpPr>
          <p:nvPr>
            <p:ph type="ftr" sz="quarter" idx="3"/>
          </p:nvPr>
        </p:nvSpPr>
        <p:spPr>
          <a:xfrm>
            <a:off x="3352800" y="6416675"/>
            <a:ext cx="5421313" cy="365125"/>
          </a:xfrm>
          <a:prstGeom prst="rect">
            <a:avLst/>
          </a:prstGeom>
        </p:spPr>
        <p:txBody>
          <a:bodyPr/>
          <a:lstStyle>
            <a:lvl1pPr algn="r">
              <a:defRPr sz="1050"/>
            </a:lvl1pPr>
          </a:lstStyle>
          <a:p>
            <a:pPr>
              <a:defRPr/>
            </a:pPr>
            <a:endParaRPr lang="en-US"/>
          </a:p>
        </p:txBody>
      </p:sp>
      <p:pic>
        <p:nvPicPr>
          <p:cNvPr id="1040" name="Picture 18">
            <a:extLst>
              <a:ext uri="{FF2B5EF4-FFF2-40B4-BE49-F238E27FC236}">
                <a16:creationId xmlns:a16="http://schemas.microsoft.com/office/drawing/2014/main" id="{8C5FE657-6B2B-20EE-B778-409187002F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36525" y="6172200"/>
            <a:ext cx="20415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 id="2147485395" r:id="rId12"/>
    <p:sldLayoutId id="2147485396" r:id="rId13"/>
  </p:sldLayoutIdLst>
  <p:hf sldNum="0" hdr="0" ftr="0" dt="0"/>
  <p:txStyles>
    <p:titleStyle>
      <a:lvl1pPr algn="l" rtl="0" eaLnBrk="0" fontAlgn="base" hangingPunct="0">
        <a:spcBef>
          <a:spcPct val="0"/>
        </a:spcBef>
        <a:spcAft>
          <a:spcPct val="0"/>
        </a:spcAft>
        <a:defRPr sz="3000" b="1" kern="1200">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panose="020B0604020202020204" pitchFamily="34" charset="0"/>
        </a:defRPr>
      </a:lvl2pPr>
      <a:lvl3pPr algn="l" rtl="0" eaLnBrk="0" fontAlgn="base" hangingPunct="0">
        <a:spcBef>
          <a:spcPct val="0"/>
        </a:spcBef>
        <a:spcAft>
          <a:spcPct val="0"/>
        </a:spcAft>
        <a:defRPr sz="3000" b="1">
          <a:solidFill>
            <a:schemeClr val="tx1"/>
          </a:solidFill>
          <a:latin typeface="Arial" panose="020B0604020202020204" pitchFamily="34" charset="0"/>
        </a:defRPr>
      </a:lvl3pPr>
      <a:lvl4pPr algn="l" rtl="0" eaLnBrk="0" fontAlgn="base" hangingPunct="0">
        <a:spcBef>
          <a:spcPct val="0"/>
        </a:spcBef>
        <a:spcAft>
          <a:spcPct val="0"/>
        </a:spcAft>
        <a:defRPr sz="3000" b="1">
          <a:solidFill>
            <a:schemeClr val="tx1"/>
          </a:solidFill>
          <a:latin typeface="Arial" panose="020B0604020202020204" pitchFamily="34" charset="0"/>
        </a:defRPr>
      </a:lvl4pPr>
      <a:lvl5pPr algn="l" rtl="0" eaLnBrk="0" fontAlgn="base" hangingPunct="0">
        <a:spcBef>
          <a:spcPct val="0"/>
        </a:spcBef>
        <a:spcAft>
          <a:spcPct val="0"/>
        </a:spcAft>
        <a:defRPr sz="3000" b="1">
          <a:solidFill>
            <a:schemeClr val="tx1"/>
          </a:solidFill>
          <a:latin typeface="Arial" panose="020B0604020202020204" pitchFamily="34" charset="0"/>
        </a:defRPr>
      </a:lvl5pPr>
      <a:lvl6pPr marL="457200" algn="l" rtl="0" fontAlgn="base">
        <a:spcBef>
          <a:spcPct val="0"/>
        </a:spcBef>
        <a:spcAft>
          <a:spcPct val="0"/>
        </a:spcAft>
        <a:defRPr sz="3000" b="1">
          <a:solidFill>
            <a:schemeClr val="tx1"/>
          </a:solidFill>
          <a:latin typeface="Arial" panose="020B0604020202020204" pitchFamily="34" charset="0"/>
        </a:defRPr>
      </a:lvl6pPr>
      <a:lvl7pPr marL="914400" algn="l" rtl="0" fontAlgn="base">
        <a:spcBef>
          <a:spcPct val="0"/>
        </a:spcBef>
        <a:spcAft>
          <a:spcPct val="0"/>
        </a:spcAft>
        <a:defRPr sz="3000" b="1">
          <a:solidFill>
            <a:schemeClr val="tx1"/>
          </a:solidFill>
          <a:latin typeface="Arial" panose="020B0604020202020204" pitchFamily="34" charset="0"/>
        </a:defRPr>
      </a:lvl7pPr>
      <a:lvl8pPr marL="1371600" algn="l" rtl="0" fontAlgn="base">
        <a:spcBef>
          <a:spcPct val="0"/>
        </a:spcBef>
        <a:spcAft>
          <a:spcPct val="0"/>
        </a:spcAft>
        <a:defRPr sz="3000" b="1">
          <a:solidFill>
            <a:schemeClr val="tx1"/>
          </a:solidFill>
          <a:latin typeface="Arial" panose="020B0604020202020204" pitchFamily="34" charset="0"/>
        </a:defRPr>
      </a:lvl8pPr>
      <a:lvl9pPr marL="1828800" algn="l" rtl="0" fontAlgn="base">
        <a:spcBef>
          <a:spcPct val="0"/>
        </a:spcBef>
        <a:spcAft>
          <a:spcPct val="0"/>
        </a:spcAft>
        <a:defRPr sz="3000" b="1">
          <a:solidFill>
            <a:schemeClr val="tx1"/>
          </a:solidFill>
          <a:latin typeface="Arial" panose="020B0604020202020204" pitchFamily="34" charset="0"/>
        </a:defRPr>
      </a:lvl9pPr>
    </p:titleStyle>
    <p:body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CDBD@oakgov.co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CDBG@oakgov.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hudexchange.info/programs/environmental-review/federal-related-laws-and-authorities/" TargetMode="External"/><Relationship Id="rId2" Type="http://schemas.openxmlformats.org/officeDocument/2006/relationships/hyperlink" Target="https://nepassisttool.epa.gov/nepassist/nepamap.aspx" TargetMode="External"/><Relationship Id="rId1" Type="http://schemas.openxmlformats.org/officeDocument/2006/relationships/slideLayout" Target="../slideLayouts/slideLayout3.xml"/><Relationship Id="rId6" Type="http://schemas.openxmlformats.org/officeDocument/2006/relationships/hyperlink" Target="https://www.hudexchange.info/trainings/wiser/" TargetMode="External"/><Relationship Id="rId5" Type="http://schemas.openxmlformats.org/officeDocument/2006/relationships/hyperlink" Target="https://www.miplace.org/historic-preservation/programs-and-services/cultural-resource-management-and-planning/" TargetMode="External"/><Relationship Id="rId4" Type="http://schemas.openxmlformats.org/officeDocument/2006/relationships/hyperlink" Target="https://ipac.ecosphere.fws.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oakgov.com/community/neighborhood-housing-development/grants-funding/community-development-block-grants-cdbg-contractors"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www.mi.gov/shposection106"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9C0287-4EBE-9042-E8CE-537E2391B605}"/>
              </a:ext>
            </a:extLst>
          </p:cNvPr>
          <p:cNvSpPr>
            <a:spLocks noGrp="1"/>
          </p:cNvSpPr>
          <p:nvPr>
            <p:ph type="body" sz="quarter" idx="10"/>
          </p:nvPr>
        </p:nvSpPr>
        <p:spPr>
          <a:xfrm>
            <a:off x="3175" y="6043613"/>
            <a:ext cx="2197100" cy="357187"/>
          </a:xfrm>
        </p:spPr>
        <p:txBody>
          <a:bodyPr>
            <a:normAutofit/>
          </a:bodyPr>
          <a:lstStyle/>
          <a:p>
            <a:pPr eaLnBrk="1" fontAlgn="auto" hangingPunct="1">
              <a:spcAft>
                <a:spcPts val="0"/>
              </a:spcAft>
              <a:buFont typeface="Wingdings"/>
              <a:buNone/>
              <a:defRPr/>
            </a:pPr>
            <a:r>
              <a:rPr lang="en-US">
                <a:latin typeface="+mj-lt"/>
              </a:rPr>
              <a:t>September 6 , 2023</a:t>
            </a:r>
          </a:p>
        </p:txBody>
      </p:sp>
      <p:sp>
        <p:nvSpPr>
          <p:cNvPr id="17411" name="Content Placeholder 2">
            <a:extLst>
              <a:ext uri="{FF2B5EF4-FFF2-40B4-BE49-F238E27FC236}">
                <a16:creationId xmlns:a16="http://schemas.microsoft.com/office/drawing/2014/main" id="{D3B176D4-DDF3-A76D-5FCD-FE21687CBFF9}"/>
              </a:ext>
            </a:extLst>
          </p:cNvPr>
          <p:cNvSpPr txBox="1">
            <a:spLocks noChangeArrowheads="1"/>
          </p:cNvSpPr>
          <p:nvPr/>
        </p:nvSpPr>
        <p:spPr bwMode="auto">
          <a:xfrm>
            <a:off x="463550" y="762000"/>
            <a:ext cx="8216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defTabSz="685800">
              <a:spcBef>
                <a:spcPts val="525"/>
              </a:spcBef>
              <a:buClr>
                <a:schemeClr val="accent2"/>
              </a:buClr>
              <a:buSzPct val="60000"/>
              <a:buFont typeface="Wingdings" panose="05000000000000000000" pitchFamily="2" charset="2"/>
              <a:buChar char=""/>
              <a:defRPr sz="2100">
                <a:solidFill>
                  <a:schemeClr val="tx1"/>
                </a:solidFill>
                <a:latin typeface="Times New Roman" panose="02020603050405020304" pitchFamily="18" charset="0"/>
              </a:defRPr>
            </a:lvl1pPr>
            <a:lvl2pPr marL="479425" indent="-204788" defTabSz="685800">
              <a:spcBef>
                <a:spcPts val="413"/>
              </a:spcBef>
              <a:buClr>
                <a:schemeClr val="accent1"/>
              </a:buClr>
              <a:buSzPct val="70000"/>
              <a:buFont typeface="Wingdings 2" panose="05020102010507070707" pitchFamily="18" charset="2"/>
              <a:buChar char=""/>
              <a:defRPr sz="1900">
                <a:solidFill>
                  <a:schemeClr val="tx1"/>
                </a:solidFill>
                <a:latin typeface="Times New Roman" panose="02020603050405020304" pitchFamily="18" charset="0"/>
              </a:defRPr>
            </a:lvl2pPr>
            <a:lvl3pPr marL="685800" indent="-171450" defTabSz="685800">
              <a:spcBef>
                <a:spcPts val="375"/>
              </a:spcBef>
              <a:buClr>
                <a:schemeClr val="accent2"/>
              </a:buClr>
              <a:buSzPct val="75000"/>
              <a:buFont typeface="Wingdings" panose="05000000000000000000" pitchFamily="2" charset="2"/>
              <a:buChar char=""/>
              <a:defRPr sz="1700">
                <a:solidFill>
                  <a:schemeClr val="tx1"/>
                </a:solidFill>
                <a:latin typeface="Times New Roman" panose="02020603050405020304" pitchFamily="18" charset="0"/>
              </a:defRPr>
            </a:lvl3pPr>
            <a:lvl4pPr marL="1028700" indent="-171450" defTabSz="685800">
              <a:spcBef>
                <a:spcPts val="300"/>
              </a:spcBef>
              <a:buClr>
                <a:srgbClr val="EA9423"/>
              </a:buClr>
              <a:buSzPct val="75000"/>
              <a:buFont typeface="Wingdings" panose="05000000000000000000" pitchFamily="2" charset="2"/>
              <a:buChar char=""/>
              <a:defRPr sz="1500">
                <a:solidFill>
                  <a:schemeClr val="tx1"/>
                </a:solidFill>
                <a:latin typeface="Times New Roman" panose="02020603050405020304" pitchFamily="18" charset="0"/>
              </a:defRPr>
            </a:lvl4pPr>
            <a:lvl5pPr marL="1371600" indent="-171450" defTabSz="685800">
              <a:spcBef>
                <a:spcPts val="300"/>
              </a:spcBef>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5pPr>
            <a:lvl6pPr marL="18288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6pPr>
            <a:lvl7pPr marL="22860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7pPr>
            <a:lvl8pPr marL="27432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8pPr>
            <a:lvl9pPr marL="32004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9pPr>
          </a:lstStyle>
          <a:p>
            <a:pPr algn="ctr" eaLnBrk="1" hangingPunct="1">
              <a:spcBef>
                <a:spcPct val="0"/>
              </a:spcBef>
              <a:buClr>
                <a:srgbClr val="3989C9"/>
              </a:buClr>
              <a:buFont typeface="Wingdings" panose="05000000000000000000" pitchFamily="2" charset="2"/>
              <a:buNone/>
            </a:pPr>
            <a:r>
              <a:rPr lang="en-US" altLang="en-US" sz="2000" b="1" i="1">
                <a:solidFill>
                  <a:srgbClr val="296798"/>
                </a:solidFill>
                <a:latin typeface="Arial" panose="020B0604020202020204" pitchFamily="34" charset="0"/>
              </a:rPr>
              <a:t>Oakland County Neighborhood &amp; Housing Development Division </a:t>
            </a:r>
          </a:p>
          <a:p>
            <a:pPr algn="ctr" eaLnBrk="1" hangingPunct="1">
              <a:spcBef>
                <a:spcPct val="0"/>
              </a:spcBef>
              <a:buClr>
                <a:srgbClr val="3989C9"/>
              </a:buClr>
              <a:buFont typeface="Wingdings" panose="05000000000000000000" pitchFamily="2" charset="2"/>
              <a:buNone/>
            </a:pPr>
            <a:r>
              <a:rPr lang="en-US" altLang="en-US" sz="2700" b="1">
                <a:solidFill>
                  <a:srgbClr val="00A160"/>
                </a:solidFill>
                <a:latin typeface="Arial" panose="020B0604020202020204" pitchFamily="34" charset="0"/>
              </a:rPr>
              <a:t>Community Development Block Grant (CDBG)</a:t>
            </a:r>
          </a:p>
          <a:p>
            <a:pPr algn="ctr" eaLnBrk="1" hangingPunct="1">
              <a:spcBef>
                <a:spcPct val="0"/>
              </a:spcBef>
              <a:buClr>
                <a:srgbClr val="3989C9"/>
              </a:buClr>
              <a:buFont typeface="Wingdings" panose="05000000000000000000" pitchFamily="2" charset="2"/>
              <a:buNone/>
            </a:pPr>
            <a:r>
              <a:rPr lang="en-US" altLang="en-US" b="1">
                <a:solidFill>
                  <a:srgbClr val="296798"/>
                </a:solidFill>
                <a:latin typeface="Arial" panose="020B0604020202020204" pitchFamily="34" charset="0"/>
              </a:rPr>
              <a:t>PY 2024 CDBG Application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B357A64C-5839-57C7-39AB-62950FBB6D70}"/>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a:rPr>
              <a:t>PY 2024 Application</a:t>
            </a:r>
            <a:endParaRPr lang="en-US" altLang="en-US" sz="20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75EA3F61-FA1E-4A8F-D237-139803835A53}"/>
              </a:ext>
            </a:extLst>
          </p:cNvPr>
          <p:cNvSpPr>
            <a:spLocks noGrp="1" noChangeArrowheads="1"/>
          </p:cNvSpPr>
          <p:nvPr>
            <p:ph type="body" sz="half" idx="1"/>
          </p:nvPr>
        </p:nvSpPr>
        <p:spPr>
          <a:xfrm>
            <a:off x="457200" y="1600200"/>
            <a:ext cx="8229600" cy="4525963"/>
          </a:xfrm>
        </p:spPr>
        <p:txBody>
          <a:bodyPr/>
          <a:lstStyle/>
          <a:p>
            <a:pPr marL="0" indent="0" eaLnBrk="1" hangingPunct="1">
              <a:lnSpc>
                <a:spcPct val="90000"/>
              </a:lnSpc>
              <a:buNone/>
              <a:defRPr/>
            </a:pPr>
            <a:r>
              <a:rPr lang="en-US" altLang="en-US" sz="2000" b="1">
                <a:latin typeface="Arial"/>
                <a:cs typeface="Arial"/>
              </a:rPr>
              <a:t>ELIGIBLE PROJECTS</a:t>
            </a:r>
          </a:p>
          <a:p>
            <a:pPr marL="0" indent="0">
              <a:lnSpc>
                <a:spcPct val="90000"/>
              </a:lnSpc>
              <a:buNone/>
              <a:defRPr/>
            </a:pPr>
            <a:endParaRPr lang="en-US" altLang="en-US" sz="1400" b="1">
              <a:latin typeface="Arial" panose="020B0604020202020204" pitchFamily="34" charset="0"/>
              <a:cs typeface="Arial" panose="020B0604020202020204" pitchFamily="34" charset="0"/>
            </a:endParaRPr>
          </a:p>
          <a:p>
            <a:pPr marL="0" indent="0">
              <a:lnSpc>
                <a:spcPct val="90000"/>
              </a:lnSpc>
              <a:buNone/>
              <a:defRPr/>
            </a:pPr>
            <a:r>
              <a:rPr lang="en-US" altLang="en-US" sz="1400">
                <a:latin typeface="Arial"/>
                <a:cs typeface="Arial"/>
              </a:rPr>
              <a:t>The list of eligible projects (and CDBG Matrix Codes begins on page 7 of the Guidebook. </a:t>
            </a:r>
            <a:endParaRPr lang="en-US" altLang="en-US" sz="1400">
              <a:latin typeface="Arial" panose="020B0604020202020204" pitchFamily="34" charset="0"/>
              <a:cs typeface="Arial" panose="020B0604020202020204" pitchFamily="34" charset="0"/>
            </a:endParaRPr>
          </a:p>
          <a:p>
            <a:pPr marL="0" indent="0">
              <a:lnSpc>
                <a:spcPct val="90000"/>
              </a:lnSpc>
              <a:buNone/>
              <a:defRPr/>
            </a:pPr>
            <a:endParaRPr lang="en-US" altLang="en-US" sz="1400">
              <a:latin typeface="Arial" panose="020B0604020202020204" pitchFamily="34" charset="0"/>
              <a:cs typeface="Arial" panose="020B0604020202020204" pitchFamily="34" charset="0"/>
            </a:endParaRPr>
          </a:p>
          <a:p>
            <a:pPr marL="0" indent="0">
              <a:lnSpc>
                <a:spcPct val="90000"/>
              </a:lnSpc>
              <a:buNone/>
              <a:defRPr/>
            </a:pPr>
            <a:r>
              <a:rPr lang="en-US" altLang="en-US" sz="1400">
                <a:latin typeface="Arial"/>
                <a:cs typeface="Arial"/>
              </a:rPr>
              <a:t>CDBG matrix codes are used to indicate (but do not establish) eligibility. An activity must be eligible in accordance with the regulations (See 24 CFR 570.201-570.207)</a:t>
            </a:r>
            <a:endParaRPr lang="en-US" altLang="en-US" sz="1400">
              <a:latin typeface="Arial" panose="020B0604020202020204" pitchFamily="34" charset="0"/>
              <a:cs typeface="Arial" panose="020B0604020202020204" pitchFamily="34" charset="0"/>
            </a:endParaRPr>
          </a:p>
          <a:p>
            <a:pPr marL="0" indent="0">
              <a:lnSpc>
                <a:spcPct val="90000"/>
              </a:lnSpc>
              <a:buNone/>
              <a:defRPr/>
            </a:pPr>
            <a:endParaRPr lang="en-US" altLang="en-US" sz="2000" b="1">
              <a:latin typeface="Arial" panose="020B0604020202020204" pitchFamily="34" charset="0"/>
              <a:cs typeface="Arial" panose="020B0604020202020204" pitchFamily="34" charset="0"/>
            </a:endParaRPr>
          </a:p>
          <a:p>
            <a:pPr marL="0" indent="0">
              <a:lnSpc>
                <a:spcPct val="90000"/>
              </a:lnSpc>
              <a:buNone/>
              <a:defRPr/>
            </a:pPr>
            <a:r>
              <a:rPr lang="en-US" altLang="en-US" sz="2000" b="1">
                <a:latin typeface="Arial"/>
                <a:cs typeface="Arial"/>
              </a:rPr>
              <a:t>ELIGIBLE OR NON-ELIGIBLE?</a:t>
            </a:r>
          </a:p>
          <a:p>
            <a:pPr marL="0" indent="0" algn="ctr">
              <a:lnSpc>
                <a:spcPct val="90000"/>
              </a:lnSpc>
              <a:buNone/>
              <a:defRPr/>
            </a:pPr>
            <a:endParaRPr lang="en-US" altLang="en-US" sz="1400">
              <a:latin typeface="Arial"/>
              <a:cs typeface="Arial"/>
            </a:endParaRPr>
          </a:p>
          <a:p>
            <a:pPr marL="0" indent="0" algn="ctr">
              <a:lnSpc>
                <a:spcPct val="90000"/>
              </a:lnSpc>
              <a:buNone/>
              <a:defRPr/>
            </a:pPr>
            <a:r>
              <a:rPr lang="en-US" altLang="en-US" sz="1400">
                <a:latin typeface="Arial"/>
                <a:cs typeface="Arial"/>
              </a:rPr>
              <a:t>Using CDBG funds to replace old playground equipment in city-owned park.</a:t>
            </a:r>
            <a:endParaRPr lang="en-US"/>
          </a:p>
          <a:p>
            <a:pPr marL="0" indent="0" algn="ctr">
              <a:lnSpc>
                <a:spcPct val="90000"/>
              </a:lnSpc>
              <a:buNone/>
              <a:defRPr/>
            </a:pPr>
            <a:endParaRPr lang="en-US" altLang="en-US" sz="1400">
              <a:latin typeface="Arial" panose="020B0604020202020204" pitchFamily="34" charset="0"/>
              <a:cs typeface="Arial" panose="020B0604020202020204" pitchFamily="34" charset="0"/>
            </a:endParaRPr>
          </a:p>
          <a:p>
            <a:pPr marL="0" indent="0" algn="ctr">
              <a:lnSpc>
                <a:spcPct val="90000"/>
              </a:lnSpc>
              <a:buNone/>
              <a:defRPr/>
            </a:pPr>
            <a:r>
              <a:rPr lang="en-US" altLang="en-US" sz="1400">
                <a:latin typeface="Arial"/>
                <a:cs typeface="Arial"/>
              </a:rPr>
              <a:t>Using CDBG funds to resurface gavel parking lot to make ADA compliant and adding additional handicap parking spaces. </a:t>
            </a:r>
          </a:p>
          <a:p>
            <a:pPr marL="0" indent="0">
              <a:lnSpc>
                <a:spcPct val="90000"/>
              </a:lnSpc>
              <a:buNone/>
              <a:defRPr/>
            </a:pPr>
            <a:endParaRPr lang="en-US" altLang="en-US" sz="1200">
              <a:latin typeface="Arial" panose="020B0604020202020204" pitchFamily="34" charset="0"/>
              <a:cs typeface="Arial" panose="020B0604020202020204" pitchFamily="34" charset="0"/>
            </a:endParaRPr>
          </a:p>
          <a:p>
            <a:pPr marL="0" indent="0">
              <a:lnSpc>
                <a:spcPct val="90000"/>
              </a:lnSpc>
              <a:buNone/>
              <a:defRPr/>
            </a:pP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153C1C7-AFE1-371D-878B-120C4161EB1B}"/>
              </a:ext>
            </a:extLst>
          </p:cNvPr>
          <p:cNvSpPr>
            <a:spLocks noGrp="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a:rPr>
              <a:t>CDBG Program Rules</a:t>
            </a:r>
            <a:endParaRPr lang="en-US" altLang="en-US" sz="2000">
              <a:solidFill>
                <a:srgbClr val="0070C0"/>
              </a:solidFill>
              <a:cs typeface="Arial"/>
            </a:endParaRPr>
          </a:p>
        </p:txBody>
      </p:sp>
      <p:sp>
        <p:nvSpPr>
          <p:cNvPr id="26627" name="Content Placeholder 2">
            <a:extLst>
              <a:ext uri="{FF2B5EF4-FFF2-40B4-BE49-F238E27FC236}">
                <a16:creationId xmlns:a16="http://schemas.microsoft.com/office/drawing/2014/main" id="{C27C8BDA-E23E-A970-A435-B723BA33EC01}"/>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Bef>
                <a:spcPct val="0"/>
              </a:spcBef>
              <a:spcAft>
                <a:spcPts val="0"/>
              </a:spcAft>
              <a:buNone/>
              <a:defRPr/>
            </a:pPr>
            <a:r>
              <a:rPr lang="en-US" altLang="en-US" sz="1950" b="1" dirty="0">
                <a:latin typeface="Arial"/>
                <a:ea typeface="Calibri" pitchFamily="34" charset="0"/>
                <a:cs typeface="Arial"/>
              </a:rPr>
              <a:t>1.  Minimum Allocation (Threshold) </a:t>
            </a:r>
            <a:endParaRPr lang="en-US" altLang="en-US" sz="1950" b="1">
              <a:latin typeface="Arial" panose="020B0604020202020204" pitchFamily="34" charset="0"/>
              <a:ea typeface="Calibri" pitchFamily="34" charset="0"/>
              <a:cs typeface="Arial" panose="020B0604020202020204" pitchFamily="34" charset="0"/>
            </a:endParaRPr>
          </a:p>
          <a:p>
            <a:pPr marL="1017270"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$7,000 </a:t>
            </a:r>
            <a:endParaRPr lang="en-US" altLang="en-US" sz="1950" dirty="0">
              <a:latin typeface="Arial" panose="020B0604020202020204" pitchFamily="34" charset="0"/>
              <a:ea typeface="Calibri" pitchFamily="34" charset="0"/>
              <a:cs typeface="Arial" panose="020B0604020202020204" pitchFamily="34" charset="0"/>
            </a:endParaRPr>
          </a:p>
          <a:p>
            <a:pPr marL="1017270"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Allocation Options</a:t>
            </a:r>
          </a:p>
          <a:p>
            <a:pPr marL="1028700" lvl="1"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1 PS Project at 100% ($7,000) 		</a:t>
            </a:r>
            <a:endParaRPr lang="en-US" altLang="en-US" sz="1950" b="1" dirty="0">
              <a:latin typeface="Arial"/>
              <a:ea typeface="Calibri" pitchFamily="34" charset="0"/>
              <a:cs typeface="Arial"/>
            </a:endParaRPr>
          </a:p>
          <a:p>
            <a:pPr marL="1028700" lvl="1"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1 Non-PS Project at 100% ($7,000)	</a:t>
            </a:r>
            <a:endParaRPr lang="en-US" altLang="en-US" sz="1950" b="1" dirty="0">
              <a:latin typeface="Arial"/>
              <a:ea typeface="Calibri" pitchFamily="34" charset="0"/>
              <a:cs typeface="Arial"/>
            </a:endParaRPr>
          </a:p>
          <a:p>
            <a:pPr marL="1028700" lvl="1"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2 Projects at $3,500 each  		</a:t>
            </a:r>
            <a:endParaRPr lang="en-US" altLang="en-US" sz="1950" b="1">
              <a:latin typeface="Arial" panose="020B0604020202020204" pitchFamily="34" charset="0"/>
              <a:ea typeface="Calibri" pitchFamily="34" charset="0"/>
              <a:cs typeface="Arial" panose="020B0604020202020204" pitchFamily="34" charset="0"/>
            </a:endParaRPr>
          </a:p>
          <a:p>
            <a:pPr marL="914400" indent="-240030" algn="just" eaLnBrk="1" fontAlgn="auto" hangingPunct="1">
              <a:spcBef>
                <a:spcPct val="0"/>
              </a:spcBef>
              <a:spcAft>
                <a:spcPts val="0"/>
              </a:spcAft>
              <a:buFont typeface="Arial" panose="020B0604020202020204" pitchFamily="34" charset="0"/>
              <a:buChar char="•"/>
              <a:defRPr/>
            </a:pPr>
            <a:endParaRPr lang="en-US" altLang="en-US" sz="1950">
              <a:latin typeface="Arial" panose="020B0604020202020204" pitchFamily="34" charset="0"/>
              <a:ea typeface="Calibri" pitchFamily="34" charset="0"/>
              <a:cs typeface="Arial" panose="020B0604020202020204" pitchFamily="34" charset="0"/>
            </a:endParaRPr>
          </a:p>
          <a:p>
            <a:pPr marL="514350" indent="-514350" algn="just" eaLnBrk="1" fontAlgn="auto" hangingPunct="1">
              <a:spcBef>
                <a:spcPct val="0"/>
              </a:spcBef>
              <a:spcAft>
                <a:spcPts val="0"/>
              </a:spcAft>
              <a:buFontTx/>
              <a:buAutoNum type="arabicPeriod" startAt="2"/>
              <a:defRPr/>
            </a:pPr>
            <a:r>
              <a:rPr lang="en-US" altLang="en-US" sz="1950" b="1" dirty="0">
                <a:latin typeface="Arial"/>
                <a:ea typeface="Calibri" pitchFamily="34" charset="0"/>
                <a:cs typeface="Arial"/>
              </a:rPr>
              <a:t>Minimum Allocation (Non-Threshold)</a:t>
            </a:r>
          </a:p>
          <a:p>
            <a:pPr marL="1017270"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Formula allocation</a:t>
            </a:r>
          </a:p>
          <a:p>
            <a:pPr marL="1017270"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Allowed up to 4 CDBG projects per PY</a:t>
            </a:r>
          </a:p>
          <a:p>
            <a:pPr marL="1017270" indent="-342900" algn="just" eaLnBrk="1" fontAlgn="auto" hangingPunct="1">
              <a:spcBef>
                <a:spcPct val="0"/>
              </a:spcBef>
              <a:spcAft>
                <a:spcPts val="0"/>
              </a:spcAft>
              <a:buFont typeface="Wingdings" panose="05000000000000000000" pitchFamily="2" charset="2"/>
              <a:buChar char="§"/>
              <a:defRPr/>
            </a:pPr>
            <a:r>
              <a:rPr lang="en-US" altLang="en-US" sz="1950" dirty="0">
                <a:highlight>
                  <a:srgbClr val="FFFF00"/>
                </a:highlight>
                <a:latin typeface="Arial"/>
                <a:ea typeface="Calibri" pitchFamily="34" charset="0"/>
                <a:cs typeface="Arial"/>
              </a:rPr>
              <a:t>Minimum allocation per project = $3,500 </a:t>
            </a:r>
            <a:endParaRPr lang="en-US" altLang="en-US" sz="1950" dirty="0">
              <a:highlight>
                <a:srgbClr val="FFFF00"/>
              </a:highlight>
              <a:latin typeface="Arial" panose="020B0604020202020204" pitchFamily="34" charset="0"/>
              <a:ea typeface="Calibri" pitchFamily="34" charset="0"/>
              <a:cs typeface="Arial" panose="020B0604020202020204" pitchFamily="34" charset="0"/>
            </a:endParaRPr>
          </a:p>
          <a:p>
            <a:pPr marL="914400" indent="-240030" algn="just" eaLnBrk="1" fontAlgn="auto" hangingPunct="1">
              <a:spcBef>
                <a:spcPct val="0"/>
              </a:spcBef>
              <a:spcAft>
                <a:spcPts val="0"/>
              </a:spcAft>
              <a:buFont typeface="Wingdings"/>
              <a:buChar char=""/>
              <a:defRPr/>
            </a:pPr>
            <a:endParaRPr lang="en-US" altLang="en-US" sz="1950">
              <a:latin typeface="Arial" panose="020B0604020202020204" pitchFamily="34" charset="0"/>
              <a:ea typeface="Calibri" pitchFamily="34" charset="0"/>
              <a:cs typeface="Arial" panose="020B0604020202020204" pitchFamily="34" charset="0"/>
            </a:endParaRPr>
          </a:p>
          <a:p>
            <a:pPr marL="514350" indent="-514350" algn="just" eaLnBrk="1" fontAlgn="auto" hangingPunct="1">
              <a:spcBef>
                <a:spcPct val="0"/>
              </a:spcBef>
              <a:spcAft>
                <a:spcPts val="0"/>
              </a:spcAft>
              <a:buFontTx/>
              <a:buAutoNum type="arabicPeriod" startAt="3"/>
              <a:defRPr/>
            </a:pPr>
            <a:r>
              <a:rPr lang="en-US" altLang="en-US" sz="1950" b="1" dirty="0">
                <a:latin typeface="Arial"/>
                <a:ea typeface="Calibri" pitchFamily="34" charset="0"/>
                <a:cs typeface="Arial"/>
              </a:rPr>
              <a:t>Public Service Cap (Non-Threshold)</a:t>
            </a:r>
          </a:p>
          <a:p>
            <a:pPr marL="863600" indent="-342900" algn="just" eaLnBrk="1" fontAlgn="auto" hangingPunct="1">
              <a:spcBef>
                <a:spcPct val="0"/>
              </a:spcBef>
              <a:spcAft>
                <a:spcPts val="0"/>
              </a:spcAft>
              <a:buFont typeface="Wingdings" panose="05000000000000000000" pitchFamily="2" charset="2"/>
              <a:buChar char="§"/>
              <a:defRPr/>
            </a:pPr>
            <a:r>
              <a:rPr lang="en-US" altLang="en-US" sz="1950" dirty="0">
                <a:latin typeface="Arial"/>
                <a:ea typeface="Calibri" pitchFamily="34" charset="0"/>
                <a:cs typeface="Arial"/>
              </a:rPr>
              <a:t>15%</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39DFAA8-564E-2372-6EC4-85BBB9EA44B2}"/>
              </a:ext>
            </a:extLst>
          </p:cNvPr>
          <p:cNvSpPr>
            <a:spLocks noGrp="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panose="020B0604020202020204" pitchFamily="34" charset="0"/>
              </a:rPr>
              <a:t>PY 2024 Program Rules</a:t>
            </a:r>
            <a:endParaRPr lang="en-US" altLang="en-US" sz="20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FFDAF346-9671-8F1B-C999-F77B4455897F}"/>
              </a:ext>
            </a:extLst>
          </p:cNvPr>
          <p:cNvSpPr>
            <a:spLocks noGrp="1"/>
          </p:cNvSpPr>
          <p:nvPr>
            <p:ph type="body" sz="half" idx="1"/>
          </p:nvPr>
        </p:nvSpPr>
        <p:spPr>
          <a:xfrm>
            <a:off x="457200" y="1600200"/>
            <a:ext cx="8229600" cy="4525963"/>
          </a:xfrm>
        </p:spPr>
        <p:txBody>
          <a:bodyPr>
            <a:normAutofit/>
          </a:bodyPr>
          <a:lstStyle/>
          <a:p>
            <a:pPr marL="514350" indent="-514350" algn="just" eaLnBrk="1" fontAlgn="auto" hangingPunct="1">
              <a:lnSpc>
                <a:spcPct val="115000"/>
              </a:lnSpc>
              <a:spcBef>
                <a:spcPct val="0"/>
              </a:spcBef>
              <a:spcAft>
                <a:spcPts val="0"/>
              </a:spcAft>
              <a:buFontTx/>
              <a:buAutoNum type="arabicPeriod" startAt="4"/>
              <a:defRPr/>
            </a:pPr>
            <a:r>
              <a:rPr lang="en-US" altLang="en-US" sz="1950" b="1">
                <a:latin typeface="Arial" panose="020B0604020202020204" pitchFamily="34" charset="0"/>
                <a:ea typeface="Calibri" pitchFamily="34" charset="0"/>
                <a:cs typeface="Arial" panose="020B0604020202020204" pitchFamily="34" charset="0"/>
              </a:rPr>
              <a:t>Multiple Agency Public Service Contracts </a:t>
            </a:r>
          </a:p>
          <a:p>
            <a:pPr marL="977900" indent="-457200" algn="just" eaLnBrk="1" fontAlgn="auto" hangingPunct="1">
              <a:spcBef>
                <a:spcPct val="0"/>
              </a:spcBef>
              <a:spcAft>
                <a:spcPts val="0"/>
              </a:spcAft>
              <a:buFont typeface="Wingdings"/>
              <a:buChar char=""/>
              <a:defRPr/>
            </a:pPr>
            <a:r>
              <a:rPr lang="en-US" altLang="en-US" sz="1950">
                <a:latin typeface="Arial" panose="020B0604020202020204" pitchFamily="34" charset="0"/>
                <a:ea typeface="Calibri" pitchFamily="34" charset="0"/>
                <a:cs typeface="Arial" panose="020B0604020202020204" pitchFamily="34" charset="0"/>
              </a:rPr>
              <a:t>PS contracts of same type not permitted </a:t>
            </a:r>
          </a:p>
          <a:p>
            <a:pPr marL="520700" indent="0" algn="just" eaLnBrk="1" fontAlgn="auto" hangingPunct="1">
              <a:spcBef>
                <a:spcPct val="0"/>
              </a:spcBef>
              <a:spcAft>
                <a:spcPts val="0"/>
              </a:spcAft>
              <a:buFontTx/>
              <a:buNone/>
              <a:defRPr/>
            </a:pPr>
            <a:r>
              <a:rPr lang="en-US" altLang="en-US" sz="1950">
                <a:latin typeface="Arial" panose="020B0604020202020204" pitchFamily="34" charset="0"/>
                <a:ea typeface="Calibri" pitchFamily="34" charset="0"/>
                <a:cs typeface="Arial" panose="020B0604020202020204" pitchFamily="34" charset="0"/>
              </a:rPr>
              <a:t> </a:t>
            </a:r>
          </a:p>
          <a:p>
            <a:pPr marL="514350" indent="-514350" algn="just" eaLnBrk="1" fontAlgn="auto" hangingPunct="1">
              <a:spcBef>
                <a:spcPct val="0"/>
              </a:spcBef>
              <a:spcAft>
                <a:spcPts val="0"/>
              </a:spcAft>
              <a:buFontTx/>
              <a:buAutoNum type="arabicPeriod" startAt="5"/>
              <a:defRPr/>
            </a:pPr>
            <a:r>
              <a:rPr lang="en-US" altLang="en-US" sz="1950" b="1">
                <a:latin typeface="Arial" panose="020B0604020202020204" pitchFamily="34" charset="0"/>
                <a:ea typeface="Calibri" pitchFamily="34" charset="0"/>
                <a:cs typeface="Arial" panose="020B0604020202020204" pitchFamily="34" charset="0"/>
              </a:rPr>
              <a:t>Public Service Contract Duration </a:t>
            </a:r>
          </a:p>
          <a:p>
            <a:pPr marL="977900" indent="-457200" algn="just" eaLnBrk="1" fontAlgn="auto" hangingPunct="1">
              <a:spcBef>
                <a:spcPct val="0"/>
              </a:spcBef>
              <a:spcAft>
                <a:spcPts val="0"/>
              </a:spcAft>
              <a:buFont typeface="Wingdings"/>
              <a:buChar char=""/>
              <a:defRPr/>
            </a:pPr>
            <a:r>
              <a:rPr lang="en-US" altLang="en-US" sz="1950">
                <a:latin typeface="Arial" panose="020B0604020202020204" pitchFamily="34" charset="0"/>
                <a:ea typeface="Calibri" pitchFamily="34" charset="0"/>
                <a:cs typeface="Arial" panose="020B0604020202020204" pitchFamily="34" charset="0"/>
              </a:rPr>
              <a:t>PS contracts maximum 18 month  duration </a:t>
            </a:r>
          </a:p>
          <a:p>
            <a:pPr marL="977900" indent="-457200" algn="just" eaLnBrk="1" fontAlgn="auto" hangingPunct="1">
              <a:spcBef>
                <a:spcPct val="0"/>
              </a:spcBef>
              <a:spcAft>
                <a:spcPts val="0"/>
              </a:spcAft>
              <a:buFont typeface="Wingdings"/>
              <a:buChar char=""/>
              <a:defRPr/>
            </a:pPr>
            <a:r>
              <a:rPr lang="en-US" altLang="en-US" sz="1950">
                <a:latin typeface="Arial" panose="020B0604020202020204" pitchFamily="34" charset="0"/>
                <a:ea typeface="Calibri" pitchFamily="34" charset="0"/>
                <a:cs typeface="Arial" panose="020B0604020202020204" pitchFamily="34" charset="0"/>
              </a:rPr>
              <a:t>PS contracts start July 1st </a:t>
            </a:r>
          </a:p>
          <a:p>
            <a:pPr marL="977900" indent="-457200" algn="just" eaLnBrk="1" fontAlgn="auto" hangingPunct="1">
              <a:spcBef>
                <a:spcPct val="0"/>
              </a:spcBef>
              <a:spcAft>
                <a:spcPts val="0"/>
              </a:spcAft>
              <a:buFont typeface="Wingdings"/>
              <a:buChar char=""/>
              <a:defRPr/>
            </a:pPr>
            <a:endParaRPr lang="en-US" altLang="en-US" sz="1950">
              <a:latin typeface="Arial" panose="020B0604020202020204" pitchFamily="34" charset="0"/>
              <a:ea typeface="Calibri" pitchFamily="34" charset="0"/>
              <a:cs typeface="Arial" panose="020B0604020202020204" pitchFamily="34" charset="0"/>
            </a:endParaRPr>
          </a:p>
          <a:p>
            <a:pPr marL="514350" indent="-514350" algn="just" eaLnBrk="1" fontAlgn="auto" hangingPunct="1">
              <a:spcBef>
                <a:spcPct val="0"/>
              </a:spcBef>
              <a:spcAft>
                <a:spcPts val="0"/>
              </a:spcAft>
              <a:buFontTx/>
              <a:buAutoNum type="arabicPeriod" startAt="6"/>
              <a:defRPr/>
            </a:pPr>
            <a:r>
              <a:rPr lang="en-US" altLang="en-US" sz="1950" b="1">
                <a:latin typeface="Arial" panose="020B0604020202020204" pitchFamily="34" charset="0"/>
                <a:ea typeface="Calibri" pitchFamily="34" charset="0"/>
                <a:cs typeface="Arial" panose="020B0604020202020204" pitchFamily="34" charset="0"/>
              </a:rPr>
              <a:t>Project Service Delivery Costs (PSDC)</a:t>
            </a:r>
          </a:p>
          <a:p>
            <a:pPr marL="914400" indent="-393700" algn="just" eaLnBrk="1" fontAlgn="auto" hangingPunct="1">
              <a:spcBef>
                <a:spcPct val="0"/>
              </a:spcBef>
              <a:spcAft>
                <a:spcPts val="0"/>
              </a:spcAft>
              <a:buFont typeface="Wingdings"/>
              <a:buChar char=""/>
              <a:defRPr/>
            </a:pPr>
            <a:r>
              <a:rPr lang="en-US" altLang="en-US" sz="1950">
                <a:latin typeface="Arial" panose="020B0604020202020204" pitchFamily="34" charset="0"/>
                <a:ea typeface="Calibri" pitchFamily="34" charset="0"/>
                <a:cs typeface="Arial" panose="020B0604020202020204" pitchFamily="34" charset="0"/>
              </a:rPr>
              <a:t>Communities may be reimbursed for eligible PSDC  </a:t>
            </a:r>
          </a:p>
          <a:p>
            <a:pPr marL="914400" indent="-393700" algn="just" eaLnBrk="1" fontAlgn="auto" hangingPunct="1">
              <a:spcBef>
                <a:spcPct val="0"/>
              </a:spcBef>
              <a:spcAft>
                <a:spcPts val="0"/>
              </a:spcAft>
              <a:buFont typeface="Wingdings"/>
              <a:buChar char=""/>
              <a:defRPr/>
            </a:pPr>
            <a:r>
              <a:rPr lang="en-US" altLang="en-US" sz="1950">
                <a:latin typeface="Arial" panose="020B0604020202020204" pitchFamily="34" charset="0"/>
                <a:ea typeface="Calibri" pitchFamily="34" charset="0"/>
                <a:cs typeface="Arial" panose="020B0604020202020204" pitchFamily="34" charset="0"/>
              </a:rPr>
              <a:t>Costs related to delivery of eligible project services</a:t>
            </a:r>
          </a:p>
          <a:p>
            <a:pPr marL="0" indent="0" algn="just" eaLnBrk="1" fontAlgn="auto" hangingPunct="1">
              <a:lnSpc>
                <a:spcPct val="115000"/>
              </a:lnSpc>
              <a:spcBef>
                <a:spcPct val="0"/>
              </a:spcBef>
              <a:spcAft>
                <a:spcPts val="0"/>
              </a:spcAft>
              <a:buFontTx/>
              <a:buNone/>
              <a:defRPr/>
            </a:pPr>
            <a:r>
              <a:rPr lang="en-US" altLang="en-US" sz="1950" b="1">
                <a:latin typeface="Arial" panose="020B0604020202020204" pitchFamily="34" charset="0"/>
                <a:ea typeface="Calibri" pitchFamily="34" charset="0"/>
                <a:cs typeface="Arial" panose="020B0604020202020204" pitchFamily="34" charset="0"/>
              </a:rPr>
              <a:t>7.  Ineligible Uses </a:t>
            </a:r>
          </a:p>
          <a:p>
            <a:pPr marL="1028700" indent="-508000" algn="just" eaLnBrk="1" fontAlgn="auto" hangingPunct="1">
              <a:spcBef>
                <a:spcPct val="0"/>
              </a:spcBef>
              <a:spcAft>
                <a:spcPts val="0"/>
              </a:spcAft>
              <a:buFont typeface="Arial" panose="020B0604020202020204" pitchFamily="34" charset="0"/>
              <a:buChar char="•"/>
              <a:defRPr/>
            </a:pPr>
            <a:r>
              <a:rPr lang="en-US" altLang="en-US" sz="1950">
                <a:latin typeface="Arial" panose="020B0604020202020204" pitchFamily="34" charset="0"/>
                <a:ea typeface="Calibri" pitchFamily="34" charset="0"/>
                <a:cs typeface="Arial" panose="020B0604020202020204" pitchFamily="34" charset="0"/>
              </a:rPr>
              <a:t>Maintenance of public facilities </a:t>
            </a:r>
          </a:p>
          <a:p>
            <a:pPr marL="1028700" indent="-508000" algn="just" eaLnBrk="1" fontAlgn="auto" hangingPunct="1">
              <a:spcBef>
                <a:spcPct val="0"/>
              </a:spcBef>
              <a:spcAft>
                <a:spcPts val="0"/>
              </a:spcAft>
              <a:buFont typeface="Arial" panose="020B0604020202020204" pitchFamily="34" charset="0"/>
              <a:buChar char="•"/>
              <a:defRPr/>
            </a:pPr>
            <a:r>
              <a:rPr lang="en-US" altLang="en-US" sz="1950">
                <a:latin typeface="Arial" panose="020B0604020202020204" pitchFamily="34" charset="0"/>
                <a:ea typeface="Calibri" pitchFamily="34" charset="0"/>
                <a:cs typeface="Arial" panose="020B0604020202020204" pitchFamily="34" charset="0"/>
              </a:rPr>
              <a:t>Items that are not an integral structural fixture </a:t>
            </a:r>
          </a:p>
          <a:p>
            <a:pPr marL="914400" indent="-393700" algn="just" eaLnBrk="1" fontAlgn="auto" hangingPunct="1">
              <a:spcBef>
                <a:spcPct val="0"/>
              </a:spcBef>
              <a:spcAft>
                <a:spcPts val="0"/>
              </a:spcAft>
              <a:buFont typeface="Wingdings"/>
              <a:buChar char=""/>
              <a:defRPr/>
            </a:pPr>
            <a:endParaRPr lang="en-US" altLang="en-US" sz="24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4276A28-E3ED-A1EE-EA9D-8990B925A3DE}"/>
              </a:ext>
            </a:extLst>
          </p:cNvPr>
          <p:cNvSpPr>
            <a:spLocks noGrp="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panose="020B0604020202020204" pitchFamily="34" charset="0"/>
              </a:rPr>
              <a:t>PY 2024 Program Rules</a:t>
            </a:r>
            <a:endParaRPr lang="en-US" altLang="en-US" sz="20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7A08C7E4-B925-AE1B-0B0D-DF51939136C9}"/>
              </a:ext>
            </a:extLst>
          </p:cNvPr>
          <p:cNvSpPr>
            <a:spLocks noGrp="1"/>
          </p:cNvSpPr>
          <p:nvPr>
            <p:ph type="body" sz="half" idx="1"/>
          </p:nvPr>
        </p:nvSpPr>
        <p:spPr>
          <a:xfrm>
            <a:off x="457200" y="1600200"/>
            <a:ext cx="8229600" cy="4525963"/>
          </a:xfrm>
        </p:spPr>
        <p:txBody>
          <a:bodyPr>
            <a:normAutofit/>
          </a:bodyPr>
          <a:lstStyle/>
          <a:p>
            <a:pPr marL="514350" indent="-514350" eaLnBrk="1" fontAlgn="auto" hangingPunct="1">
              <a:spcBef>
                <a:spcPts val="0"/>
              </a:spcBef>
              <a:spcAft>
                <a:spcPts val="0"/>
              </a:spcAft>
              <a:buFontTx/>
              <a:buAutoNum type="arabicPeriod" startAt="8"/>
              <a:defRPr/>
            </a:pPr>
            <a:r>
              <a:rPr lang="en-US" sz="1950" b="1">
                <a:latin typeface="Arial" panose="020B0604020202020204" pitchFamily="34" charset="0"/>
                <a:cs typeface="Arial" panose="020B0604020202020204" pitchFamily="34" charset="0"/>
              </a:rPr>
              <a:t>Required Draws </a:t>
            </a:r>
          </a:p>
          <a:p>
            <a:pPr marL="1028700" indent="-508000" eaLnBrk="1" fontAlgn="auto" hangingPunct="1">
              <a:spcBef>
                <a:spcPts val="0"/>
              </a:spcBef>
              <a:spcAft>
                <a:spcPts val="0"/>
              </a:spcAft>
              <a:buFont typeface="Wingdings"/>
              <a:buChar char=""/>
              <a:defRPr/>
            </a:pPr>
            <a:r>
              <a:rPr lang="en-US" sz="1950">
                <a:latin typeface="Arial"/>
                <a:cs typeface="Arial"/>
              </a:rPr>
              <a:t>Quarterly. Monthly recommended</a:t>
            </a:r>
            <a:endParaRPr lang="en-US" sz="1950">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endParaRPr lang="en-US" sz="1950" b="1">
              <a:latin typeface="Arial" panose="020B0604020202020204" pitchFamily="34" charset="0"/>
              <a:cs typeface="Arial" panose="020B0604020202020204" pitchFamily="34" charset="0"/>
            </a:endParaRPr>
          </a:p>
          <a:p>
            <a:pPr marL="514350" indent="-514350" eaLnBrk="1" fontAlgn="auto" hangingPunct="1">
              <a:spcBef>
                <a:spcPts val="0"/>
              </a:spcBef>
              <a:spcAft>
                <a:spcPts val="0"/>
              </a:spcAft>
              <a:buFontTx/>
              <a:buAutoNum type="arabicPeriod" startAt="9"/>
              <a:defRPr/>
            </a:pPr>
            <a:r>
              <a:rPr lang="en-US" sz="1950" b="1">
                <a:latin typeface="Arial" panose="020B0604020202020204" pitchFamily="34" charset="0"/>
                <a:cs typeface="Arial" panose="020B0604020202020204" pitchFamily="34" charset="0"/>
              </a:rPr>
              <a:t>Required Expenditures</a:t>
            </a:r>
          </a:p>
          <a:p>
            <a:pPr marL="1028700" indent="-508000" eaLnBrk="1" fontAlgn="auto" hangingPunct="1">
              <a:spcBef>
                <a:spcPts val="0"/>
              </a:spcBef>
              <a:spcAft>
                <a:spcPts val="0"/>
              </a:spcAft>
              <a:buFont typeface="Wingdings"/>
              <a:buChar char=""/>
              <a:defRPr/>
            </a:pPr>
            <a:r>
              <a:rPr lang="en-US" sz="1950">
                <a:latin typeface="Arial" panose="020B0604020202020204" pitchFamily="34" charset="0"/>
                <a:cs typeface="Arial" panose="020B0604020202020204" pitchFamily="34" charset="0"/>
              </a:rPr>
              <a:t>All funds per year per activity spent in 2 years from Letter to Spend date in IDIS</a:t>
            </a:r>
          </a:p>
          <a:p>
            <a:pPr marL="1028700" indent="-508000" eaLnBrk="1" fontAlgn="auto" hangingPunct="1">
              <a:spcBef>
                <a:spcPts val="0"/>
              </a:spcBef>
              <a:spcAft>
                <a:spcPts val="0"/>
              </a:spcAft>
              <a:buFont typeface="Wingdings"/>
              <a:buChar char=""/>
              <a:defRPr/>
            </a:pPr>
            <a:r>
              <a:rPr lang="en-US" sz="1950">
                <a:latin typeface="Arial" panose="020B0604020202020204" pitchFamily="34" charset="0"/>
                <a:cs typeface="Arial" panose="020B0604020202020204" pitchFamily="34" charset="0"/>
              </a:rPr>
              <a:t>After 2 years unobligated funds will be evaluated for possible recapture</a:t>
            </a:r>
          </a:p>
          <a:p>
            <a:pPr marL="457200" indent="-457200" eaLnBrk="1" fontAlgn="auto" hangingPunct="1">
              <a:spcBef>
                <a:spcPts val="0"/>
              </a:spcBef>
              <a:spcAft>
                <a:spcPts val="0"/>
              </a:spcAft>
              <a:buFontTx/>
              <a:buAutoNum type="arabicPeriod" startAt="10"/>
              <a:defRPr/>
            </a:pPr>
            <a:r>
              <a:rPr lang="en-US" sz="1950" b="1">
                <a:latin typeface="Arial" panose="020B0604020202020204" pitchFamily="34" charset="0"/>
                <a:cs typeface="Arial" panose="020B0604020202020204" pitchFamily="34" charset="0"/>
              </a:rPr>
              <a:t> Micro-Purchase </a:t>
            </a:r>
          </a:p>
          <a:p>
            <a:pPr marL="1031875" indent="-520700" eaLnBrk="1" fontAlgn="auto" hangingPunct="1">
              <a:spcBef>
                <a:spcPts val="0"/>
              </a:spcBef>
              <a:spcAft>
                <a:spcPts val="0"/>
              </a:spcAft>
              <a:buFont typeface="Wingdings"/>
              <a:buChar char=""/>
              <a:defRPr/>
            </a:pPr>
            <a:r>
              <a:rPr lang="en-US" sz="1950">
                <a:latin typeface="Arial" panose="020B0604020202020204" pitchFamily="34" charset="0"/>
                <a:cs typeface="Arial" panose="020B0604020202020204" pitchFamily="34" charset="0"/>
              </a:rPr>
              <a:t>Goods or services $10,000 or less are considered a micro-purchase and no procurement is required.  </a:t>
            </a:r>
          </a:p>
          <a:p>
            <a:pPr marL="0" indent="0" algn="just" eaLnBrk="1" fontAlgn="auto" hangingPunct="1">
              <a:lnSpc>
                <a:spcPct val="115000"/>
              </a:lnSpc>
              <a:spcBef>
                <a:spcPct val="0"/>
              </a:spcBef>
              <a:spcAft>
                <a:spcPts val="1000"/>
              </a:spcAft>
              <a:buFontTx/>
              <a:buNone/>
              <a:defRPr/>
            </a:pPr>
            <a:endParaRPr lang="en-US" altLang="en-US" sz="28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E1C1557-CF57-FEED-C011-315516BBF610}"/>
              </a:ext>
            </a:extLst>
          </p:cNvPr>
          <p:cNvSpPr>
            <a:spLocks noGrp="1"/>
          </p:cNvSpPr>
          <p:nvPr>
            <p:ph type="title"/>
          </p:nvPr>
        </p:nvSpPr>
        <p:spPr>
          <a:xfrm>
            <a:off x="457200" y="160338"/>
            <a:ext cx="8685213"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panose="020B0604020202020204" pitchFamily="34" charset="0"/>
              </a:rPr>
              <a:t>PY 2024 Planning Allocations</a:t>
            </a:r>
            <a:endParaRPr lang="en-US" altLang="en-US" sz="2000">
              <a:solidFill>
                <a:srgbClr val="0070C0"/>
              </a:solidFill>
              <a:cs typeface="Arial" panose="020B0604020202020204" pitchFamily="34" charset="0"/>
            </a:endParaRPr>
          </a:p>
        </p:txBody>
      </p:sp>
      <p:sp>
        <p:nvSpPr>
          <p:cNvPr id="31747" name="Content Placeholder 2">
            <a:extLst>
              <a:ext uri="{FF2B5EF4-FFF2-40B4-BE49-F238E27FC236}">
                <a16:creationId xmlns:a16="http://schemas.microsoft.com/office/drawing/2014/main" id="{6BCACC33-4063-608E-9BE0-C05B86A76053}"/>
              </a:ext>
            </a:extLst>
          </p:cNvPr>
          <p:cNvSpPr>
            <a:spLocks noGrp="1"/>
          </p:cNvSpPr>
          <p:nvPr>
            <p:ph type="body" sz="half" idx="1"/>
          </p:nvPr>
        </p:nvSpPr>
        <p:spPr>
          <a:xfrm>
            <a:off x="457200" y="1600202"/>
            <a:ext cx="8229600" cy="4525963"/>
          </a:xfrm>
        </p:spPr>
        <p:txBody>
          <a:bodyPr>
            <a:normAutofit/>
          </a:bodyPr>
          <a:lstStyle/>
          <a:p>
            <a:pPr marL="0" indent="0" algn="just" eaLnBrk="1" fontAlgn="auto" hangingPunct="1">
              <a:spcAft>
                <a:spcPts val="0"/>
              </a:spcAft>
              <a:buNone/>
              <a:defRPr/>
            </a:pPr>
            <a:r>
              <a:rPr lang="en-US" sz="1950" b="1">
                <a:latin typeface="Arial"/>
                <a:ea typeface="Calibri"/>
                <a:cs typeface="Arial"/>
              </a:rPr>
              <a:t>Exact CDBG funding levels for PY 2024 are not available at this time </a:t>
            </a:r>
            <a:endParaRPr lang="en-US" sz="1600">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r>
              <a:rPr lang="en-US" sz="1600">
                <a:latin typeface="Arial"/>
                <a:ea typeface="Calibri"/>
                <a:cs typeface="Arial"/>
              </a:rPr>
              <a:t>Use amount on </a:t>
            </a:r>
            <a:r>
              <a:rPr lang="en-US" sz="1600">
                <a:highlight>
                  <a:srgbClr val="FFFFFF"/>
                </a:highlight>
                <a:latin typeface="Arial"/>
                <a:ea typeface="Calibri"/>
                <a:cs typeface="Arial"/>
              </a:rPr>
              <a:t>page 4 (of the Guidebook) </a:t>
            </a:r>
            <a:r>
              <a:rPr lang="en-US" sz="1600">
                <a:latin typeface="Arial"/>
                <a:ea typeface="Calibri"/>
                <a:cs typeface="Arial"/>
              </a:rPr>
              <a:t>to complete application</a:t>
            </a:r>
          </a:p>
          <a:p>
            <a:pPr marL="240030" indent="-240030" algn="just" eaLnBrk="1" fontAlgn="auto" hangingPunct="1">
              <a:spcAft>
                <a:spcPts val="0"/>
              </a:spcAft>
              <a:buFont typeface="Wingdings"/>
              <a:buChar char=""/>
              <a:defRPr/>
            </a:pPr>
            <a:r>
              <a:rPr lang="en-US" sz="1600">
                <a:latin typeface="Arial" panose="020B0604020202020204" pitchFamily="34" charset="0"/>
                <a:ea typeface="Calibri" pitchFamily="34" charset="0"/>
                <a:cs typeface="Arial" panose="020B0604020202020204" pitchFamily="34" charset="0"/>
              </a:rPr>
              <a:t>Once exact amounts are available necessary adjustments will be made</a:t>
            </a:r>
          </a:p>
          <a:p>
            <a:pPr marL="240030" indent="-240030" algn="just" eaLnBrk="1" fontAlgn="auto" hangingPunct="1">
              <a:spcAft>
                <a:spcPts val="0"/>
              </a:spcAft>
              <a:buFont typeface="Wingdings"/>
              <a:buChar char=""/>
              <a:defRPr/>
            </a:pPr>
            <a:endParaRPr lang="en-US" sz="1600">
              <a:latin typeface="Arial" panose="020B0604020202020204" pitchFamily="34" charset="0"/>
              <a:ea typeface="Calibri" pitchFamily="34" charset="0"/>
              <a:cs typeface="Arial" panose="020B0604020202020204" pitchFamily="34" charset="0"/>
            </a:endParaRPr>
          </a:p>
          <a:p>
            <a:pPr marL="0" indent="0" algn="just" eaLnBrk="1" fontAlgn="auto" hangingPunct="1">
              <a:spcAft>
                <a:spcPts val="0"/>
              </a:spcAft>
              <a:buFont typeface="Wingdings" panose="05000000000000000000" pitchFamily="2" charset="2"/>
              <a:buNone/>
              <a:defRPr/>
            </a:pPr>
            <a:r>
              <a:rPr lang="en-US" sz="1600" b="1">
                <a:latin typeface="Arial" panose="020B0604020202020204" pitchFamily="34" charset="0"/>
                <a:ea typeface="Calibri" pitchFamily="34" charset="0"/>
                <a:cs typeface="Arial" panose="020B0604020202020204" pitchFamily="34" charset="0"/>
              </a:rPr>
              <a:t>Neighborhood &amp; Housing Development Staff Contacts</a:t>
            </a:r>
          </a:p>
          <a:p>
            <a:pPr marL="239395" indent="-239395" algn="just" eaLnBrk="1" fontAlgn="auto" hangingPunct="1">
              <a:spcAft>
                <a:spcPts val="0"/>
              </a:spcAft>
              <a:defRPr/>
            </a:pPr>
            <a:r>
              <a:rPr lang="en-US" sz="1600">
                <a:latin typeface="Arial" panose="020B0604020202020204" pitchFamily="34" charset="0"/>
                <a:ea typeface="Calibri" pitchFamily="34" charset="0"/>
                <a:cs typeface="Arial" panose="020B0604020202020204" pitchFamily="34" charset="0"/>
              </a:rPr>
              <a:t>See Page 4 for contact information</a:t>
            </a:r>
          </a:p>
          <a:p>
            <a:pPr marL="239395" indent="-239395" algn="just" eaLnBrk="1" fontAlgn="auto" hangingPunct="1">
              <a:spcAft>
                <a:spcPts val="0"/>
              </a:spcAft>
              <a:defRPr/>
            </a:pPr>
            <a:r>
              <a:rPr lang="en-US" sz="1600">
                <a:latin typeface="Arial" panose="020B0604020202020204" pitchFamily="34" charset="0"/>
                <a:ea typeface="Calibri" pitchFamily="34" charset="0"/>
                <a:cs typeface="Arial" panose="020B0604020202020204" pitchFamily="34" charset="0"/>
              </a:rPr>
              <a:t>Monitor assignments, also on page 4 of the Workbook</a:t>
            </a:r>
          </a:p>
          <a:p>
            <a:pPr marL="0" indent="0" algn="just" eaLnBrk="1" fontAlgn="auto" hangingPunct="1">
              <a:spcAft>
                <a:spcPts val="0"/>
              </a:spcAft>
              <a:buFont typeface="Wingdings" panose="05000000000000000000" pitchFamily="2" charset="2"/>
              <a:buNone/>
              <a:defRPr/>
            </a:pPr>
            <a:endParaRPr lang="en-US" sz="2800">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sz="2175">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1D800BE-30BD-D11B-A0FF-3128F0899369}"/>
              </a:ext>
            </a:extLst>
          </p:cNvPr>
          <p:cNvSpPr>
            <a:spLocks noGrp="1" noChangeArrowheads="1"/>
          </p:cNvSpPr>
          <p:nvPr>
            <p:ph type="title"/>
          </p:nvPr>
        </p:nvSpPr>
        <p:spPr>
          <a:xfrm>
            <a:off x="457200" y="160338"/>
            <a:ext cx="8686800" cy="1143000"/>
          </a:xfrm>
        </p:spPr>
        <p:txBody>
          <a:bodyPr/>
          <a:lstStyle/>
          <a:p>
            <a:pPr eaLnBrk="1" hangingPunct="1">
              <a:spcAft>
                <a:spcPts val="1000"/>
              </a:spcAft>
            </a:pPr>
            <a:r>
              <a:rPr lang="en-US" altLang="en-US" sz="4000">
                <a:solidFill>
                  <a:srgbClr val="0070C0"/>
                </a:solidFill>
                <a:cs typeface="Arial" panose="020B0604020202020204" pitchFamily="34" charset="0"/>
              </a:rPr>
              <a:t>Application Instructions</a:t>
            </a:r>
            <a:endParaRPr lang="en-US" altLang="en-US" sz="2000">
              <a:solidFill>
                <a:srgbClr val="0070C0"/>
              </a:solidFill>
              <a:cs typeface="Arial" panose="020B0604020202020204" pitchFamily="34" charset="0"/>
            </a:endParaRPr>
          </a:p>
        </p:txBody>
      </p:sp>
      <p:sp>
        <p:nvSpPr>
          <p:cNvPr id="36867" name="Content Placeholder 2">
            <a:extLst>
              <a:ext uri="{FF2B5EF4-FFF2-40B4-BE49-F238E27FC236}">
                <a16:creationId xmlns:a16="http://schemas.microsoft.com/office/drawing/2014/main" id="{2B6C260E-4FA1-8F2D-290B-9C350AD56FCC}"/>
              </a:ext>
            </a:extLst>
          </p:cNvPr>
          <p:cNvSpPr>
            <a:spLocks noGrp="1"/>
          </p:cNvSpPr>
          <p:nvPr>
            <p:ph type="body" sz="half" idx="1"/>
          </p:nvPr>
        </p:nvSpPr>
        <p:spPr>
          <a:xfrm>
            <a:off x="457200" y="1600200"/>
            <a:ext cx="8191500" cy="4525963"/>
          </a:xfrm>
        </p:spPr>
        <p:txBody>
          <a:bodyPr>
            <a:normAutofit/>
          </a:bodyPr>
          <a:lstStyle/>
          <a:p>
            <a:pPr marL="0" indent="0" algn="just" eaLnBrk="1" fontAlgn="auto" hangingPunct="1">
              <a:spcBef>
                <a:spcPct val="0"/>
              </a:spcBef>
              <a:spcAft>
                <a:spcPts val="0"/>
              </a:spcAft>
              <a:buNone/>
              <a:defRPr/>
            </a:pPr>
            <a:r>
              <a:rPr lang="en-US" altLang="en-US" sz="1950" b="1" dirty="0">
                <a:latin typeface="Arial"/>
                <a:ea typeface="Calibri" pitchFamily="34" charset="0"/>
                <a:cs typeface="Arial"/>
              </a:rPr>
              <a:t>Applications MUST be completed and submitted as outlined. </a:t>
            </a:r>
            <a:endParaRPr lang="en-US" altLang="en-US" sz="1950" b="1">
              <a:latin typeface="Arial" panose="020B0604020202020204" pitchFamily="34" charset="0"/>
              <a:ea typeface="Calibri" pitchFamily="34" charset="0"/>
              <a:cs typeface="Arial" panose="020B0604020202020204" pitchFamily="34" charset="0"/>
            </a:endParaRPr>
          </a:p>
          <a:p>
            <a:pPr marL="0" indent="0" algn="just" eaLnBrk="1" fontAlgn="auto" hangingPunct="1">
              <a:spcBef>
                <a:spcPct val="0"/>
              </a:spcBef>
              <a:spcAft>
                <a:spcPts val="0"/>
              </a:spcAft>
              <a:buFontTx/>
              <a:buNone/>
              <a:defRPr/>
            </a:pPr>
            <a:r>
              <a:rPr lang="en-US" altLang="en-US" sz="1950" b="1" dirty="0">
                <a:latin typeface="Arial"/>
                <a:ea typeface="Calibri" pitchFamily="34" charset="0"/>
                <a:cs typeface="Arial"/>
              </a:rPr>
              <a:t>(NO EXCEPTIONS)</a:t>
            </a:r>
          </a:p>
          <a:p>
            <a:pPr marL="0" indent="0" algn="just" eaLnBrk="1" fontAlgn="auto" hangingPunct="1">
              <a:spcBef>
                <a:spcPct val="0"/>
              </a:spcBef>
              <a:spcAft>
                <a:spcPts val="0"/>
              </a:spcAft>
              <a:buFontTx/>
              <a:buNone/>
              <a:defRPr/>
            </a:pPr>
            <a:endParaRPr lang="en-US" altLang="en-US" sz="1200" b="1">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r>
              <a:rPr lang="en-US" altLang="en-US" sz="1600" dirty="0">
                <a:latin typeface="Arial"/>
                <a:ea typeface="Calibri" pitchFamily="34" charset="0"/>
                <a:cs typeface="Arial"/>
              </a:rPr>
              <a:t>Applications must be completed electronically. </a:t>
            </a:r>
            <a:endParaRPr lang="en-US" altLang="en-US" sz="1600" dirty="0">
              <a:latin typeface="Arial" panose="020B0604020202020204" pitchFamily="34" charset="0"/>
              <a:ea typeface="Calibri" pitchFamily="34" charset="0"/>
              <a:cs typeface="Arial" panose="020B0604020202020204" pitchFamily="34" charset="0"/>
            </a:endParaRPr>
          </a:p>
          <a:p>
            <a:pPr marL="492125" lvl="2" indent="-285750" algn="just" eaLnBrk="1" fontAlgn="auto" hangingPunct="1">
              <a:spcBef>
                <a:spcPct val="0"/>
              </a:spcBef>
              <a:spcAft>
                <a:spcPts val="0"/>
              </a:spcAft>
              <a:defRPr/>
            </a:pPr>
            <a:r>
              <a:rPr lang="en-US" altLang="en-US" sz="1400" dirty="0">
                <a:latin typeface="Arial"/>
                <a:ea typeface="Calibri" pitchFamily="34" charset="0"/>
                <a:cs typeface="Arial"/>
              </a:rPr>
              <a:t>Use the provided PDF to complete the application</a:t>
            </a:r>
          </a:p>
          <a:p>
            <a:pPr marL="206375" lvl="2" indent="0" algn="just" eaLnBrk="1" fontAlgn="auto" hangingPunct="1">
              <a:spcBef>
                <a:spcPct val="0"/>
              </a:spcBef>
              <a:spcAft>
                <a:spcPts val="0"/>
              </a:spcAft>
              <a:buFont typeface="Wingdings" panose="05000000000000000000" pitchFamily="2" charset="2"/>
              <a:buNone/>
              <a:defRPr/>
            </a:pPr>
            <a:endParaRPr lang="en-US" altLang="en-US" sz="1400">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r>
              <a:rPr lang="en-US" altLang="en-US" sz="1600" dirty="0">
                <a:latin typeface="Arial"/>
                <a:ea typeface="Calibri" pitchFamily="34" charset="0"/>
                <a:cs typeface="Arial"/>
              </a:rPr>
              <a:t>Applications must be submitted electronically.</a:t>
            </a:r>
          </a:p>
          <a:p>
            <a:pPr marL="492125" lvl="2" indent="-285750" algn="just" eaLnBrk="1" fontAlgn="auto" hangingPunct="1">
              <a:spcBef>
                <a:spcPct val="0"/>
              </a:spcBef>
              <a:spcAft>
                <a:spcPts val="0"/>
              </a:spcAft>
              <a:defRPr/>
            </a:pPr>
            <a:r>
              <a:rPr lang="en-US" altLang="en-US" sz="1200" dirty="0">
                <a:latin typeface="Arial"/>
                <a:ea typeface="Calibri" pitchFamily="34" charset="0"/>
                <a:cs typeface="Arial"/>
              </a:rPr>
              <a:t>Submit applications as instructed to </a:t>
            </a:r>
            <a:r>
              <a:rPr lang="en-US" altLang="en-US" sz="1200" dirty="0">
                <a:latin typeface="Arial"/>
                <a:ea typeface="Calibri" pitchFamily="34" charset="0"/>
                <a:cs typeface="Arial"/>
                <a:hlinkClick r:id="rId3"/>
              </a:rPr>
              <a:t>CDBG@oakgov.com</a:t>
            </a:r>
            <a:endParaRPr lang="en-US" altLang="en-US" sz="1200" dirty="0">
              <a:latin typeface="Arial"/>
              <a:ea typeface="Calibri" pitchFamily="34" charset="0"/>
              <a:cs typeface="Arial"/>
            </a:endParaRPr>
          </a:p>
          <a:p>
            <a:pPr marL="206375" lvl="2" indent="0" algn="just" eaLnBrk="1" fontAlgn="auto" hangingPunct="1">
              <a:spcBef>
                <a:spcPct val="0"/>
              </a:spcBef>
              <a:spcAft>
                <a:spcPts val="0"/>
              </a:spcAft>
              <a:buFont typeface="Wingdings" panose="05000000000000000000" pitchFamily="2" charset="2"/>
              <a:buNone/>
              <a:defRPr/>
            </a:pPr>
            <a:endParaRPr lang="en-US" altLang="en-US" sz="1200">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r>
              <a:rPr lang="en-US" altLang="en-US" sz="1600" dirty="0">
                <a:latin typeface="Arial"/>
                <a:ea typeface="Calibri" pitchFamily="34" charset="0"/>
                <a:cs typeface="Arial"/>
              </a:rPr>
              <a:t>Please provide detailed responses. </a:t>
            </a:r>
            <a:endParaRPr lang="en-US" altLang="en-US" sz="1600" dirty="0">
              <a:latin typeface="Arial" panose="020B0604020202020204" pitchFamily="34" charset="0"/>
              <a:ea typeface="Calibri" pitchFamily="34" charset="0"/>
              <a:cs typeface="Arial" panose="020B0604020202020204" pitchFamily="34" charset="0"/>
            </a:endParaRPr>
          </a:p>
          <a:p>
            <a:pPr marL="492125" lvl="2" indent="-285750" algn="just" eaLnBrk="1" fontAlgn="auto" hangingPunct="1">
              <a:spcBef>
                <a:spcPct val="0"/>
              </a:spcBef>
              <a:spcAft>
                <a:spcPts val="0"/>
              </a:spcAft>
              <a:defRPr/>
            </a:pPr>
            <a:r>
              <a:rPr lang="en-US" altLang="en-US" sz="1400" dirty="0">
                <a:latin typeface="Arial"/>
                <a:ea typeface="Calibri" pitchFamily="34" charset="0"/>
                <a:cs typeface="Arial"/>
              </a:rPr>
              <a:t>Required fields are outlined in red. N/A is an acceptable response.</a:t>
            </a:r>
          </a:p>
          <a:p>
            <a:pPr marL="0" lvl="1" indent="0" algn="just" eaLnBrk="1" fontAlgn="auto" hangingPunct="1">
              <a:spcBef>
                <a:spcPct val="0"/>
              </a:spcBef>
              <a:spcAft>
                <a:spcPts val="0"/>
              </a:spcAft>
              <a:buFont typeface="Wingdings 2" panose="05020102010507070707" pitchFamily="18" charset="2"/>
              <a:buNone/>
              <a:defRPr/>
            </a:pPr>
            <a:endParaRPr lang="en-US" altLang="en-US" sz="1400">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r>
              <a:rPr lang="en-US" altLang="en-US" sz="1600" dirty="0">
                <a:latin typeface="Arial"/>
                <a:ea typeface="Calibri" pitchFamily="34" charset="0"/>
                <a:cs typeface="Arial"/>
              </a:rPr>
              <a:t>Attach ERR and Location and CT/BG Maps</a:t>
            </a:r>
          </a:p>
          <a:p>
            <a:pPr marL="285750" lvl="1" indent="-285750" algn="just" eaLnBrk="1" fontAlgn="auto" hangingPunct="1">
              <a:spcBef>
                <a:spcPct val="0"/>
              </a:spcBef>
              <a:spcAft>
                <a:spcPts val="0"/>
              </a:spcAft>
              <a:defRPr/>
            </a:pPr>
            <a:endParaRPr lang="en-US" altLang="en-US" sz="1600">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endParaRPr lang="en-US" altLang="en-US" sz="1600">
              <a:latin typeface="Arial" panose="020B0604020202020204" pitchFamily="34" charset="0"/>
              <a:ea typeface="Calibri" pitchFamily="34" charset="0"/>
              <a:cs typeface="Arial" panose="020B0604020202020204" pitchFamily="34" charset="0"/>
            </a:endParaRPr>
          </a:p>
          <a:p>
            <a:pPr marL="463550" lvl="1" indent="-463550" algn="just" eaLnBrk="1" fontAlgn="auto" hangingPunct="1">
              <a:spcBef>
                <a:spcPct val="0"/>
              </a:spcBef>
              <a:spcAft>
                <a:spcPts val="0"/>
              </a:spcAft>
              <a:buFont typeface="Arial" charset="0"/>
              <a:buChar char="•"/>
              <a:defRPr/>
            </a:pPr>
            <a:endParaRPr lang="en-US" altLang="en-US" sz="2400">
              <a:latin typeface="Arial" panose="020B0604020202020204" pitchFamily="34" charset="0"/>
              <a:ea typeface="Calibri" pitchFamily="34" charset="0"/>
              <a:cs typeface="Arial" panose="020B0604020202020204" pitchFamily="34" charset="0"/>
            </a:endParaRPr>
          </a:p>
          <a:p>
            <a:pPr marL="63500" indent="-463550" algn="just" eaLnBrk="1" fontAlgn="auto" hangingPunct="1">
              <a:spcBef>
                <a:spcPct val="0"/>
              </a:spcBef>
              <a:spcAft>
                <a:spcPts val="0"/>
              </a:spcAft>
              <a:buFont typeface="Arial" charset="0"/>
              <a:buChar char="•"/>
              <a:defRPr/>
            </a:pPr>
            <a:endParaRPr lang="en-US" altLang="en-US" sz="2175">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ADDBF88-8AD0-A081-3371-E0A9C5897018}"/>
              </a:ext>
            </a:extLst>
          </p:cNvPr>
          <p:cNvSpPr>
            <a:spLocks noGrp="1" noChangeArrowheads="1"/>
          </p:cNvSpPr>
          <p:nvPr>
            <p:ph type="title"/>
          </p:nvPr>
        </p:nvSpPr>
        <p:spPr>
          <a:xfrm>
            <a:off x="455613" y="160338"/>
            <a:ext cx="8229600" cy="1143000"/>
          </a:xfrm>
        </p:spPr>
        <p:txBody>
          <a:bodyPr/>
          <a:lstStyle/>
          <a:p>
            <a:pPr eaLnBrk="1" hangingPunct="1"/>
            <a:r>
              <a:rPr lang="en-US" altLang="en-US" sz="4000">
                <a:solidFill>
                  <a:srgbClr val="0070C0"/>
                </a:solidFill>
                <a:ea typeface="Calibri" panose="020F0502020204030204" pitchFamily="34" charset="0"/>
                <a:cs typeface="Arial" panose="020B0604020202020204" pitchFamily="34" charset="0"/>
              </a:rPr>
              <a:t>Application Instructions</a:t>
            </a:r>
            <a:endParaRPr lang="en-US" altLang="en-US" sz="2000">
              <a:solidFill>
                <a:srgbClr val="0070C0"/>
              </a:solidFill>
              <a:ea typeface="Calibri" panose="020F0502020204030204" pitchFamily="34" charset="0"/>
              <a:cs typeface="Arial" panose="020B0604020202020204" pitchFamily="34" charset="0"/>
            </a:endParaRPr>
          </a:p>
        </p:txBody>
      </p:sp>
      <p:sp>
        <p:nvSpPr>
          <p:cNvPr id="99331" name="Content Placeholder 2">
            <a:extLst>
              <a:ext uri="{FF2B5EF4-FFF2-40B4-BE49-F238E27FC236}">
                <a16:creationId xmlns:a16="http://schemas.microsoft.com/office/drawing/2014/main" id="{4D08757B-20B3-ADD5-4049-19E430B7BEB2}"/>
              </a:ext>
            </a:extLst>
          </p:cNvPr>
          <p:cNvSpPr>
            <a:spLocks noGrp="1"/>
          </p:cNvSpPr>
          <p:nvPr>
            <p:ph type="body" sz="half" idx="1"/>
          </p:nvPr>
        </p:nvSpPr>
        <p:spPr>
          <a:xfrm>
            <a:off x="381000" y="1600200"/>
            <a:ext cx="8229600" cy="4525963"/>
          </a:xfrm>
        </p:spPr>
        <p:txBody>
          <a:bodyPr/>
          <a:lstStyle/>
          <a:p>
            <a:pPr marL="0" indent="0" algn="just" eaLnBrk="1" hangingPunct="1">
              <a:spcBef>
                <a:spcPct val="0"/>
              </a:spcBef>
              <a:spcAft>
                <a:spcPts val="1000"/>
              </a:spcAft>
              <a:buFontTx/>
              <a:buNone/>
              <a:defRPr/>
            </a:pPr>
            <a:r>
              <a:rPr lang="en-US" altLang="en-US" sz="1950" b="1">
                <a:latin typeface="Arial" panose="020B0604020202020204" pitchFamily="34" charset="0"/>
                <a:ea typeface="Calibri" panose="020F0502020204030204" pitchFamily="34" charset="0"/>
                <a:cs typeface="Arial" panose="020B0604020202020204" pitchFamily="34" charset="0"/>
              </a:rPr>
              <a:t>PY 2024 CDBG Application: Similar Look. Enhanced Functions.</a:t>
            </a:r>
          </a:p>
          <a:p>
            <a:pPr marL="0" indent="0" algn="just" eaLnBrk="1" hangingPunct="1">
              <a:spcBef>
                <a:spcPct val="0"/>
              </a:spcBef>
              <a:spcAft>
                <a:spcPts val="1000"/>
              </a:spcAft>
              <a:buFontTx/>
              <a:buNone/>
              <a:defRPr/>
            </a:pPr>
            <a:endParaRPr lang="en-US" altLang="en-US" sz="1950" b="1">
              <a:latin typeface="Arial" panose="020B0604020202020204" pitchFamily="34" charset="0"/>
              <a:ea typeface="Calibri" panose="020F0502020204030204" pitchFamily="34" charset="0"/>
              <a:cs typeface="Arial" panose="020B0604020202020204" pitchFamily="34" charset="0"/>
            </a:endParaRPr>
          </a:p>
          <a:p>
            <a:pPr marL="0" indent="0" algn="just" eaLnBrk="1" hangingPunct="1">
              <a:spcBef>
                <a:spcPct val="0"/>
              </a:spcBef>
              <a:spcAft>
                <a:spcPts val="1000"/>
              </a:spcAft>
              <a:buFontTx/>
              <a:buNone/>
              <a:defRPr/>
            </a:pPr>
            <a:r>
              <a:rPr lang="en-US" altLang="en-US" sz="1950" b="1">
                <a:latin typeface="Arial" panose="020B0604020202020204" pitchFamily="34" charset="0"/>
                <a:ea typeface="Calibri" panose="020F0502020204030204" pitchFamily="34" charset="0"/>
                <a:cs typeface="Arial" panose="020B0604020202020204" pitchFamily="34" charset="0"/>
              </a:rPr>
              <a:t>Application includes:</a:t>
            </a:r>
          </a:p>
          <a:p>
            <a:pPr eaLnBrk="1" hangingPunct="1">
              <a:defRPr/>
            </a:pPr>
            <a:r>
              <a:rPr lang="en-US" altLang="en-US" sz="1600">
                <a:latin typeface="Arial" panose="020B0604020202020204" pitchFamily="34" charset="0"/>
                <a:ea typeface="Calibri" panose="020F0502020204030204" pitchFamily="34" charset="0"/>
                <a:cs typeface="Arial" panose="020B0604020202020204" pitchFamily="34" charset="0"/>
              </a:rPr>
              <a:t>Part 1 - Checklist</a:t>
            </a:r>
          </a:p>
          <a:p>
            <a:pPr eaLnBrk="1" hangingPunct="1">
              <a:defRPr/>
            </a:pPr>
            <a:r>
              <a:rPr lang="en-US" altLang="en-US" sz="1600">
                <a:latin typeface="Arial" panose="020B0604020202020204" pitchFamily="34" charset="0"/>
                <a:ea typeface="Calibri" panose="020F0502020204030204" pitchFamily="34" charset="0"/>
                <a:cs typeface="Arial" panose="020B0604020202020204" pitchFamily="34" charset="0"/>
              </a:rPr>
              <a:t>Part 2 – Applicant Information </a:t>
            </a:r>
          </a:p>
          <a:p>
            <a:pPr eaLnBrk="1" hangingPunct="1">
              <a:defRPr/>
            </a:pPr>
            <a:r>
              <a:rPr lang="en-US" altLang="en-US" sz="1600">
                <a:latin typeface="Arial" panose="020B0604020202020204" pitchFamily="34" charset="0"/>
                <a:ea typeface="Calibri" panose="020F0502020204030204" pitchFamily="34" charset="0"/>
                <a:cs typeface="Arial" panose="020B0604020202020204" pitchFamily="34" charset="0"/>
              </a:rPr>
              <a:t>Part 3 - Project Type </a:t>
            </a:r>
          </a:p>
          <a:p>
            <a:pPr eaLnBrk="1" hangingPunct="1">
              <a:defRPr/>
            </a:pPr>
            <a:r>
              <a:rPr lang="en-US" altLang="en-US" sz="1600">
                <a:latin typeface="Arial" panose="020B0604020202020204" pitchFamily="34" charset="0"/>
                <a:ea typeface="Calibri" panose="020F0502020204030204" pitchFamily="34" charset="0"/>
                <a:cs typeface="Arial" panose="020B0604020202020204" pitchFamily="34" charset="0"/>
              </a:rPr>
              <a:t>Part 4 - Project Overview </a:t>
            </a:r>
          </a:p>
          <a:p>
            <a:pPr eaLnBrk="1" hangingPunct="1">
              <a:defRPr/>
            </a:pPr>
            <a:r>
              <a:rPr lang="en-US" altLang="en-US" sz="1600">
                <a:latin typeface="Arial" panose="020B0604020202020204" pitchFamily="34" charset="0"/>
                <a:ea typeface="Calibri" panose="020F0502020204030204" pitchFamily="34" charset="0"/>
                <a:cs typeface="Arial" panose="020B0604020202020204" pitchFamily="34" charset="0"/>
              </a:rPr>
              <a:t>Part 5 – Public Hearing/Citizen Participation</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B39DFCF-1E30-A138-4C4C-6932A0843714}"/>
              </a:ext>
            </a:extLst>
          </p:cNvPr>
          <p:cNvSpPr>
            <a:spLocks noGrp="1" noChangeArrowheads="1"/>
          </p:cNvSpPr>
          <p:nvPr>
            <p:ph type="title"/>
          </p:nvPr>
        </p:nvSpPr>
        <p:spPr>
          <a:xfrm>
            <a:off x="457200" y="160338"/>
            <a:ext cx="8229600" cy="1143000"/>
          </a:xfrm>
        </p:spPr>
        <p:txBody>
          <a:bodyPr/>
          <a:lstStyle/>
          <a:p>
            <a:pPr eaLnBrk="1" hangingPunct="1">
              <a:spcAft>
                <a:spcPts val="1000"/>
              </a:spcAft>
            </a:pPr>
            <a:r>
              <a:rPr lang="en-US" altLang="en-US" sz="4000">
                <a:solidFill>
                  <a:srgbClr val="0070C0"/>
                </a:solidFill>
                <a:ea typeface="Calibri" panose="020F0502020204030204" pitchFamily="34" charset="0"/>
                <a:cs typeface="Arial" panose="020B0604020202020204" pitchFamily="34" charset="0"/>
              </a:rPr>
              <a:t>PY 2024 Application </a:t>
            </a:r>
            <a:endParaRPr lang="en-US" altLang="en-US" sz="2000">
              <a:solidFill>
                <a:srgbClr val="0070C0"/>
              </a:solidFill>
              <a:ea typeface="Calibri" panose="020F0502020204030204" pitchFamily="34" charset="0"/>
              <a:cs typeface="Arial" panose="020B0604020202020204" pitchFamily="34" charset="0"/>
            </a:endParaRPr>
          </a:p>
        </p:txBody>
      </p:sp>
      <p:sp>
        <p:nvSpPr>
          <p:cNvPr id="21507" name="Content Placeholder 2">
            <a:extLst>
              <a:ext uri="{FF2B5EF4-FFF2-40B4-BE49-F238E27FC236}">
                <a16:creationId xmlns:a16="http://schemas.microsoft.com/office/drawing/2014/main" id="{7946CB9D-4711-C539-C069-EBFD83D874E1}"/>
              </a:ext>
            </a:extLst>
          </p:cNvPr>
          <p:cNvSpPr>
            <a:spLocks noGrp="1"/>
          </p:cNvSpPr>
          <p:nvPr>
            <p:ph type="body" sz="half" idx="1"/>
          </p:nvPr>
        </p:nvSpPr>
        <p:spPr>
          <a:xfrm>
            <a:off x="457200" y="1600200"/>
            <a:ext cx="8229600" cy="4724400"/>
          </a:xfrm>
        </p:spPr>
        <p:txBody>
          <a:bodyPr>
            <a:normAutofit/>
          </a:bodyPr>
          <a:lstStyle/>
          <a:p>
            <a:pPr marL="240030" indent="-240030" algn="just" eaLnBrk="1" fontAlgn="auto" hangingPunct="1">
              <a:spcBef>
                <a:spcPct val="0"/>
              </a:spcBef>
              <a:spcAft>
                <a:spcPts val="0"/>
              </a:spcAft>
              <a:buFont typeface="Wingdings"/>
              <a:buChar char=""/>
              <a:defRPr/>
            </a:pPr>
            <a:r>
              <a:rPr lang="en-US" sz="2000" b="1">
                <a:latin typeface="Arial" panose="020B0604020202020204" pitchFamily="34" charset="0"/>
                <a:ea typeface="Calibri" pitchFamily="34" charset="0"/>
                <a:cs typeface="Arial" panose="020B0604020202020204" pitchFamily="34" charset="0"/>
                <a:hlinkClick r:id="" action="ppaction://noaction"/>
              </a:rPr>
              <a:t>PY 2024 CDBG Application Packet</a:t>
            </a:r>
          </a:p>
          <a:p>
            <a:pPr lvl="1" indent="-240030" algn="just" eaLnBrk="1" fontAlgn="auto" hangingPunct="1">
              <a:spcBef>
                <a:spcPct val="0"/>
              </a:spcBef>
              <a:spcAft>
                <a:spcPts val="0"/>
              </a:spcAft>
              <a:buFont typeface="Wingdings"/>
              <a:buChar char=""/>
              <a:defRPr/>
            </a:pPr>
            <a:r>
              <a:rPr lang="en-US" sz="1800">
                <a:latin typeface="Arial"/>
                <a:ea typeface="Calibri"/>
                <a:cs typeface="Arial"/>
              </a:rPr>
              <a:t>Available on/by Friday, September 8, 2023</a:t>
            </a:r>
            <a:endParaRPr lang="en-US" sz="1800">
              <a:latin typeface="Arial" panose="020B0604020202020204" pitchFamily="34" charset="0"/>
              <a:ea typeface="Calibri" pitchFamily="34" charset="0"/>
              <a:cs typeface="Arial" panose="020B0604020202020204" pitchFamily="34" charset="0"/>
            </a:endParaRPr>
          </a:p>
          <a:p>
            <a:pPr marL="240030" indent="-240030" algn="just" eaLnBrk="1" fontAlgn="auto" hangingPunct="1">
              <a:spcBef>
                <a:spcPct val="0"/>
              </a:spcBef>
              <a:spcAft>
                <a:spcPts val="0"/>
              </a:spcAft>
              <a:buClr>
                <a:srgbClr val="3989C9"/>
              </a:buClr>
              <a:buFont typeface="Wingdings"/>
              <a:buChar char=""/>
              <a:defRPr/>
            </a:pPr>
            <a:endParaRPr lang="en-US" sz="2000" b="1">
              <a:latin typeface="Arial" panose="020B0604020202020204" pitchFamily="34" charset="0"/>
              <a:ea typeface="Calibri" pitchFamily="34" charset="0"/>
              <a:cs typeface="Arial" panose="020B0604020202020204" pitchFamily="34" charset="0"/>
            </a:endParaRPr>
          </a:p>
          <a:p>
            <a:pPr marL="240030" indent="-240030" algn="just" eaLnBrk="1" fontAlgn="auto" hangingPunct="1">
              <a:spcBef>
                <a:spcPct val="0"/>
              </a:spcBef>
              <a:spcAft>
                <a:spcPts val="0"/>
              </a:spcAft>
              <a:buFont typeface="Wingdings"/>
              <a:buChar char=""/>
              <a:defRPr/>
            </a:pPr>
            <a:r>
              <a:rPr lang="en-US" sz="2000" b="1">
                <a:latin typeface="Arial" panose="020B0604020202020204" pitchFamily="34" charset="0"/>
                <a:ea typeface="Calibri" pitchFamily="34" charset="0"/>
                <a:cs typeface="Arial" panose="020B0604020202020204" pitchFamily="34" charset="0"/>
              </a:rPr>
              <a:t>PY 2024 CDBG Application Highlights</a:t>
            </a:r>
          </a:p>
          <a:p>
            <a:pPr lvl="1" indent="-240030" algn="just" eaLnBrk="1" fontAlgn="auto" hangingPunct="1">
              <a:spcBef>
                <a:spcPct val="0"/>
              </a:spcBef>
              <a:spcAft>
                <a:spcPts val="0"/>
              </a:spcAft>
              <a:buFont typeface="Wingdings"/>
              <a:buChar char=""/>
              <a:defRPr/>
            </a:pPr>
            <a:r>
              <a:rPr lang="en-US" sz="1800">
                <a:latin typeface="Arial" panose="020B0604020202020204" pitchFamily="34" charset="0"/>
                <a:ea typeface="Calibri" pitchFamily="34" charset="0"/>
                <a:cs typeface="Arial" panose="020B0604020202020204" pitchFamily="34" charset="0"/>
              </a:rPr>
              <a:t>Autofill of Community Name/Allocation Amounts</a:t>
            </a:r>
          </a:p>
          <a:p>
            <a:pPr lvl="1" indent="-240030" algn="just" eaLnBrk="1" fontAlgn="auto" hangingPunct="1">
              <a:spcBef>
                <a:spcPct val="0"/>
              </a:spcBef>
              <a:spcAft>
                <a:spcPts val="0"/>
              </a:spcAft>
              <a:buFont typeface="Wingdings"/>
              <a:buChar char=""/>
              <a:defRPr/>
            </a:pPr>
            <a:r>
              <a:rPr lang="en-US" sz="1800">
                <a:latin typeface="Arial" panose="020B0604020202020204" pitchFamily="34" charset="0"/>
                <a:ea typeface="Calibri" pitchFamily="34" charset="0"/>
                <a:cs typeface="Arial" panose="020B0604020202020204" pitchFamily="34" charset="0"/>
              </a:rPr>
              <a:t>Dropdown menus</a:t>
            </a:r>
          </a:p>
          <a:p>
            <a:pPr lvl="1" indent="-240030" algn="just">
              <a:spcBef>
                <a:spcPct val="0"/>
              </a:spcBef>
              <a:spcAft>
                <a:spcPts val="0"/>
              </a:spcAft>
              <a:buFont typeface="Wingdings"/>
              <a:buChar char=""/>
              <a:defRPr/>
            </a:pPr>
            <a:r>
              <a:rPr lang="en-US" sz="1800">
                <a:latin typeface="Arial"/>
                <a:ea typeface="Calibri"/>
                <a:cs typeface="Arial"/>
              </a:rPr>
              <a:t>Less pages</a:t>
            </a:r>
          </a:p>
          <a:p>
            <a:pPr lvl="1" indent="-240030" algn="just" eaLnBrk="1" fontAlgn="auto" hangingPunct="1">
              <a:spcBef>
                <a:spcPct val="0"/>
              </a:spcBef>
              <a:spcAft>
                <a:spcPts val="0"/>
              </a:spcAft>
              <a:buFont typeface="Wingdings"/>
              <a:buChar char=""/>
              <a:defRPr/>
            </a:pPr>
            <a:r>
              <a:rPr lang="en-US" sz="1800">
                <a:latin typeface="Arial" panose="020B0604020202020204" pitchFamily="34" charset="0"/>
                <a:ea typeface="Calibri" pitchFamily="34" charset="0"/>
                <a:cs typeface="Arial" panose="020B0604020202020204" pitchFamily="34" charset="0"/>
              </a:rPr>
              <a:t>And More…</a:t>
            </a:r>
          </a:p>
          <a:p>
            <a:pPr lvl="1" indent="-240030" algn="just" eaLnBrk="1" fontAlgn="auto" hangingPunct="1">
              <a:spcBef>
                <a:spcPct val="0"/>
              </a:spcBef>
              <a:spcAft>
                <a:spcPts val="0"/>
              </a:spcAft>
              <a:buFont typeface="Wingdings"/>
              <a:buChar char=""/>
              <a:defRPr/>
            </a:pPr>
            <a:endParaRPr lang="en-US" sz="1800">
              <a:latin typeface="Arial" panose="020B0604020202020204" pitchFamily="34" charset="0"/>
              <a:ea typeface="Calibri" pitchFamily="34" charset="0"/>
              <a:cs typeface="Arial" panose="020B0604020202020204" pitchFamily="34" charset="0"/>
            </a:endParaRPr>
          </a:p>
          <a:p>
            <a:pPr marL="240030" indent="-240030" algn="just" eaLnBrk="1" fontAlgn="auto" hangingPunct="1">
              <a:spcBef>
                <a:spcPct val="0"/>
              </a:spcBef>
              <a:spcAft>
                <a:spcPts val="0"/>
              </a:spcAft>
              <a:buFont typeface="Wingdings"/>
              <a:buChar char=""/>
              <a:defRPr/>
            </a:pPr>
            <a:r>
              <a:rPr lang="en-US" sz="2000" b="1">
                <a:latin typeface="Arial" panose="020B0604020202020204" pitchFamily="34" charset="0"/>
                <a:ea typeface="Calibri" pitchFamily="34" charset="0"/>
                <a:cs typeface="Arial" panose="020B0604020202020204" pitchFamily="34" charset="0"/>
              </a:rPr>
              <a:t>Application Review</a:t>
            </a:r>
          </a:p>
          <a:p>
            <a:pPr marL="240030" indent="-240030" algn="just" eaLnBrk="1" fontAlgn="auto" hangingPunct="1">
              <a:spcBef>
                <a:spcPct val="0"/>
              </a:spcBef>
              <a:spcAft>
                <a:spcPts val="0"/>
              </a:spcAft>
              <a:buFont typeface="Wingdings"/>
              <a:buChar char=""/>
              <a:defRPr/>
            </a:pPr>
            <a:endParaRPr lang="en-US" sz="2000" b="1">
              <a:latin typeface="Arial" panose="020B0604020202020204" pitchFamily="34" charset="0"/>
              <a:ea typeface="Calibri" pitchFamily="34" charset="0"/>
              <a:cs typeface="Arial" panose="020B0604020202020204" pitchFamily="34" charset="0"/>
            </a:endParaRPr>
          </a:p>
          <a:p>
            <a:pPr marL="239395" lvl="1" indent="0" algn="just" eaLnBrk="1" fontAlgn="auto" hangingPunct="1">
              <a:spcBef>
                <a:spcPct val="0"/>
              </a:spcBef>
              <a:spcAft>
                <a:spcPts val="0"/>
              </a:spcAft>
              <a:buFont typeface="Wingdings 2" panose="05020102010507070707" pitchFamily="18" charset="2"/>
              <a:buNone/>
              <a:defRPr/>
            </a:pPr>
            <a:endParaRPr lang="en-US" sz="1800">
              <a:latin typeface="Arial" panose="020B0604020202020204" pitchFamily="34" charset="0"/>
              <a:ea typeface="Calibri" pitchFamily="34" charset="0"/>
              <a:cs typeface="Arial" panose="020B0604020202020204" pitchFamily="34" charset="0"/>
            </a:endParaRPr>
          </a:p>
          <a:p>
            <a:pPr lvl="1" indent="-240030" algn="just" eaLnBrk="1" fontAlgn="auto" hangingPunct="1">
              <a:spcBef>
                <a:spcPct val="0"/>
              </a:spcBef>
              <a:spcAft>
                <a:spcPts val="0"/>
              </a:spcAft>
              <a:buFont typeface="Wingdings"/>
              <a:buChar char=""/>
              <a:defRPr/>
            </a:pPr>
            <a:endParaRPr lang="en-US" sz="1800">
              <a:latin typeface="Arial" panose="020B0604020202020204" pitchFamily="34" charset="0"/>
              <a:ea typeface="Calibri" pitchFamily="34" charset="0"/>
              <a:cs typeface="Arial" panose="020B0604020202020204" pitchFamily="34" charset="0"/>
            </a:endParaRPr>
          </a:p>
          <a:p>
            <a:pPr marL="239395" lvl="1" indent="0" algn="just" eaLnBrk="1" fontAlgn="auto" hangingPunct="1">
              <a:spcBef>
                <a:spcPct val="0"/>
              </a:spcBef>
              <a:spcAft>
                <a:spcPts val="0"/>
              </a:spcAft>
              <a:buFont typeface="Wingdings 2" panose="05020102010507070707" pitchFamily="18" charset="2"/>
              <a:buNone/>
              <a:defRPr/>
            </a:pPr>
            <a:endParaRPr lang="en-US" sz="18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6B1CCA3-F196-02BD-93D2-2F5CE1DCE387}"/>
              </a:ext>
            </a:extLst>
          </p:cNvPr>
          <p:cNvSpPr>
            <a:spLocks noGrp="1" noChangeArrowheads="1"/>
          </p:cNvSpPr>
          <p:nvPr>
            <p:ph type="title"/>
          </p:nvPr>
        </p:nvSpPr>
        <p:spPr>
          <a:xfrm>
            <a:off x="457200" y="160338"/>
            <a:ext cx="8229600" cy="1143000"/>
          </a:xfrm>
        </p:spPr>
        <p:txBody>
          <a:bodyPr/>
          <a:lstStyle/>
          <a:p>
            <a:pPr eaLnBrk="1" hangingPunct="1">
              <a:lnSpc>
                <a:spcPct val="115000"/>
              </a:lnSpc>
              <a:spcAft>
                <a:spcPts val="1000"/>
              </a:spcAft>
            </a:pPr>
            <a:r>
              <a:rPr lang="en-US" altLang="en-US" sz="4000">
                <a:solidFill>
                  <a:srgbClr val="0070C0"/>
                </a:solidFill>
                <a:ea typeface="Calibri" panose="020F0502020204030204" pitchFamily="34" charset="0"/>
                <a:cs typeface="Arial" panose="020B0604020202020204" pitchFamily="34" charset="0"/>
              </a:rPr>
              <a:t>Public Hearing</a:t>
            </a:r>
            <a:endParaRPr lang="en-US" altLang="en-US" sz="2000">
              <a:solidFill>
                <a:srgbClr val="0070C0"/>
              </a:solidFill>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889114-C3FB-C9AE-3975-F497DEBCF632}"/>
              </a:ext>
            </a:extLst>
          </p:cNvPr>
          <p:cNvSpPr>
            <a:spLocks noGrp="1"/>
          </p:cNvSpPr>
          <p:nvPr>
            <p:ph type="body" sz="half" idx="1"/>
          </p:nvPr>
        </p:nvSpPr>
        <p:spPr>
          <a:xfrm>
            <a:off x="457200" y="1600200"/>
            <a:ext cx="8229600" cy="4525963"/>
          </a:xfrm>
        </p:spPr>
        <p:txBody>
          <a:bodyPr>
            <a:normAutofit/>
          </a:bodyPr>
          <a:lstStyle/>
          <a:p>
            <a:pPr marL="0" indent="0" eaLnBrk="1" fontAlgn="auto" hangingPunct="1">
              <a:spcBef>
                <a:spcPts val="0"/>
              </a:spcBef>
              <a:spcAft>
                <a:spcPts val="0"/>
              </a:spcAft>
              <a:buFontTx/>
              <a:buNone/>
              <a:defRPr/>
            </a:pPr>
            <a:r>
              <a:rPr lang="en-US" sz="1950" b="1">
                <a:latin typeface="Arial" panose="020B0604020202020204" pitchFamily="34" charset="0"/>
                <a:cs typeface="Arial" panose="020B0604020202020204" pitchFamily="34" charset="0"/>
              </a:rPr>
              <a:t>Participating communities required to advertise and conduct a Public Hearing </a:t>
            </a:r>
            <a:r>
              <a:rPr lang="en-US" sz="1950">
                <a:latin typeface="Arial" panose="020B0604020202020204" pitchFamily="34" charset="0"/>
                <a:cs typeface="Arial" panose="020B0604020202020204" pitchFamily="34" charset="0"/>
              </a:rPr>
              <a:t>(see examples on Pages 132-134)</a:t>
            </a:r>
          </a:p>
          <a:p>
            <a:pPr marL="0" indent="0" eaLnBrk="1" fontAlgn="auto" hangingPunct="1">
              <a:spcBef>
                <a:spcPts val="0"/>
              </a:spcBef>
              <a:spcAft>
                <a:spcPts val="0"/>
              </a:spcAft>
              <a:buFontTx/>
              <a:buNone/>
              <a:defRPr/>
            </a:pPr>
            <a:endParaRPr lang="en-US" sz="1200" b="1">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endParaRPr lang="en-US" sz="1200" b="1">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r>
              <a:rPr lang="en-US" sz="1600" b="1">
                <a:latin typeface="Arial" panose="020B0604020202020204" pitchFamily="34" charset="0"/>
                <a:cs typeface="Arial" panose="020B0604020202020204" pitchFamily="34" charset="0"/>
              </a:rPr>
              <a:t>Option #1 </a:t>
            </a:r>
            <a:r>
              <a:rPr lang="en-US" sz="1600">
                <a:latin typeface="Arial" panose="020B0604020202020204" pitchFamily="34" charset="0"/>
                <a:cs typeface="Arial" panose="020B0604020202020204" pitchFamily="34" charset="0"/>
              </a:rPr>
              <a:t>allows for public hearing notice to appear in a newspaper of general local circulation at least </a:t>
            </a:r>
            <a:r>
              <a:rPr lang="en-US" sz="1600" b="1">
                <a:latin typeface="Arial" panose="020B0604020202020204" pitchFamily="34" charset="0"/>
                <a:cs typeface="Arial" panose="020B0604020202020204" pitchFamily="34" charset="0"/>
              </a:rPr>
              <a:t>10 days before the hearing</a:t>
            </a:r>
          </a:p>
          <a:p>
            <a:pPr marL="240030" indent="-240030" eaLnBrk="1" fontAlgn="auto" hangingPunct="1">
              <a:spcBef>
                <a:spcPts val="0"/>
              </a:spcBef>
              <a:spcAft>
                <a:spcPts val="0"/>
              </a:spcAft>
              <a:buFont typeface="Arial" panose="020B0604020202020204" pitchFamily="34" charset="0"/>
              <a:buChar char="•"/>
              <a:defRPr/>
            </a:pPr>
            <a:endParaRPr lang="en-US" sz="1600" b="1">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r>
              <a:rPr lang="en-US" sz="1600" b="1">
                <a:latin typeface="Arial" panose="020B0604020202020204" pitchFamily="34" charset="0"/>
                <a:cs typeface="Arial" panose="020B0604020202020204" pitchFamily="34" charset="0"/>
              </a:rPr>
              <a:t>Option #2 </a:t>
            </a:r>
            <a:r>
              <a:rPr lang="en-US" sz="1600">
                <a:latin typeface="Arial" panose="020B0604020202020204" pitchFamily="34" charset="0"/>
                <a:cs typeface="Arial" panose="020B0604020202020204" pitchFamily="34" charset="0"/>
              </a:rPr>
              <a:t>allows for public hearing notice to appear in a posting at the community and on the community website at least 10 days before the hearing unless procedure violates local public hearing notice requirements </a:t>
            </a:r>
          </a:p>
          <a:p>
            <a:pPr marL="686117" lvl="2" indent="-240030" eaLnBrk="1" fontAlgn="auto" hangingPunct="1">
              <a:spcBef>
                <a:spcPts val="0"/>
              </a:spcBef>
              <a:spcAft>
                <a:spcPts val="0"/>
              </a:spcAft>
              <a:buFont typeface="Arial" panose="020B0604020202020204" pitchFamily="34" charset="0"/>
              <a:buChar char="•"/>
              <a:defRPr/>
            </a:pPr>
            <a:r>
              <a:rPr lang="en-US" sz="1600" b="1">
                <a:latin typeface="Arial" panose="020B0604020202020204" pitchFamily="34" charset="0"/>
                <a:cs typeface="Arial" panose="020B0604020202020204" pitchFamily="34" charset="0"/>
              </a:rPr>
              <a:t>Acceptable only if: </a:t>
            </a:r>
          </a:p>
          <a:p>
            <a:pPr marL="1029017" lvl="3" indent="-240030" eaLnBrk="1" fontAlgn="auto" hangingPunct="1">
              <a:spcBef>
                <a:spcPts val="0"/>
              </a:spcBef>
              <a:spcAft>
                <a:spcPts val="0"/>
              </a:spcAft>
              <a:buFont typeface="Arial" panose="020B0604020202020204" pitchFamily="34" charset="0"/>
              <a:buChar char="•"/>
              <a:defRPr/>
            </a:pPr>
            <a:r>
              <a:rPr lang="en-US" sz="1400">
                <a:latin typeface="Arial" panose="020B0604020202020204" pitchFamily="34" charset="0"/>
                <a:cs typeface="Arial" panose="020B0604020202020204" pitchFamily="34" charset="0"/>
              </a:rPr>
              <a:t>The community has approved by ordinance/resolution the use of web posting for CDBG Public Hearings and has provided a copy of the ordinance/resolution to OCNHD at the time of application; and   </a:t>
            </a:r>
          </a:p>
          <a:p>
            <a:pPr marL="1029017" lvl="3" indent="-240030" eaLnBrk="1" fontAlgn="auto" hangingPunct="1">
              <a:spcBef>
                <a:spcPts val="0"/>
              </a:spcBef>
              <a:spcAft>
                <a:spcPts val="0"/>
              </a:spcAft>
              <a:buFont typeface="Arial" panose="020B0604020202020204" pitchFamily="34" charset="0"/>
              <a:buChar char="•"/>
              <a:defRPr/>
            </a:pPr>
            <a:r>
              <a:rPr lang="en-US" sz="1600">
                <a:latin typeface="Arial" panose="020B0604020202020204" pitchFamily="34" charset="0"/>
                <a:cs typeface="Arial" panose="020B0604020202020204" pitchFamily="34" charset="0"/>
              </a:rPr>
              <a:t>This procedure does not violate local public hearing notice requirements </a:t>
            </a:r>
          </a:p>
          <a:p>
            <a:pPr marL="240030" indent="-240030" eaLnBrk="1" fontAlgn="auto" hangingPunct="1">
              <a:spcBef>
                <a:spcPts val="0"/>
              </a:spcBef>
              <a:spcAft>
                <a:spcPts val="0"/>
              </a:spcAft>
              <a:buFont typeface="Arial" panose="020B0604020202020204" pitchFamily="34" charset="0"/>
              <a:buChar char="•"/>
              <a:defRPr/>
            </a:pPr>
            <a:endParaRPr lang="en-US" sz="1600" b="1">
              <a:latin typeface="Arial" panose="020B0604020202020204" pitchFamily="34" charset="0"/>
              <a:cs typeface="Arial" panose="020B0604020202020204" pitchFamily="34" charset="0"/>
            </a:endParaRPr>
          </a:p>
          <a:p>
            <a:pPr marL="240030" indent="-240030" algn="just" eaLnBrk="1" fontAlgn="auto" hangingPunct="1">
              <a:spcBef>
                <a:spcPts val="0"/>
              </a:spcBef>
              <a:spcAft>
                <a:spcPts val="0"/>
              </a:spcAft>
              <a:buFont typeface="Arial" panose="020B0604020202020204" pitchFamily="34" charset="0"/>
              <a:buChar char="•"/>
              <a:defRPr/>
            </a:pPr>
            <a:endParaRPr lang="en-US" sz="2400" b="1">
              <a:latin typeface="Arial" panose="020B0604020202020204" pitchFamily="34" charset="0"/>
              <a:cs typeface="Arial" panose="020B0604020202020204" pitchFamily="34" charset="0"/>
            </a:endParaRPr>
          </a:p>
          <a:p>
            <a:pPr marL="240030" indent="-240030" algn="just" eaLnBrk="1" fontAlgn="auto" hangingPunct="1">
              <a:spcBef>
                <a:spcPts val="0"/>
              </a:spcBef>
              <a:spcAft>
                <a:spcPts val="0"/>
              </a:spcAft>
              <a:buFont typeface="Arial" panose="020B0604020202020204" pitchFamily="34" charset="0"/>
              <a:buChar char="•"/>
              <a:defRPr/>
            </a:pPr>
            <a:endParaRPr lang="en-US" sz="1200" b="1">
              <a:latin typeface="Arial" panose="020B0604020202020204" pitchFamily="34" charset="0"/>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E69BCB7D-81B5-569A-F982-12CC461F26AC}"/>
              </a:ext>
            </a:extLst>
          </p:cNvPr>
          <p:cNvSpPr>
            <a:spLocks noGrp="1" noChangeArrowheads="1"/>
          </p:cNvSpPr>
          <p:nvPr>
            <p:ph type="title"/>
          </p:nvPr>
        </p:nvSpPr>
        <p:spPr>
          <a:xfrm>
            <a:off x="444500" y="152400"/>
            <a:ext cx="8229600" cy="1143000"/>
          </a:xfrm>
        </p:spPr>
        <p:txBody>
          <a:bodyPr/>
          <a:lstStyle/>
          <a:p>
            <a:pPr eaLnBrk="1" hangingPunct="1"/>
            <a:r>
              <a:rPr lang="en-US" altLang="en-US" sz="4000">
                <a:solidFill>
                  <a:srgbClr val="0070C0"/>
                </a:solidFill>
                <a:ea typeface="Calibri" panose="020F0502020204030204" pitchFamily="34" charset="0"/>
                <a:cs typeface="Arial" panose="020B0604020202020204" pitchFamily="34" charset="0"/>
              </a:rPr>
              <a:t>Citizen Participation Rules </a:t>
            </a:r>
            <a:endParaRPr lang="en-US" altLang="en-US" sz="2000">
              <a:solidFill>
                <a:srgbClr val="0070C0"/>
              </a:solidFill>
              <a:ea typeface="Calibri" panose="020F0502020204030204" pitchFamily="34" charset="0"/>
              <a:cs typeface="Arial" panose="020B0604020202020204" pitchFamily="34" charset="0"/>
            </a:endParaRPr>
          </a:p>
        </p:txBody>
      </p:sp>
      <p:sp>
        <p:nvSpPr>
          <p:cNvPr id="84995" name="Rectangle 182290">
            <a:extLst>
              <a:ext uri="{FF2B5EF4-FFF2-40B4-BE49-F238E27FC236}">
                <a16:creationId xmlns:a16="http://schemas.microsoft.com/office/drawing/2014/main" id="{7161C921-DC9B-106A-38DA-2B6CF20513CD}"/>
              </a:ext>
            </a:extLst>
          </p:cNvPr>
          <p:cNvSpPr>
            <a:spLocks noChangeArrowheads="1"/>
          </p:cNvSpPr>
          <p:nvPr/>
        </p:nvSpPr>
        <p:spPr bwMode="auto">
          <a:xfrm>
            <a:off x="444500" y="1524000"/>
            <a:ext cx="8229600" cy="3292475"/>
          </a:xfrm>
          <a:prstGeom prst="rect">
            <a:avLst/>
          </a:prstGeom>
          <a:noFill/>
          <a:ln>
            <a:noFill/>
          </a:ln>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285750" indent="-285750" algn="just">
              <a:buFont typeface="Wingdings" panose="05000000000000000000" pitchFamily="2" charset="2"/>
              <a:buChar char="§"/>
              <a:defRPr/>
            </a:pPr>
            <a:r>
              <a:rPr lang="en-US" altLang="en-US" sz="1600">
                <a:latin typeface="Arial" panose="020B0604020202020204" pitchFamily="34" charset="0"/>
                <a:ea typeface="Times New Roman" panose="02020603050405020304" pitchFamily="18" charset="0"/>
                <a:cs typeface="Arial" panose="020B0604020202020204" pitchFamily="34" charset="0"/>
              </a:rPr>
              <a:t>HUD requires a public hearing in order to receive comments from the public regarding the CDBG application.  </a:t>
            </a:r>
          </a:p>
          <a:p>
            <a:pPr marL="285750" indent="-285750" algn="just">
              <a:buFont typeface="Wingdings" panose="05000000000000000000" pitchFamily="2" charset="2"/>
              <a:buChar char="§"/>
              <a:defRPr/>
            </a:pPr>
            <a:endParaRPr lang="en-US" altLang="en-US" sz="160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r>
              <a:rPr lang="en-US" altLang="en-US" sz="1600">
                <a:latin typeface="Arial" panose="020B0604020202020204" pitchFamily="34" charset="0"/>
                <a:ea typeface="Times New Roman" panose="02020603050405020304" pitchFamily="18" charset="0"/>
                <a:cs typeface="Arial" panose="020B0604020202020204" pitchFamily="34" charset="0"/>
              </a:rPr>
              <a:t>Staff presentations and staff or elected official comments must occur before or after the CDBG public hearing.</a:t>
            </a:r>
          </a:p>
          <a:p>
            <a:pPr marL="285750" indent="-285750" algn="just">
              <a:buFont typeface="Wingdings" panose="05000000000000000000" pitchFamily="2" charset="2"/>
              <a:buChar char="§"/>
              <a:defRPr/>
            </a:pPr>
            <a:endParaRPr lang="en-US" altLang="en-US" sz="160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r>
              <a:rPr lang="en-US" altLang="en-US" sz="1600">
                <a:latin typeface="Arial" panose="020B0604020202020204" pitchFamily="34" charset="0"/>
                <a:ea typeface="Times New Roman" panose="02020603050405020304" pitchFamily="18" charset="0"/>
                <a:cs typeface="Arial" panose="020B0604020202020204" pitchFamily="34" charset="0"/>
              </a:rPr>
              <a:t>Comments from the public only must occur once the CDBG public hearing is open and before it is closed.  </a:t>
            </a:r>
          </a:p>
          <a:p>
            <a:pPr marL="285750" indent="-285750" algn="just">
              <a:buFont typeface="Wingdings" panose="05000000000000000000" pitchFamily="2" charset="2"/>
              <a:buChar char="§"/>
              <a:defRPr/>
            </a:pPr>
            <a:endParaRPr lang="en-US" altLang="en-US" sz="1600">
              <a:latin typeface="Arial" panose="020B0604020202020204" pitchFamily="34" charset="0"/>
              <a:ea typeface="Times New Roman" panose="02020603050405020304" pitchFamily="18" charset="0"/>
              <a:cs typeface="Arial" panose="020B0604020202020204" pitchFamily="34" charset="0"/>
            </a:endParaRPr>
          </a:p>
          <a:p>
            <a:pPr algn="just">
              <a:defRPr/>
            </a:pPr>
            <a:endParaRPr lang="en-US" altLang="en-US" sz="1600" b="1">
              <a:latin typeface="Arial" panose="020B0604020202020204" pitchFamily="34" charset="0"/>
              <a:ea typeface="Times New Roman" panose="02020603050405020304" pitchFamily="18" charset="0"/>
              <a:cs typeface="Arial" panose="020B0604020202020204" pitchFamily="34" charset="0"/>
            </a:endParaRPr>
          </a:p>
          <a:p>
            <a:pPr algn="just">
              <a:defRPr/>
            </a:pPr>
            <a:r>
              <a:rPr lang="en-US" altLang="en-US" sz="1600" b="1">
                <a:latin typeface="Arial" panose="020B0604020202020204" pitchFamily="34" charset="0"/>
                <a:ea typeface="Times New Roman" panose="02020603050405020304" pitchFamily="18" charset="0"/>
                <a:cs typeface="Arial" panose="020B0604020202020204" pitchFamily="34" charset="0"/>
              </a:rPr>
              <a:t>Option 1: </a:t>
            </a:r>
            <a:r>
              <a:rPr lang="en-US" altLang="en-US" sz="1600">
                <a:latin typeface="Arial" panose="020B0604020202020204" pitchFamily="34" charset="0"/>
                <a:ea typeface="Times New Roman" panose="02020603050405020304" pitchFamily="18" charset="0"/>
                <a:cs typeface="Arial" panose="020B0604020202020204" pitchFamily="34" charset="0"/>
              </a:rPr>
              <a:t>Meeting Minutes</a:t>
            </a:r>
          </a:p>
          <a:p>
            <a:pPr algn="just">
              <a:defRPr/>
            </a:pPr>
            <a:endParaRPr lang="en-US" altLang="en-US" sz="1600">
              <a:latin typeface="Arial" panose="020B0604020202020204" pitchFamily="34" charset="0"/>
              <a:ea typeface="Times New Roman" panose="02020603050405020304" pitchFamily="18" charset="0"/>
              <a:cs typeface="Arial" panose="020B0604020202020204" pitchFamily="34" charset="0"/>
            </a:endParaRPr>
          </a:p>
          <a:p>
            <a:pPr algn="just">
              <a:defRPr/>
            </a:pPr>
            <a:r>
              <a:rPr lang="en-US" altLang="en-US" sz="1600" b="1">
                <a:latin typeface="Arial" panose="020B0604020202020204" pitchFamily="34" charset="0"/>
                <a:ea typeface="Times New Roman" panose="02020603050405020304" pitchFamily="18" charset="0"/>
                <a:cs typeface="Arial" panose="020B0604020202020204" pitchFamily="34" charset="0"/>
              </a:rPr>
              <a:t>Option 2: </a:t>
            </a:r>
            <a:r>
              <a:rPr lang="en-US" altLang="en-US" sz="1600">
                <a:latin typeface="Arial" panose="020B0604020202020204" pitchFamily="34" charset="0"/>
                <a:ea typeface="Times New Roman" panose="02020603050405020304" pitchFamily="18" charset="0"/>
                <a:cs typeface="Arial" panose="020B0604020202020204" pitchFamily="34" charset="0"/>
              </a:rPr>
              <a:t>Governing Body Resolution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9E243D2-B876-D90E-6C2E-0976B04BF6C6}"/>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Welcome</a:t>
            </a:r>
          </a:p>
        </p:txBody>
      </p:sp>
      <p:sp>
        <p:nvSpPr>
          <p:cNvPr id="2" name="Text Placeholder 1">
            <a:extLst>
              <a:ext uri="{FF2B5EF4-FFF2-40B4-BE49-F238E27FC236}">
                <a16:creationId xmlns:a16="http://schemas.microsoft.com/office/drawing/2014/main" id="{9CF67399-BF98-7BA9-52D6-35093450D30A}"/>
              </a:ext>
            </a:extLst>
          </p:cNvPr>
          <p:cNvSpPr>
            <a:spLocks noGrp="1"/>
          </p:cNvSpPr>
          <p:nvPr>
            <p:ph type="body" sz="half" idx="1"/>
          </p:nvPr>
        </p:nvSpPr>
        <p:spPr>
          <a:xfrm>
            <a:off x="457200" y="1600200"/>
            <a:ext cx="8458200" cy="4525963"/>
          </a:xfrm>
        </p:spPr>
        <p:txBody>
          <a:bodyPr>
            <a:normAutofit fontScale="92500"/>
          </a:bodyPr>
          <a:lstStyle/>
          <a:p>
            <a:pPr marL="0" indent="0" eaLnBrk="1" hangingPunct="1">
              <a:buNone/>
              <a:defRPr/>
            </a:pPr>
            <a:r>
              <a:rPr lang="en-US" sz="2000" b="1">
                <a:latin typeface="+mj-lt"/>
              </a:rPr>
              <a:t>HOUSEKEEPING</a:t>
            </a:r>
            <a:endParaRPr lang="en-US" sz="2000">
              <a:latin typeface="Times New Roman"/>
              <a:cs typeface="Times New Roman"/>
            </a:endParaRPr>
          </a:p>
          <a:p>
            <a:pPr marL="171450" indent="-171450">
              <a:buFont typeface="Arial" panose="05000000000000000000" pitchFamily="2" charset="2"/>
              <a:buChar char="•"/>
              <a:defRPr/>
            </a:pPr>
            <a:r>
              <a:rPr lang="en-US" sz="1200" b="1">
                <a:solidFill>
                  <a:srgbClr val="1F1F1F"/>
                </a:solidFill>
                <a:latin typeface="Arial"/>
                <a:ea typeface="+mn-lt"/>
                <a:cs typeface="+mn-lt"/>
              </a:rPr>
              <a:t>Please remain on mute until you are called on</a:t>
            </a:r>
            <a:r>
              <a:rPr lang="en-US" sz="1200">
                <a:solidFill>
                  <a:srgbClr val="1F1F1F"/>
                </a:solidFill>
                <a:latin typeface="Arial"/>
                <a:ea typeface="+mn-lt"/>
                <a:cs typeface="+mn-lt"/>
              </a:rPr>
              <a:t>. This will help to keep the meeting organized and prevent background noise from disrupting the conversation.</a:t>
            </a:r>
            <a:endParaRPr lang="en-US" sz="1200">
              <a:latin typeface="Arial"/>
              <a:cs typeface="Times New Roman"/>
            </a:endParaRPr>
          </a:p>
          <a:p>
            <a:pPr marL="171450" indent="-171450">
              <a:buFont typeface="Arial" panose="05000000000000000000" pitchFamily="2" charset="2"/>
              <a:buChar char="•"/>
              <a:defRPr/>
            </a:pPr>
            <a:r>
              <a:rPr lang="en-US" sz="1200" b="1">
                <a:solidFill>
                  <a:srgbClr val="1F1F1F"/>
                </a:solidFill>
                <a:latin typeface="Arial"/>
                <a:ea typeface="+mn-lt"/>
                <a:cs typeface="+mn-lt"/>
              </a:rPr>
              <a:t>If you have a question, please use the chat function.</a:t>
            </a:r>
            <a:r>
              <a:rPr lang="en-US" sz="1200">
                <a:solidFill>
                  <a:srgbClr val="1F1F1F"/>
                </a:solidFill>
                <a:latin typeface="Arial"/>
                <a:ea typeface="+mn-lt"/>
                <a:cs typeface="+mn-lt"/>
              </a:rPr>
              <a:t> This will allow you to ask your question without interrupting the flow of the meeting. The chat will be monitored by staff.</a:t>
            </a:r>
            <a:endParaRPr lang="en-US" sz="1200">
              <a:solidFill>
                <a:srgbClr val="595959"/>
              </a:solidFill>
              <a:latin typeface="Arial"/>
              <a:ea typeface="+mn-lt"/>
              <a:cs typeface="+mn-lt"/>
            </a:endParaRPr>
          </a:p>
          <a:p>
            <a:pPr marL="171450" indent="-171450">
              <a:buFont typeface="Arial" panose="05000000000000000000" pitchFamily="2" charset="2"/>
              <a:buChar char="•"/>
              <a:defRPr/>
            </a:pPr>
            <a:r>
              <a:rPr lang="en-US" sz="1200">
                <a:solidFill>
                  <a:srgbClr val="1F1F1F"/>
                </a:solidFill>
                <a:latin typeface="Arial"/>
                <a:ea typeface="+mn-lt"/>
                <a:cs typeface="+mn-lt"/>
              </a:rPr>
              <a:t>Thank you for your cooperation. We hope you have a productive meeting.</a:t>
            </a:r>
            <a:endParaRPr lang="en-US" sz="1200">
              <a:latin typeface="Arial"/>
              <a:cs typeface="Times New Roman"/>
            </a:endParaRPr>
          </a:p>
          <a:p>
            <a:pPr marL="0" indent="0">
              <a:buNone/>
              <a:defRPr/>
            </a:pPr>
            <a:endParaRPr lang="en-US" sz="1200" b="1">
              <a:latin typeface="+mj-lt"/>
              <a:cs typeface="Arial"/>
            </a:endParaRPr>
          </a:p>
          <a:p>
            <a:pPr marL="0" indent="0">
              <a:buFont typeface="Wingdings" panose="05000000000000000000" pitchFamily="2" charset="2"/>
              <a:buNone/>
              <a:defRPr/>
            </a:pPr>
            <a:r>
              <a:rPr lang="en-US" sz="2000" b="1">
                <a:latin typeface="+mj-lt"/>
              </a:rPr>
              <a:t>ATTENDANCE</a:t>
            </a:r>
            <a:endParaRPr lang="en-US" sz="2000" b="1">
              <a:latin typeface="+mj-lt"/>
              <a:cs typeface="Arial"/>
            </a:endParaRPr>
          </a:p>
          <a:p>
            <a:pPr marL="0" indent="0" eaLnBrk="1" hangingPunct="1">
              <a:buNone/>
              <a:defRPr/>
            </a:pPr>
            <a:r>
              <a:rPr lang="en-US" sz="1200">
                <a:latin typeface="+mj-lt"/>
              </a:rPr>
              <a:t>Attendance is mandatory. Please enter your name, and community in the discussion/chat area to ensure recording of attendance.</a:t>
            </a:r>
            <a:endParaRPr lang="en-US" sz="1200">
              <a:latin typeface="+mj-lt"/>
              <a:cs typeface="Arial"/>
            </a:endParaRPr>
          </a:p>
          <a:p>
            <a:pPr marL="0" indent="0" eaLnBrk="1" hangingPunct="1">
              <a:buFont typeface="Wingdings" panose="05000000000000000000" pitchFamily="2" charset="2"/>
              <a:buNone/>
              <a:defRPr/>
            </a:pPr>
            <a:r>
              <a:rPr lang="en-US" sz="1200">
                <a:latin typeface="+mj-lt"/>
              </a:rPr>
              <a:t>If you called into the Webinar, please email </a:t>
            </a:r>
            <a:r>
              <a:rPr lang="en-US" sz="1200">
                <a:latin typeface="+mj-lt"/>
                <a:hlinkClick r:id="rId3"/>
              </a:rPr>
              <a:t>CDBG@oakgov.com</a:t>
            </a:r>
            <a:r>
              <a:rPr lang="en-US" sz="1200">
                <a:latin typeface="+mj-lt"/>
              </a:rPr>
              <a:t> following the workshop to confirm your attendance. </a:t>
            </a:r>
            <a:endParaRPr lang="en-US" sz="1200" b="1">
              <a:latin typeface="+mj-lt"/>
              <a:cs typeface="Arial"/>
            </a:endParaRPr>
          </a:p>
          <a:p>
            <a:pPr marL="0" indent="0" eaLnBrk="1" hangingPunct="1">
              <a:buFont typeface="Wingdings" panose="05000000000000000000" pitchFamily="2" charset="2"/>
              <a:buNone/>
              <a:defRPr/>
            </a:pPr>
            <a:endParaRPr lang="en-US" sz="1200" b="1">
              <a:latin typeface="+mj-lt"/>
              <a:cs typeface="Arial"/>
            </a:endParaRPr>
          </a:p>
          <a:p>
            <a:pPr marL="0" indent="0" eaLnBrk="1" hangingPunct="1">
              <a:buNone/>
              <a:defRPr/>
            </a:pPr>
            <a:r>
              <a:rPr lang="en-US" sz="2000" b="1">
                <a:latin typeface="+mj-lt"/>
                <a:cs typeface="Arial"/>
              </a:rPr>
              <a:t>WORKSHOP MATERIAL AND APPLICATION</a:t>
            </a:r>
          </a:p>
          <a:p>
            <a:pPr marL="171450" indent="-171450" eaLnBrk="1" hangingPunct="1">
              <a:buFont typeface="Arial" panose="05000000000000000000" pitchFamily="2" charset="2"/>
              <a:buChar char="•"/>
              <a:defRPr/>
            </a:pPr>
            <a:r>
              <a:rPr lang="en-US" sz="1200">
                <a:latin typeface="+mj-lt"/>
              </a:rPr>
              <a:t>The Workshop is being recorded. </a:t>
            </a:r>
            <a:endParaRPr lang="en-US" sz="1200" b="1">
              <a:latin typeface="+mj-lt"/>
              <a:cs typeface="Arial"/>
            </a:endParaRPr>
          </a:p>
          <a:p>
            <a:pPr marL="171450" indent="-171450" eaLnBrk="1" hangingPunct="1">
              <a:buFont typeface="Arial" panose="05000000000000000000" pitchFamily="2" charset="2"/>
              <a:buChar char="•"/>
              <a:defRPr/>
            </a:pPr>
            <a:r>
              <a:rPr lang="en-US" sz="1200">
                <a:latin typeface="+mj-lt"/>
              </a:rPr>
              <a:t>Please check your email for links to workshop recording, presentation slide, PY 24 Application, Environmental forms, and maps. </a:t>
            </a:r>
            <a:endParaRPr lang="en-US" sz="1200" b="1">
              <a:latin typeface="+mj-lt"/>
              <a:cs typeface="Arial"/>
            </a:endParaRPr>
          </a:p>
          <a:p>
            <a:pPr marL="171450" indent="-171450">
              <a:buFont typeface="Arial" panose="05000000000000000000" pitchFamily="2" charset="2"/>
              <a:buChar char="•"/>
              <a:defRPr/>
            </a:pPr>
            <a:r>
              <a:rPr lang="en-US" sz="1200">
                <a:latin typeface="+mj-lt"/>
                <a:cs typeface="Arial"/>
              </a:rPr>
              <a:t>Material for today’s workshop will be made available on/by </a:t>
            </a:r>
            <a:r>
              <a:rPr lang="en-US" sz="1200" b="1">
                <a:latin typeface="+mj-lt"/>
                <a:cs typeface="Arial"/>
              </a:rPr>
              <a:t>Friday September 8, 2023.</a:t>
            </a:r>
            <a:endParaRPr lang="en-US" sz="1200">
              <a:latin typeface="Arial"/>
              <a:cs typeface="Times New Roman"/>
            </a:endParaRPr>
          </a:p>
          <a:p>
            <a:pPr marL="0" indent="0" eaLnBrk="1" hangingPunct="1">
              <a:buNone/>
              <a:defRPr/>
            </a:pPr>
            <a:endParaRPr lang="en-US" sz="1200" b="1">
              <a:latin typeface="+mj-lt"/>
            </a:endParaRPr>
          </a:p>
          <a:p>
            <a:pPr marL="0" indent="0" algn="ctr" eaLnBrk="1" hangingPunct="1">
              <a:buNone/>
              <a:defRPr/>
            </a:pPr>
            <a:r>
              <a:rPr lang="en-US" sz="1200" b="1">
                <a:latin typeface="+mj-lt"/>
              </a:rPr>
              <a:t>Applications are DUE by 5pm on </a:t>
            </a:r>
            <a:r>
              <a:rPr lang="en-US" sz="1200" b="1" u="sng">
                <a:latin typeface="+mj-lt"/>
              </a:rPr>
              <a:t>Friday December 1, 2023.</a:t>
            </a:r>
            <a:r>
              <a:rPr lang="en-US" sz="1200" b="1">
                <a:latin typeface="+mj-lt"/>
              </a:rPr>
              <a:t> </a:t>
            </a:r>
            <a:endParaRPr lang="en-US" sz="1200" b="1">
              <a:latin typeface="+mj-lt"/>
              <a:cs typeface="Arial"/>
            </a:endParaRPr>
          </a:p>
          <a:p>
            <a:pPr marL="0" indent="0" algn="ctr" eaLnBrk="1" hangingPunct="1">
              <a:buNone/>
              <a:defRPr/>
            </a:pPr>
            <a:r>
              <a:rPr lang="en-US" sz="1200" b="1">
                <a:latin typeface="+mj-lt"/>
              </a:rPr>
              <a:t>Applications MUST be submitted electronically to </a:t>
            </a:r>
            <a:r>
              <a:rPr lang="en-US" sz="1200" b="1">
                <a:latin typeface="+mj-lt"/>
                <a:hlinkClick r:id="rId3"/>
              </a:rPr>
              <a:t>CDBG@oakgov.com</a:t>
            </a:r>
            <a:endParaRPr lang="en-US" sz="1200" b="1">
              <a:latin typeface="+mj-lt"/>
              <a:cs typeface="Arial"/>
            </a:endParaRPr>
          </a:p>
          <a:p>
            <a:pPr marL="0" indent="0" algn="ctr" eaLnBrk="1" hangingPunct="1">
              <a:buFont typeface="Wingdings" panose="05000000000000000000" pitchFamily="2" charset="2"/>
              <a:buNone/>
              <a:defRPr/>
            </a:pPr>
            <a:endParaRPr lang="en-US" sz="1200" b="1">
              <a:latin typeface="+mj-lt"/>
            </a:endParaRPr>
          </a:p>
          <a:p>
            <a:pPr marL="0" indent="0" algn="ctr" eaLnBrk="1" hangingPunct="1">
              <a:buFont typeface="Wingdings" panose="05000000000000000000" pitchFamily="2" charset="2"/>
              <a:buNone/>
              <a:defRPr/>
            </a:pPr>
            <a:endParaRPr lang="en-US" b="1">
              <a:latin typeface="+mj-lt"/>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F80B5EB-6AFF-118B-CF28-B1C534B87FBA}"/>
              </a:ext>
            </a:extLst>
          </p:cNvPr>
          <p:cNvSpPr>
            <a:spLocks noGrp="1" noChangeArrowheads="1"/>
          </p:cNvSpPr>
          <p:nvPr>
            <p:ph type="title"/>
          </p:nvPr>
        </p:nvSpPr>
        <p:spPr>
          <a:xfrm>
            <a:off x="457200" y="160338"/>
            <a:ext cx="8229600" cy="1143000"/>
          </a:xfrm>
        </p:spPr>
        <p:txBody>
          <a:bodyPr/>
          <a:lstStyle/>
          <a:p>
            <a:pPr eaLnBrk="1" hangingPunct="1">
              <a:spcAft>
                <a:spcPts val="1000"/>
              </a:spcAft>
            </a:pPr>
            <a:r>
              <a:rPr lang="en-US" altLang="en-US" sz="4000">
                <a:solidFill>
                  <a:srgbClr val="0070C0"/>
                </a:solidFill>
                <a:cs typeface="Arial" panose="020B0604020202020204" pitchFamily="34" charset="0"/>
              </a:rPr>
              <a:t>Application Instructions</a:t>
            </a:r>
            <a:endParaRPr lang="en-US" altLang="en-US" sz="2000">
              <a:solidFill>
                <a:srgbClr val="0070C0"/>
              </a:solidFill>
              <a:cs typeface="Arial" panose="020B0604020202020204" pitchFamily="34" charset="0"/>
            </a:endParaRPr>
          </a:p>
        </p:txBody>
      </p:sp>
      <p:sp>
        <p:nvSpPr>
          <p:cNvPr id="97283" name="Content Placeholder 2">
            <a:extLst>
              <a:ext uri="{FF2B5EF4-FFF2-40B4-BE49-F238E27FC236}">
                <a16:creationId xmlns:a16="http://schemas.microsoft.com/office/drawing/2014/main" id="{7896202A-1495-BCCD-4D0C-C95D100585A9}"/>
              </a:ext>
            </a:extLst>
          </p:cNvPr>
          <p:cNvSpPr>
            <a:spLocks noGrp="1"/>
          </p:cNvSpPr>
          <p:nvPr>
            <p:ph type="body" sz="half" idx="1"/>
          </p:nvPr>
        </p:nvSpPr>
        <p:spPr>
          <a:xfrm>
            <a:off x="457200" y="1600200"/>
            <a:ext cx="8229600" cy="4525963"/>
          </a:xfrm>
        </p:spPr>
        <p:txBody>
          <a:bodyPr/>
          <a:lstStyle/>
          <a:p>
            <a:pPr marL="0" indent="0" algn="just" eaLnBrk="1" hangingPunct="1">
              <a:lnSpc>
                <a:spcPct val="115000"/>
              </a:lnSpc>
              <a:spcBef>
                <a:spcPct val="0"/>
              </a:spcBef>
              <a:buFontTx/>
              <a:buNone/>
              <a:defRPr/>
            </a:pPr>
            <a:r>
              <a:rPr lang="en-US" altLang="en-US" sz="1950" b="1">
                <a:latin typeface="Arial" panose="020B0604020202020204" pitchFamily="34" charset="0"/>
                <a:ea typeface="Calibri" panose="020F0502020204030204" pitchFamily="34" charset="0"/>
                <a:cs typeface="Arial" panose="020B0604020202020204" pitchFamily="34" charset="0"/>
              </a:rPr>
              <a:t>Applications due by 5:00pm Friday December 1, 2023</a:t>
            </a:r>
          </a:p>
          <a:p>
            <a:pPr marL="0" indent="0" algn="just" eaLnBrk="1" hangingPunct="1">
              <a:spcBef>
                <a:spcPct val="0"/>
              </a:spcBef>
              <a:buFontTx/>
              <a:buNone/>
              <a:defRPr/>
            </a:pPr>
            <a:endParaRPr lang="en-US" altLang="en-US" sz="1600">
              <a:latin typeface="Arial" panose="020B0604020202020204" pitchFamily="34" charset="0"/>
              <a:ea typeface="Calibri" panose="020F0502020204030204" pitchFamily="34" charset="0"/>
              <a:cs typeface="Arial" panose="020B0604020202020204" pitchFamily="34" charset="0"/>
            </a:endParaRPr>
          </a:p>
          <a:p>
            <a:pPr algn="just" eaLnBrk="1" hangingPunct="1">
              <a:spcBef>
                <a:spcPct val="0"/>
              </a:spcBef>
              <a:defRPr/>
            </a:pPr>
            <a:r>
              <a:rPr lang="en-US" altLang="en-US" sz="1600">
                <a:latin typeface="Arial" panose="020B0604020202020204" pitchFamily="34" charset="0"/>
                <a:ea typeface="Calibri" panose="020F0502020204030204" pitchFamily="34" charset="0"/>
                <a:cs typeface="Arial" panose="020B0604020202020204" pitchFamily="34" charset="0"/>
              </a:rPr>
              <a:t>No exceptions to due date</a:t>
            </a:r>
          </a:p>
          <a:p>
            <a:pPr algn="just" eaLnBrk="1" hangingPunct="1">
              <a:spcBef>
                <a:spcPct val="0"/>
              </a:spcBef>
              <a:defRPr/>
            </a:pPr>
            <a:endParaRPr lang="en-US" altLang="en-US" sz="1600">
              <a:latin typeface="Arial" panose="020B0604020202020204" pitchFamily="34" charset="0"/>
              <a:ea typeface="Calibri" panose="020F0502020204030204" pitchFamily="34" charset="0"/>
              <a:cs typeface="Arial" panose="020B0604020202020204" pitchFamily="34" charset="0"/>
            </a:endParaRPr>
          </a:p>
          <a:p>
            <a:pPr algn="just" eaLnBrk="1" hangingPunct="1">
              <a:spcBef>
                <a:spcPct val="0"/>
              </a:spcBef>
              <a:defRPr/>
            </a:pPr>
            <a:r>
              <a:rPr lang="en-US" altLang="en-US" sz="1600">
                <a:latin typeface="Arial" panose="020B0604020202020204" pitchFamily="34" charset="0"/>
                <a:ea typeface="Calibri" panose="020F0502020204030204" pitchFamily="34" charset="0"/>
                <a:cs typeface="Arial" panose="020B0604020202020204" pitchFamily="34" charset="0"/>
              </a:rPr>
              <a:t>Applications received after Tuesday, December 5, will be considered late. </a:t>
            </a:r>
          </a:p>
          <a:p>
            <a:pPr algn="just" eaLnBrk="1" hangingPunct="1">
              <a:spcBef>
                <a:spcPct val="0"/>
              </a:spcBef>
              <a:defRPr/>
            </a:pPr>
            <a:endParaRPr lang="en-US" altLang="en-US" sz="1600">
              <a:latin typeface="Arial" panose="020B0604020202020204" pitchFamily="34" charset="0"/>
              <a:ea typeface="Calibri" panose="020F0502020204030204" pitchFamily="34" charset="0"/>
              <a:cs typeface="Arial" panose="020B0604020202020204" pitchFamily="34" charset="0"/>
            </a:endParaRPr>
          </a:p>
          <a:p>
            <a:pPr algn="just" eaLnBrk="1" hangingPunct="1">
              <a:spcBef>
                <a:spcPct val="0"/>
              </a:spcBef>
              <a:defRPr/>
            </a:pPr>
            <a:r>
              <a:rPr lang="en-US" altLang="en-US" sz="1600">
                <a:latin typeface="Arial" panose="020B0604020202020204" pitchFamily="34" charset="0"/>
                <a:ea typeface="Calibri" panose="020F0502020204030204" pitchFamily="34" charset="0"/>
                <a:cs typeface="Arial" panose="020B0604020202020204" pitchFamily="34" charset="0"/>
              </a:rPr>
              <a:t>Submit applications electronically (via email) to: </a:t>
            </a:r>
            <a:r>
              <a:rPr lang="en-US" altLang="en-US" sz="1600" b="1">
                <a:latin typeface="Arial" panose="020B0604020202020204" pitchFamily="34" charset="0"/>
                <a:ea typeface="Calibri" panose="020F0502020204030204" pitchFamily="34" charset="0"/>
                <a:cs typeface="Arial" panose="020B0604020202020204" pitchFamily="34" charset="0"/>
              </a:rPr>
              <a:t>CDBG@oakgov.com </a:t>
            </a:r>
          </a:p>
          <a:p>
            <a:pPr algn="just" eaLnBrk="1" hangingPunct="1">
              <a:spcBef>
                <a:spcPct val="0"/>
              </a:spcBef>
              <a:defRPr/>
            </a:pPr>
            <a:endParaRPr lang="en-US" altLang="en-US" sz="2400">
              <a:latin typeface="Arial" panose="020B0604020202020204" pitchFamily="34" charset="0"/>
              <a:ea typeface="Calibri" panose="020F0502020204030204" pitchFamily="34" charset="0"/>
              <a:cs typeface="Arial" panose="020B0604020202020204" pitchFamily="34" charset="0"/>
            </a:endParaRPr>
          </a:p>
          <a:p>
            <a:pPr marL="0" indent="0" algn="just" eaLnBrk="1" hangingPunct="1">
              <a:spcBef>
                <a:spcPct val="0"/>
              </a:spcBef>
              <a:buFontTx/>
              <a:buNone/>
              <a:defRPr/>
            </a:pPr>
            <a:endParaRPr lang="en-US" altLang="en-US" sz="2800">
              <a:latin typeface="Arial" panose="020B0604020202020204" pitchFamily="34" charset="0"/>
              <a:ea typeface="Calibri" panose="020F0502020204030204" pitchFamily="34" charset="0"/>
              <a:cs typeface="Arial" panose="020B0604020202020204" pitchFamily="34" charset="0"/>
            </a:endParaRPr>
          </a:p>
        </p:txBody>
      </p:sp>
      <p:sp>
        <p:nvSpPr>
          <p:cNvPr id="54276" name="TextBox 3">
            <a:extLst>
              <a:ext uri="{FF2B5EF4-FFF2-40B4-BE49-F238E27FC236}">
                <a16:creationId xmlns:a16="http://schemas.microsoft.com/office/drawing/2014/main" id="{417E10DC-CD26-E8D3-59B1-2F64A6C3D654}"/>
              </a:ext>
            </a:extLst>
          </p:cNvPr>
          <p:cNvSpPr txBox="1">
            <a:spLocks noChangeArrowheads="1"/>
          </p:cNvSpPr>
          <p:nvPr/>
        </p:nvSpPr>
        <p:spPr bwMode="auto">
          <a:xfrm>
            <a:off x="457200" y="5291138"/>
            <a:ext cx="8305800" cy="5857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b="1">
                <a:solidFill>
                  <a:srgbClr val="90C84C"/>
                </a:solidFill>
                <a:latin typeface="Arial" panose="020B0604020202020204" pitchFamily="34" charset="0"/>
                <a:cs typeface="Arial" panose="020B0604020202020204" pitchFamily="34" charset="0"/>
              </a:rPr>
              <a:t>Please Do Not Include Unrelated Items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CC7029D-D6CF-4EFD-7110-0490C4270310}"/>
              </a:ext>
            </a:extLst>
          </p:cNvPr>
          <p:cNvSpPr>
            <a:spLocks noGrp="1" noChangeArrowheads="1"/>
          </p:cNvSpPr>
          <p:nvPr>
            <p:ph type="title"/>
          </p:nvPr>
        </p:nvSpPr>
        <p:spPr>
          <a:xfrm>
            <a:off x="474663" y="160338"/>
            <a:ext cx="8229600" cy="1143000"/>
          </a:xfrm>
        </p:spPr>
        <p:txBody>
          <a:bodyPr/>
          <a:lstStyle/>
          <a:p>
            <a:pPr eaLnBrk="1" hangingPunct="1">
              <a:spcAft>
                <a:spcPts val="1000"/>
              </a:spcAft>
            </a:pPr>
            <a:r>
              <a:rPr lang="en-US" altLang="en-US" sz="4000">
                <a:solidFill>
                  <a:srgbClr val="0070C0"/>
                </a:solidFill>
                <a:ea typeface="Calibri" panose="020F0502020204030204" pitchFamily="34" charset="0"/>
                <a:cs typeface="Arial" panose="020B0604020202020204" pitchFamily="34" charset="0"/>
              </a:rPr>
              <a:t>Submission Instructions</a:t>
            </a:r>
            <a:endParaRPr lang="en-US" altLang="en-US" sz="2000">
              <a:solidFill>
                <a:srgbClr val="0070C0"/>
              </a:solidFill>
              <a:ea typeface="Calibri" panose="020F0502020204030204" pitchFamily="34" charset="0"/>
              <a:cs typeface="Arial" panose="020B0604020202020204" pitchFamily="34" charset="0"/>
            </a:endParaRPr>
          </a:p>
        </p:txBody>
      </p:sp>
      <p:sp>
        <p:nvSpPr>
          <p:cNvPr id="87043" name="Content Placeholder 2">
            <a:extLst>
              <a:ext uri="{FF2B5EF4-FFF2-40B4-BE49-F238E27FC236}">
                <a16:creationId xmlns:a16="http://schemas.microsoft.com/office/drawing/2014/main" id="{7511A3B7-FE4B-95D8-5867-E51425A13E17}"/>
              </a:ext>
            </a:extLst>
          </p:cNvPr>
          <p:cNvSpPr>
            <a:spLocks noGrp="1" noChangeArrowheads="1"/>
          </p:cNvSpPr>
          <p:nvPr>
            <p:ph type="body" sz="half" idx="1"/>
          </p:nvPr>
        </p:nvSpPr>
        <p:spPr>
          <a:xfrm>
            <a:off x="457200" y="1600200"/>
            <a:ext cx="8240713" cy="4525963"/>
          </a:xfrm>
        </p:spPr>
        <p:txBody>
          <a:bodyPr/>
          <a:lstStyle/>
          <a:p>
            <a:pPr marL="0" indent="0" eaLnBrk="1" hangingPunct="1">
              <a:spcBef>
                <a:spcPct val="0"/>
              </a:spcBef>
              <a:buFontTx/>
              <a:buNone/>
              <a:defRPr/>
            </a:pPr>
            <a:r>
              <a:rPr lang="en-US" altLang="en-US" sz="1800" b="1">
                <a:latin typeface="Arial" panose="020B0604020202020204" pitchFamily="34" charset="0"/>
                <a:cs typeface="Arial" panose="020B0604020202020204" pitchFamily="34" charset="0"/>
              </a:rPr>
              <a:t>You MUST complete the application electronically.</a:t>
            </a:r>
          </a:p>
          <a:p>
            <a:pPr marL="0" indent="0" eaLnBrk="1" hangingPunct="1">
              <a:spcBef>
                <a:spcPct val="0"/>
              </a:spcBef>
              <a:buFontTx/>
              <a:buNone/>
              <a:defRPr/>
            </a:pPr>
            <a:endParaRPr lang="en-US" altLang="en-US" sz="1800" b="1">
              <a:latin typeface="Arial" panose="020B0604020202020204" pitchFamily="34" charset="0"/>
              <a:cs typeface="Arial" panose="020B0604020202020204" pitchFamily="34" charset="0"/>
            </a:endParaRPr>
          </a:p>
          <a:p>
            <a:pPr marL="0" indent="0" eaLnBrk="1" hangingPunct="1">
              <a:spcBef>
                <a:spcPct val="0"/>
              </a:spcBef>
              <a:buFontTx/>
              <a:buNone/>
              <a:defRPr/>
            </a:pPr>
            <a:r>
              <a:rPr lang="en-US" altLang="en-US" sz="1800" b="1">
                <a:latin typeface="Arial" panose="020B0604020202020204" pitchFamily="34" charset="0"/>
                <a:cs typeface="Arial" panose="020B0604020202020204" pitchFamily="34" charset="0"/>
              </a:rPr>
              <a:t>Save the ENTIRE Packet </a:t>
            </a:r>
            <a:r>
              <a:rPr lang="en-US" altLang="en-US" sz="1800">
                <a:latin typeface="Arial" panose="020B0604020202020204" pitchFamily="34" charset="0"/>
                <a:cs typeface="Arial" panose="020B0604020202020204" pitchFamily="34" charset="0"/>
              </a:rPr>
              <a:t>(Filename Outline: </a:t>
            </a:r>
            <a:r>
              <a:rPr lang="en-US" altLang="en-US" sz="1800" err="1">
                <a:latin typeface="Arial" panose="020B0604020202020204" pitchFamily="34" charset="0"/>
                <a:cs typeface="Arial" panose="020B0604020202020204" pitchFamily="34" charset="0"/>
              </a:rPr>
              <a:t>CommunityName_Project</a:t>
            </a:r>
            <a:r>
              <a:rPr lang="en-US" altLang="en-US" sz="180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For communities submitting multiple projects once you complete and save the first project. Open the file and update project information, and “SAVE AS”. </a:t>
            </a:r>
            <a:endParaRPr lang="en-US" altLang="en-US" sz="1800" b="1">
              <a:latin typeface="Arial" panose="020B0604020202020204" pitchFamily="34" charset="0"/>
              <a:cs typeface="Arial" panose="020B0604020202020204" pitchFamily="34" charset="0"/>
            </a:endParaRPr>
          </a:p>
          <a:p>
            <a:pPr marL="0" indent="0" eaLnBrk="1" hangingPunct="1">
              <a:spcBef>
                <a:spcPct val="0"/>
              </a:spcBef>
              <a:buFontTx/>
              <a:buNone/>
              <a:defRPr/>
            </a:pPr>
            <a:endParaRPr lang="en-US" altLang="en-US" sz="1800" b="1">
              <a:latin typeface="Arial" panose="020B0604020202020204" pitchFamily="34" charset="0"/>
              <a:cs typeface="Arial" panose="020B0604020202020204" pitchFamily="34" charset="0"/>
            </a:endParaRPr>
          </a:p>
          <a:p>
            <a:pPr marL="0" indent="0" eaLnBrk="1" hangingPunct="1">
              <a:spcBef>
                <a:spcPct val="0"/>
              </a:spcBef>
              <a:buFontTx/>
              <a:buNone/>
              <a:defRPr/>
            </a:pPr>
            <a:r>
              <a:rPr lang="en-US" altLang="en-US" sz="1800" b="1">
                <a:latin typeface="Arial" panose="020B0604020202020204" pitchFamily="34" charset="0"/>
                <a:cs typeface="Arial" panose="020B0604020202020204" pitchFamily="34" charset="0"/>
              </a:rPr>
              <a:t>Attach Required and Applicable documentation</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Copy of current SAMS</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Applicable Environmental Review Requirement forms and documentation.</a:t>
            </a:r>
          </a:p>
          <a:p>
            <a:pPr lvl="1" eaLnBrk="1" hangingPunct="1">
              <a:buFont typeface="Wingdings" panose="05000000000000000000" pitchFamily="2" charset="2"/>
              <a:buChar char="§"/>
              <a:defRPr/>
            </a:pPr>
            <a:r>
              <a:rPr lang="en-US" altLang="en-US" sz="1600">
                <a:latin typeface="Arial" panose="020B0604020202020204" pitchFamily="34" charset="0"/>
                <a:cs typeface="Arial" panose="020B0604020202020204" pitchFamily="34" charset="0"/>
              </a:rPr>
              <a:t>Filename Outline: </a:t>
            </a:r>
            <a:r>
              <a:rPr lang="en-US" altLang="en-US" sz="1600" err="1">
                <a:latin typeface="Arial" panose="020B0604020202020204" pitchFamily="34" charset="0"/>
                <a:cs typeface="Arial" panose="020B0604020202020204" pitchFamily="34" charset="0"/>
              </a:rPr>
              <a:t>CommunityName_Project#ERR</a:t>
            </a:r>
            <a:endParaRPr lang="en-US" altLang="en-US" sz="1600">
              <a:latin typeface="Arial" panose="020B0604020202020204" pitchFamily="34" charset="0"/>
              <a:cs typeface="Arial" panose="020B0604020202020204" pitchFamily="34" charset="0"/>
            </a:endParaRP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Notice of Public Hearing (Option 1 or 2)</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Public Hearing Minutes (Option 1 or 2)</a:t>
            </a: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altLang="en-US" sz="1800" b="1">
                <a:latin typeface="Arial" panose="020B0604020202020204" pitchFamily="34" charset="0"/>
                <a:cs typeface="Arial" panose="020B0604020202020204" pitchFamily="34" charset="0"/>
              </a:rPr>
              <a:t>Submit ALL Application documentation via email to CDBG@oakgov.com.</a:t>
            </a: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E92E19F-2F10-2F97-C8CC-193E7BF4EF86}"/>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PY 2024 CDBG Application</a:t>
            </a:r>
            <a:br>
              <a:rPr lang="en-US" altLang="en-US">
                <a:solidFill>
                  <a:srgbClr val="0070C0"/>
                </a:solidFill>
                <a:cs typeface="Arial" panose="020B0604020202020204" pitchFamily="34" charset="0"/>
              </a:rPr>
            </a:br>
            <a:endParaRPr lang="en-US" altLang="en-US" sz="2000">
              <a:solidFill>
                <a:srgbClr val="0070C0"/>
              </a:solidFill>
              <a:cs typeface="Arial" panose="020B0604020202020204" pitchFamily="34" charset="0"/>
            </a:endParaRPr>
          </a:p>
        </p:txBody>
      </p:sp>
      <p:sp>
        <p:nvSpPr>
          <p:cNvPr id="66563" name="Rectangle 3">
            <a:extLst>
              <a:ext uri="{FF2B5EF4-FFF2-40B4-BE49-F238E27FC236}">
                <a16:creationId xmlns:a16="http://schemas.microsoft.com/office/drawing/2014/main" id="{21C1EDD6-8CE8-4EA1-6FF1-B185194299FD}"/>
              </a:ext>
            </a:extLst>
          </p:cNvPr>
          <p:cNvSpPr>
            <a:spLocks noGrp="1" noChangeArrowheads="1"/>
          </p:cNvSpPr>
          <p:nvPr>
            <p:ph type="body" sz="half" idx="1"/>
          </p:nvPr>
        </p:nvSpPr>
        <p:spPr>
          <a:xfrm>
            <a:off x="457200" y="2057400"/>
            <a:ext cx="8229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indent="0" algn="ctr" eaLnBrk="1" hangingPunct="1">
              <a:spcBef>
                <a:spcPct val="0"/>
              </a:spcBef>
              <a:buFontTx/>
              <a:buNone/>
            </a:pPr>
            <a:r>
              <a:rPr lang="en-US" altLang="en-US" sz="5400" b="1">
                <a:latin typeface="Arial" panose="020B0604020202020204" pitchFamily="34" charset="0"/>
                <a:cs typeface="Arial" panose="020B0604020202020204" pitchFamily="34" charset="0"/>
              </a:rPr>
              <a:t>Application Deadline </a:t>
            </a:r>
          </a:p>
          <a:p>
            <a:pPr marL="0" lvl="1" indent="0" algn="ctr" eaLnBrk="1" hangingPunct="1">
              <a:spcBef>
                <a:spcPct val="0"/>
              </a:spcBef>
              <a:buFontTx/>
              <a:buNone/>
            </a:pPr>
            <a:r>
              <a:rPr lang="en-US" altLang="en-US" sz="5400" b="1">
                <a:latin typeface="Arial" panose="020B0604020202020204" pitchFamily="34" charset="0"/>
                <a:cs typeface="Arial" panose="020B0604020202020204" pitchFamily="34" charset="0"/>
              </a:rPr>
              <a:t>5:00 p.m. </a:t>
            </a:r>
          </a:p>
          <a:p>
            <a:pPr marL="0" lvl="1" indent="0" algn="ctr" eaLnBrk="1" hangingPunct="1">
              <a:spcBef>
                <a:spcPct val="0"/>
              </a:spcBef>
              <a:buFontTx/>
              <a:buNone/>
            </a:pPr>
            <a:r>
              <a:rPr lang="en-US" altLang="en-US" sz="5400" b="1">
                <a:latin typeface="Arial" panose="020B0604020202020204" pitchFamily="34" charset="0"/>
                <a:cs typeface="Arial" panose="020B0604020202020204" pitchFamily="34" charset="0"/>
              </a:rPr>
              <a:t>December 1, 2023</a:t>
            </a:r>
            <a:endParaRPr lang="en-US" alt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87274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7CA871E4-0641-6F22-9691-6AFFFC7A4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F4C3B8D-27FC-F638-8202-5746BFFBD600}"/>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3" name="Rectangle 3">
            <a:extLst>
              <a:ext uri="{FF2B5EF4-FFF2-40B4-BE49-F238E27FC236}">
                <a16:creationId xmlns:a16="http://schemas.microsoft.com/office/drawing/2014/main" id="{12100F53-3D5D-9B9E-749D-76295C5CF513}"/>
              </a:ext>
            </a:extLst>
          </p:cNvPr>
          <p:cNvSpPr>
            <a:spLocks noGrp="1" noChangeArrowheads="1"/>
          </p:cNvSpPr>
          <p:nvPr>
            <p:ph type="body" sz="half" idx="1"/>
          </p:nvPr>
        </p:nvSpPr>
        <p:spPr>
          <a:xfrm>
            <a:off x="457200" y="1600200"/>
            <a:ext cx="8229600" cy="4525963"/>
          </a:xfrm>
        </p:spPr>
        <p:txBody>
          <a:bodyPr>
            <a:normAutofit/>
          </a:bodyPr>
          <a:lstStyle/>
          <a:p>
            <a:pPr marL="0" lvl="1" indent="0" eaLnBrk="1" fontAlgn="auto" hangingPunct="1">
              <a:spcBef>
                <a:spcPct val="0"/>
              </a:spcBef>
              <a:spcAft>
                <a:spcPts val="0"/>
              </a:spcAft>
              <a:buFontTx/>
              <a:buNone/>
              <a:defRPr/>
            </a:pPr>
            <a:r>
              <a:rPr lang="en-US" altLang="en-US" sz="1950" b="1">
                <a:latin typeface="Arial" panose="020B0604020202020204" pitchFamily="34" charset="0"/>
                <a:cs typeface="Arial" panose="020B0604020202020204" pitchFamily="34" charset="0"/>
              </a:rPr>
              <a:t>Katie Tierney, Senior Specialist – Environmental Officer</a:t>
            </a:r>
          </a:p>
          <a:p>
            <a:pPr marL="0" lvl="1" indent="0"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AFFF4801-13EF-90D3-AFDF-518260B91A6D}"/>
              </a:ext>
            </a:extLst>
          </p:cNvPr>
          <p:cNvSpPr>
            <a:spLocks noGrp="1"/>
          </p:cNvSpPr>
          <p:nvPr>
            <p:ph type="title"/>
          </p:nvPr>
        </p:nvSpPr>
        <p:spPr>
          <a:xfrm>
            <a:off x="304800" y="274638"/>
            <a:ext cx="8839200" cy="1020762"/>
          </a:xfrm>
        </p:spPr>
        <p:txBody>
          <a:bodyPr>
            <a:normAutofit fontScale="90000"/>
          </a:bodyPr>
          <a:lstStyle/>
          <a:p>
            <a:pPr eaLnBrk="1" fontAlgn="auto" hangingPunct="1">
              <a:spcAft>
                <a:spcPts val="0"/>
              </a:spcAft>
              <a:defRPr/>
            </a:pPr>
            <a:r>
              <a:rPr lang="en-US" altLang="en-US" sz="4000">
                <a:solidFill>
                  <a:srgbClr val="0070C0"/>
                </a:solidFill>
                <a:cs typeface="Arial" panose="020B0604020202020204" pitchFamily="34" charset="0"/>
              </a:rPr>
              <a:t>Environmental Review Responsibilities</a:t>
            </a:r>
            <a:endParaRPr lang="en-US" altLang="en-US" sz="2200">
              <a:solidFill>
                <a:srgbClr val="0070C0"/>
              </a:solidFill>
              <a:cs typeface="Arial" panose="020B0604020202020204" pitchFamily="34" charset="0"/>
            </a:endParaRPr>
          </a:p>
        </p:txBody>
      </p:sp>
      <p:sp>
        <p:nvSpPr>
          <p:cNvPr id="145411" name="Content Placeholder 2">
            <a:extLst>
              <a:ext uri="{FF2B5EF4-FFF2-40B4-BE49-F238E27FC236}">
                <a16:creationId xmlns:a16="http://schemas.microsoft.com/office/drawing/2014/main" id="{F93CF798-4D9A-B724-33D7-C4A76D5BE33C}"/>
              </a:ext>
            </a:extLst>
          </p:cNvPr>
          <p:cNvSpPr>
            <a:spLocks noGrp="1"/>
          </p:cNvSpPr>
          <p:nvPr>
            <p:ph type="body" sz="half" idx="1"/>
          </p:nvPr>
        </p:nvSpPr>
        <p:spPr>
          <a:xfrm>
            <a:off x="457200" y="1600200"/>
            <a:ext cx="8229600" cy="4525963"/>
          </a:xfrm>
        </p:spPr>
        <p:txBody>
          <a:bodyPr/>
          <a:lstStyle/>
          <a:p>
            <a:pPr algn="just" eaLnBrk="1" hangingPunct="1">
              <a:defRPr/>
            </a:pPr>
            <a:r>
              <a:rPr lang="en-US" altLang="en-US" sz="1950">
                <a:latin typeface="Arial" panose="020B0604020202020204" pitchFamily="34" charset="0"/>
                <a:cs typeface="Arial" panose="020B0604020202020204" pitchFamily="34" charset="0"/>
              </a:rPr>
              <a:t>The Office of Environment and Energy (OEE) manages the environmental review process for HUD </a:t>
            </a:r>
          </a:p>
          <a:p>
            <a:pPr algn="just" eaLnBrk="1" hangingPunct="1">
              <a:defRPr/>
            </a:pPr>
            <a:endParaRPr lang="en-US" altLang="en-US" sz="1950">
              <a:latin typeface="Arial" panose="020B0604020202020204" pitchFamily="34" charset="0"/>
              <a:cs typeface="Arial" panose="020B0604020202020204" pitchFamily="34" charset="0"/>
            </a:endParaRPr>
          </a:p>
          <a:p>
            <a:pPr algn="just" eaLnBrk="1" hangingPunct="1">
              <a:defRPr/>
            </a:pPr>
            <a:r>
              <a:rPr lang="en-US" altLang="en-US" sz="1950">
                <a:latin typeface="Arial" panose="020B0604020202020204" pitchFamily="34" charset="0"/>
                <a:cs typeface="Arial" panose="020B0604020202020204" pitchFamily="34" charset="0"/>
              </a:rPr>
              <a:t>During environmental review, a project is evaluated for potential environmental impacts to determine whether it meets federal, state and local environmental standards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529A045B-5821-A25B-2418-13657115490D}"/>
              </a:ext>
            </a:extLst>
          </p:cNvPr>
          <p:cNvSpPr>
            <a:spLocks noGrp="1"/>
          </p:cNvSpPr>
          <p:nvPr>
            <p:ph type="title"/>
          </p:nvPr>
        </p:nvSpPr>
        <p:spPr>
          <a:xfrm>
            <a:off x="381000" y="160338"/>
            <a:ext cx="8761413" cy="1143000"/>
          </a:xfrm>
        </p:spPr>
        <p:txBody>
          <a:bodyPr>
            <a:normAutofit fontScale="90000"/>
          </a:bodyPr>
          <a:lstStyle/>
          <a:p>
            <a:pPr eaLnBrk="1" fontAlgn="auto" hangingPunct="1">
              <a:spcAft>
                <a:spcPts val="0"/>
              </a:spcAft>
              <a:defRPr/>
            </a:pPr>
            <a:r>
              <a:rPr lang="en-US" altLang="en-US" sz="4000">
                <a:solidFill>
                  <a:srgbClr val="0070C0"/>
                </a:solidFill>
                <a:cs typeface="Arial" panose="020B0604020202020204" pitchFamily="34" charset="0"/>
              </a:rPr>
              <a:t>Environmental Review Responsibilities</a:t>
            </a:r>
            <a:endParaRPr lang="en-US" altLang="en-US" sz="2000">
              <a:solidFill>
                <a:srgbClr val="0070C0"/>
              </a:solidFill>
            </a:endParaRPr>
          </a:p>
        </p:txBody>
      </p:sp>
      <p:sp>
        <p:nvSpPr>
          <p:cNvPr id="147459" name="Content Placeholder 2">
            <a:extLst>
              <a:ext uri="{FF2B5EF4-FFF2-40B4-BE49-F238E27FC236}">
                <a16:creationId xmlns:a16="http://schemas.microsoft.com/office/drawing/2014/main" id="{7231B837-7DBC-6E2B-55F1-E24F2AA71B39}"/>
              </a:ext>
            </a:extLst>
          </p:cNvPr>
          <p:cNvSpPr>
            <a:spLocks noGrp="1"/>
          </p:cNvSpPr>
          <p:nvPr>
            <p:ph type="body" sz="half" idx="1"/>
          </p:nvPr>
        </p:nvSpPr>
        <p:spPr>
          <a:xfrm>
            <a:off x="457200" y="1600200"/>
            <a:ext cx="8229600" cy="4525963"/>
          </a:xfrm>
        </p:spPr>
        <p:txBody>
          <a:bodyPr/>
          <a:lstStyle/>
          <a:p>
            <a:pPr algn="just" eaLnBrk="1" hangingPunct="1">
              <a:defRPr/>
            </a:pPr>
            <a:r>
              <a:rPr lang="en-US" altLang="en-US" sz="1950">
                <a:latin typeface="Arial" panose="020B0604020202020204" pitchFamily="34" charset="0"/>
                <a:cs typeface="Arial" panose="020B0604020202020204" pitchFamily="34" charset="0"/>
              </a:rPr>
              <a:t>The environmental review process is required for all HUD-assisted projects to ensure that the proposed project does not negatively impact the surrounding environment and that the property site itself will not have an adverse environmental or health effect on residents and the surrounding community.  </a:t>
            </a:r>
          </a:p>
          <a:p>
            <a:pPr eaLnBrk="1" hangingPunct="1">
              <a:defRPr/>
            </a:pPr>
            <a:endParaRPr lang="en-US" altLang="en-US" sz="280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FCB42217-EDE1-C840-72EA-97B7FDD2BF6B}"/>
              </a:ext>
            </a:extLst>
          </p:cNvPr>
          <p:cNvSpPr>
            <a:spLocks noGrp="1" noChangeArrowheads="1"/>
          </p:cNvSpPr>
          <p:nvPr>
            <p:ph type="title"/>
          </p:nvPr>
        </p:nvSpPr>
        <p:spPr>
          <a:xfrm>
            <a:off x="457200" y="160338"/>
            <a:ext cx="8229600" cy="1143000"/>
          </a:xfrm>
        </p:spPr>
        <p:txBody>
          <a:bodyPr/>
          <a:lstStyle/>
          <a:p>
            <a:pPr eaLnBrk="1" hangingPunct="1"/>
            <a:r>
              <a:rPr lang="en-US" altLang="en-US" sz="3600">
                <a:solidFill>
                  <a:srgbClr val="0070C0"/>
                </a:solidFill>
                <a:cs typeface="Arial" panose="020B0604020202020204" pitchFamily="34" charset="0"/>
              </a:rPr>
              <a:t>Environmental Review NEPA</a:t>
            </a:r>
          </a:p>
        </p:txBody>
      </p:sp>
      <p:sp>
        <p:nvSpPr>
          <p:cNvPr id="59395" name="Content Placeholder 2">
            <a:extLst>
              <a:ext uri="{FF2B5EF4-FFF2-40B4-BE49-F238E27FC236}">
                <a16:creationId xmlns:a16="http://schemas.microsoft.com/office/drawing/2014/main" id="{DA7FAF1D-B4F0-0810-BB08-43CACF00773C}"/>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National Environmental Policy Act (NEPA)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Requires us to integrate environmental values into our decision-making processes by considering the environmental impact of our proposed actions and reasonable alternatives to those actions.</a:t>
            </a:r>
          </a:p>
          <a:p>
            <a:pPr marL="240030" indent="-240030" algn="just" eaLnBrk="1" fontAlgn="auto" hangingPunct="1">
              <a:spcAft>
                <a:spcPts val="0"/>
              </a:spcAft>
              <a:buFont typeface="Wingdings"/>
              <a:buChar char=""/>
              <a:defRPr/>
            </a:pPr>
            <a:endParaRPr lang="en-US" altLang="en-US" sz="2800">
              <a:latin typeface="Arial" panose="020B0604020202020204"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altLang="en-US" sz="2800">
              <a:latin typeface="Arial" panose="020B0604020202020204"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altLang="en-US" sz="2800">
              <a:latin typeface="Arial" panose="020B0604020202020204" pitchFamily="34" charset="0"/>
              <a:cs typeface="Arial" panose="020B0604020202020204"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F10A6983-FAF8-0E2B-4D7A-D8206B627016}"/>
              </a:ext>
            </a:extLst>
          </p:cNvPr>
          <p:cNvSpPr>
            <a:spLocks noGrp="1" noChangeArrowheads="1"/>
          </p:cNvSpPr>
          <p:nvPr>
            <p:ph type="title"/>
          </p:nvPr>
        </p:nvSpPr>
        <p:spPr>
          <a:xfrm>
            <a:off x="457200" y="160338"/>
            <a:ext cx="8229600" cy="1143000"/>
          </a:xfrm>
        </p:spPr>
        <p:txBody>
          <a:bodyPr/>
          <a:lstStyle/>
          <a:p>
            <a:pPr eaLnBrk="1" hangingPunct="1"/>
            <a:r>
              <a:rPr lang="en-US" altLang="en-US" sz="3600">
                <a:solidFill>
                  <a:srgbClr val="0070C0"/>
                </a:solidFill>
                <a:cs typeface="Arial" panose="020B0604020202020204" pitchFamily="34" charset="0"/>
              </a:rPr>
              <a:t>Environmental Review Outline</a:t>
            </a:r>
          </a:p>
        </p:txBody>
      </p:sp>
      <p:pic>
        <p:nvPicPr>
          <p:cNvPr id="3" name="Picture 2" descr="Text&#10;&#10;Description automatically generated">
            <a:extLst>
              <a:ext uri="{FF2B5EF4-FFF2-40B4-BE49-F238E27FC236}">
                <a16:creationId xmlns:a16="http://schemas.microsoft.com/office/drawing/2014/main" id="{0405FA17-C20F-D28A-D095-C4F0EFF551F0}"/>
              </a:ext>
            </a:extLst>
          </p:cNvPr>
          <p:cNvPicPr>
            <a:picLocks noChangeAspect="1"/>
          </p:cNvPicPr>
          <p:nvPr/>
        </p:nvPicPr>
        <p:blipFill rotWithShape="1">
          <a:blip r:embed="rId3"/>
          <a:srcRect t="1648" b="11785"/>
          <a:stretch/>
        </p:blipFill>
        <p:spPr>
          <a:xfrm>
            <a:off x="2599459" y="1676400"/>
            <a:ext cx="3945082"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D760D68-C712-6B67-50A6-DBDDDBF0DED2}"/>
              </a:ext>
            </a:extLst>
          </p:cNvPr>
          <p:cNvSpPr>
            <a:spLocks noGrp="1" noChangeArrowheads="1"/>
          </p:cNvSpPr>
          <p:nvPr>
            <p:ph type="title"/>
          </p:nvPr>
        </p:nvSpPr>
        <p:spPr>
          <a:xfrm>
            <a:off x="457200" y="160338"/>
            <a:ext cx="8686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600">
                <a:solidFill>
                  <a:srgbClr val="0070C0"/>
                </a:solidFill>
                <a:cs typeface="Arial" panose="020B0604020202020204" pitchFamily="34" charset="0"/>
              </a:rPr>
              <a:t>Environmental Review Requirements</a:t>
            </a:r>
          </a:p>
        </p:txBody>
      </p:sp>
      <p:sp>
        <p:nvSpPr>
          <p:cNvPr id="54275" name="Rectangle 3">
            <a:extLst>
              <a:ext uri="{FF2B5EF4-FFF2-40B4-BE49-F238E27FC236}">
                <a16:creationId xmlns:a16="http://schemas.microsoft.com/office/drawing/2014/main" id="{D5557B61-5935-AB89-C54B-D509F6E0B35D}"/>
              </a:ext>
            </a:extLst>
          </p:cNvPr>
          <p:cNvSpPr>
            <a:spLocks noGrp="1" noChangeArrowheads="1"/>
          </p:cNvSpPr>
          <p:nvPr>
            <p:ph type="body" sz="half" idx="1"/>
          </p:nvPr>
        </p:nvSpPr>
        <p:spPr>
          <a:xfrm>
            <a:off x="457200" y="1600200"/>
            <a:ext cx="8229600" cy="4525963"/>
          </a:xfrm>
        </p:spPr>
        <p:txBody>
          <a:bodyPr>
            <a:normAutofit/>
          </a:bodyPr>
          <a:lstStyle/>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 Environmental Review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Required with the Annual Application</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Required with all reprogramming requests </a:t>
            </a:r>
          </a:p>
          <a:p>
            <a:pPr marL="0" indent="0" algn="just" eaLnBrk="1" fontAlgn="auto" hangingPunct="1">
              <a:spcAft>
                <a:spcPts val="0"/>
              </a:spcAft>
              <a:buFontTx/>
              <a:buNone/>
              <a:defRPr/>
            </a:pPr>
            <a:endParaRPr lang="en-US" altLang="en-US" sz="1950">
              <a:latin typeface="Arial" panose="020B0604020202020204" pitchFamily="34" charset="0"/>
              <a:cs typeface="Arial" panose="020B0604020202020204" pitchFamily="34" charset="0"/>
            </a:endParaRPr>
          </a:p>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One Review Per Project </a:t>
            </a:r>
          </a:p>
          <a:p>
            <a:pPr marL="342900" lvl="2" indent="-342900" eaLnBrk="1" fontAlgn="auto" hangingPunct="1">
              <a:spcAft>
                <a:spcPts val="0"/>
              </a:spcAft>
              <a:defRPr/>
            </a:pPr>
            <a:r>
              <a:rPr lang="en-US" altLang="en-US" sz="1950">
                <a:latin typeface="Arial" panose="020B0604020202020204" pitchFamily="34" charset="0"/>
                <a:cs typeface="Arial" panose="020B0604020202020204" pitchFamily="34" charset="0"/>
              </a:rPr>
              <a:t>If funded in multiple years (must submit each year)</a:t>
            </a:r>
          </a:p>
          <a:p>
            <a:pPr marL="0" lvl="2" indent="0" eaLnBrk="1" fontAlgn="auto" hangingPunct="1">
              <a:spcAft>
                <a:spcPts val="0"/>
              </a:spcAft>
              <a:buFontTx/>
              <a:buNone/>
              <a:defRPr/>
            </a:pPr>
            <a:endParaRPr lang="en-US" altLang="en-US" sz="2800">
              <a:latin typeface="Arial" panose="020B0604020202020204" pitchFamily="34" charset="0"/>
              <a:cs typeface="Arial" panose="020B0604020202020204" pitchFamily="34" charset="0"/>
            </a:endParaRPr>
          </a:p>
          <a:p>
            <a:pPr marL="240030" indent="-240030" eaLnBrk="1" fontAlgn="auto" hangingPunct="1">
              <a:spcAft>
                <a:spcPts val="0"/>
              </a:spcAft>
              <a:buFontTx/>
              <a:buNone/>
              <a:defRPr/>
            </a:pPr>
            <a:endParaRPr lang="en-US" altLang="en-US" sz="2800">
              <a:latin typeface="Arial" panose="020B0604020202020204" pitchFamily="34" charset="0"/>
              <a:cs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A9043F9C-725A-CAD0-E9A7-1253958A4A88}"/>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Welcome</a:t>
            </a:r>
          </a:p>
        </p:txBody>
      </p:sp>
      <p:sp>
        <p:nvSpPr>
          <p:cNvPr id="2" name="Text Placeholder 1">
            <a:extLst>
              <a:ext uri="{FF2B5EF4-FFF2-40B4-BE49-F238E27FC236}">
                <a16:creationId xmlns:a16="http://schemas.microsoft.com/office/drawing/2014/main" id="{029546BB-B377-93C7-5730-81EBACBA68E5}"/>
              </a:ext>
            </a:extLst>
          </p:cNvPr>
          <p:cNvSpPr>
            <a:spLocks noGrp="1"/>
          </p:cNvSpPr>
          <p:nvPr>
            <p:ph type="body" sz="half" idx="1"/>
          </p:nvPr>
        </p:nvSpPr>
        <p:spPr>
          <a:xfrm>
            <a:off x="457200" y="1600200"/>
            <a:ext cx="8458200" cy="4525963"/>
          </a:xfrm>
        </p:spPr>
        <p:txBody>
          <a:bodyPr>
            <a:normAutofit/>
          </a:bodyPr>
          <a:lstStyle/>
          <a:p>
            <a:pPr marL="0" indent="0" algn="ctr" eaLnBrk="1" hangingPunct="1">
              <a:buFont typeface="Wingdings" panose="05000000000000000000" pitchFamily="2" charset="2"/>
              <a:buNone/>
              <a:defRPr/>
            </a:pPr>
            <a:r>
              <a:rPr lang="en-US" b="1">
                <a:latin typeface="+mj-lt"/>
              </a:rPr>
              <a:t>We’re glad you’re here</a:t>
            </a:r>
          </a:p>
          <a:p>
            <a:pPr marL="0" indent="0" algn="ctr" eaLnBrk="1" hangingPunct="1">
              <a:buFont typeface="Wingdings" panose="05000000000000000000" pitchFamily="2" charset="2"/>
              <a:buNone/>
              <a:defRPr/>
            </a:pPr>
            <a:endParaRPr lang="en-US" b="1">
              <a:latin typeface="+mj-lt"/>
            </a:endParaRPr>
          </a:p>
          <a:p>
            <a:pPr marL="0" indent="0" algn="ctr" eaLnBrk="1" hangingPunct="1">
              <a:buFont typeface="Wingdings" panose="05000000000000000000" pitchFamily="2" charset="2"/>
              <a:buNone/>
              <a:defRPr/>
            </a:pPr>
            <a:r>
              <a:rPr lang="en-US" b="1">
                <a:latin typeface="+mj-lt"/>
              </a:rPr>
              <a:t>Oakland County Neighborhood &amp; Housing Development Team</a:t>
            </a:r>
          </a:p>
          <a:p>
            <a:pPr marL="0" indent="0" algn="ctr" eaLnBrk="1" hangingPunct="1">
              <a:buFont typeface="Wingdings" panose="05000000000000000000" pitchFamily="2" charset="2"/>
              <a:buNone/>
              <a:defRPr/>
            </a:pPr>
            <a:endParaRPr lang="en-US">
              <a:latin typeface="+mj-lt"/>
            </a:endParaRPr>
          </a:p>
          <a:p>
            <a:pPr marL="0" indent="0" algn="ctr" eaLnBrk="1" hangingPunct="1">
              <a:buFont typeface="Wingdings" panose="05000000000000000000" pitchFamily="2" charset="2"/>
              <a:buNone/>
              <a:defRPr/>
            </a:pPr>
            <a:r>
              <a:rPr lang="en-US">
                <a:latin typeface="+mj-lt"/>
              </a:rPr>
              <a:t>Khadija Walker-Fobbs, Housing Officer</a:t>
            </a:r>
          </a:p>
          <a:p>
            <a:pPr marL="0" indent="0" algn="ctr" eaLnBrk="1" hangingPunct="1">
              <a:buFont typeface="Wingdings" panose="05000000000000000000" pitchFamily="2" charset="2"/>
              <a:buNone/>
              <a:defRPr/>
            </a:pPr>
            <a:r>
              <a:rPr lang="en-US">
                <a:latin typeface="+mj-lt"/>
              </a:rPr>
              <a:t>Monique Guerrero, Chief Financial Officer &amp; Deputy Manager</a:t>
            </a:r>
          </a:p>
          <a:p>
            <a:pPr marL="0" indent="0" algn="ctr" eaLnBrk="1" hangingPunct="1">
              <a:buFont typeface="Wingdings" panose="05000000000000000000" pitchFamily="2" charset="2"/>
              <a:buNone/>
              <a:defRPr/>
            </a:pPr>
            <a:r>
              <a:rPr lang="en-US">
                <a:latin typeface="+mj-lt"/>
              </a:rPr>
              <a:t>Michael Pucher, Supervisor Contract Compliance </a:t>
            </a:r>
          </a:p>
          <a:p>
            <a:pPr marL="0" indent="0" algn="ctr" eaLnBrk="1" hangingPunct="1">
              <a:buFont typeface="Wingdings" panose="05000000000000000000" pitchFamily="2" charset="2"/>
              <a:buNone/>
              <a:defRPr/>
            </a:pPr>
            <a:r>
              <a:rPr lang="en-US">
                <a:latin typeface="+mj-lt"/>
              </a:rPr>
              <a:t>Samantha Ferguson, Grant Compliance Coordinator</a:t>
            </a:r>
          </a:p>
          <a:p>
            <a:pPr marL="0" indent="0" algn="ctr" eaLnBrk="1" hangingPunct="1">
              <a:buFont typeface="Wingdings" panose="05000000000000000000" pitchFamily="2" charset="2"/>
              <a:buNone/>
              <a:defRPr/>
            </a:pPr>
            <a:r>
              <a:rPr lang="en-US">
                <a:latin typeface="+mj-lt"/>
              </a:rPr>
              <a:t>Katie Tierney, Sr. Specialist - Environmental Officer</a:t>
            </a:r>
          </a:p>
          <a:p>
            <a:pPr marL="0" indent="0" algn="ctr" eaLnBrk="1" hangingPunct="1">
              <a:buFont typeface="Wingdings" panose="05000000000000000000" pitchFamily="2" charset="2"/>
              <a:buNone/>
              <a:defRPr/>
            </a:pPr>
            <a:r>
              <a:rPr lang="en-US">
                <a:latin typeface="+mj-lt"/>
              </a:rPr>
              <a:t>Shelia Leddy, Public Health Resource Coordinator</a:t>
            </a:r>
          </a:p>
          <a:p>
            <a:pPr marL="0" indent="0" algn="ctr" eaLnBrk="1" hangingPunct="1">
              <a:buFont typeface="Wingdings" panose="05000000000000000000" pitchFamily="2" charset="2"/>
              <a:buNone/>
              <a:defRPr/>
            </a:pPr>
            <a:r>
              <a:rPr lang="en-US">
                <a:latin typeface="+mj-lt"/>
              </a:rPr>
              <a:t>Simone Craig, Assistant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284CFFB-AE10-3301-429F-01874015BD99}"/>
              </a:ext>
            </a:extLst>
          </p:cNvPr>
          <p:cNvSpPr>
            <a:spLocks noGrp="1" noChangeArrowheads="1"/>
          </p:cNvSpPr>
          <p:nvPr>
            <p:ph type="title"/>
          </p:nvPr>
        </p:nvSpPr>
        <p:spPr>
          <a:xfrm>
            <a:off x="612775" y="304800"/>
            <a:ext cx="8153400" cy="990600"/>
          </a:xfrm>
        </p:spPr>
        <p:txBody>
          <a:bodyPr/>
          <a:lstStyle/>
          <a:p>
            <a:r>
              <a:rPr lang="en-US" altLang="en-US" sz="3200">
                <a:solidFill>
                  <a:srgbClr val="0070C0"/>
                </a:solidFill>
                <a:cs typeface="Arial" panose="020B0604020202020204" pitchFamily="34" charset="0"/>
              </a:rPr>
              <a:t>Project Description=Defining the Project</a:t>
            </a:r>
            <a:endParaRPr lang="en-US" altLang="en-US"/>
          </a:p>
        </p:txBody>
      </p:sp>
      <p:sp>
        <p:nvSpPr>
          <p:cNvPr id="3" name="Content Placeholder 2">
            <a:extLst>
              <a:ext uri="{FF2B5EF4-FFF2-40B4-BE49-F238E27FC236}">
                <a16:creationId xmlns:a16="http://schemas.microsoft.com/office/drawing/2014/main" id="{BDB28FDC-8401-DFA8-E06B-45E1C797A57D}"/>
              </a:ext>
            </a:extLst>
          </p:cNvPr>
          <p:cNvSpPr>
            <a:spLocks noGrp="1"/>
          </p:cNvSpPr>
          <p:nvPr>
            <p:ph sz="quarter" idx="1"/>
          </p:nvPr>
        </p:nvSpPr>
        <p:spPr>
          <a:xfrm>
            <a:off x="612775" y="1600200"/>
            <a:ext cx="8153400" cy="4495800"/>
          </a:xfrm>
        </p:spPr>
        <p:txBody>
          <a:bodyPr/>
          <a:lstStyle/>
          <a:p>
            <a:pPr>
              <a:defRPr/>
            </a:pPr>
            <a:r>
              <a:rPr lang="en-US">
                <a:latin typeface="+mj-lt"/>
              </a:rPr>
              <a:t>Purpose of the proposed project</a:t>
            </a:r>
          </a:p>
          <a:p>
            <a:pPr>
              <a:defRPr/>
            </a:pPr>
            <a:r>
              <a:rPr lang="en-US">
                <a:latin typeface="+mj-lt"/>
              </a:rPr>
              <a:t>Location</a:t>
            </a:r>
          </a:p>
          <a:p>
            <a:pPr>
              <a:defRPr/>
            </a:pPr>
            <a:r>
              <a:rPr lang="en-US">
                <a:latin typeface="+mj-lt"/>
              </a:rPr>
              <a:t>Size of the parcel and buildings</a:t>
            </a:r>
          </a:p>
          <a:p>
            <a:pPr>
              <a:defRPr/>
            </a:pPr>
            <a:r>
              <a:rPr lang="en-US">
                <a:latin typeface="+mj-lt"/>
              </a:rPr>
              <a:t>Benefits of and impact to the community</a:t>
            </a:r>
          </a:p>
          <a:p>
            <a:pPr>
              <a:defRPr/>
            </a:pPr>
            <a:r>
              <a:rPr lang="en-US">
                <a:latin typeface="+mj-lt"/>
              </a:rPr>
              <a:t>Existing conditions</a:t>
            </a:r>
          </a:p>
          <a:p>
            <a:pPr>
              <a:defRPr/>
            </a:pPr>
            <a:r>
              <a:rPr lang="en-US">
                <a:latin typeface="+mj-lt"/>
              </a:rPr>
              <a:t>Scope of work to be completed </a:t>
            </a:r>
          </a:p>
          <a:p>
            <a:pPr>
              <a:defRPr/>
            </a:pPr>
            <a:r>
              <a:rPr lang="en-US">
                <a:latin typeface="+mj-lt"/>
              </a:rPr>
              <a:t>Number of homes or units (estimate if unknown)</a:t>
            </a:r>
          </a:p>
          <a:p>
            <a:pPr>
              <a:defRPr/>
            </a:pPr>
            <a:r>
              <a:rPr lang="en-US">
                <a:solidFill>
                  <a:srgbClr val="FF0000"/>
                </a:solidFill>
                <a:latin typeface="+mj-lt"/>
              </a:rPr>
              <a:t>It is estimated that this activity will take up to five years to complete. </a:t>
            </a:r>
          </a:p>
          <a:p>
            <a:pP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499AE99C-295C-2E91-A38F-CEA1D93256D1}"/>
              </a:ext>
            </a:extLst>
          </p:cNvPr>
          <p:cNvSpPr>
            <a:spLocks noGrp="1" noChangeArrowheads="1"/>
          </p:cNvSpPr>
          <p:nvPr>
            <p:ph type="title"/>
          </p:nvPr>
        </p:nvSpPr>
        <p:spPr>
          <a:xfrm>
            <a:off x="612775" y="304800"/>
            <a:ext cx="8153400" cy="990600"/>
          </a:xfrm>
        </p:spPr>
        <p:txBody>
          <a:bodyPr/>
          <a:lstStyle/>
          <a:p>
            <a:r>
              <a:rPr lang="en-US" altLang="en-US"/>
              <a:t>Project Description Example</a:t>
            </a:r>
          </a:p>
        </p:txBody>
      </p:sp>
      <p:sp>
        <p:nvSpPr>
          <p:cNvPr id="3" name="Content Placeholder 2">
            <a:extLst>
              <a:ext uri="{FF2B5EF4-FFF2-40B4-BE49-F238E27FC236}">
                <a16:creationId xmlns:a16="http://schemas.microsoft.com/office/drawing/2014/main" id="{C1A5A56D-447C-9E3B-C43C-52F0E457508C}"/>
              </a:ext>
            </a:extLst>
          </p:cNvPr>
          <p:cNvSpPr>
            <a:spLocks noGrp="1"/>
          </p:cNvSpPr>
          <p:nvPr>
            <p:ph sz="quarter" idx="1"/>
          </p:nvPr>
        </p:nvSpPr>
        <p:spPr>
          <a:xfrm>
            <a:off x="612775" y="1600200"/>
            <a:ext cx="8153400" cy="4495800"/>
          </a:xfrm>
        </p:spPr>
        <p:txBody>
          <a:bodyPr/>
          <a:lstStyle/>
          <a:p>
            <a:pPr>
              <a:defRPr/>
            </a:pPr>
            <a:r>
              <a:rPr lang="en-US">
                <a:latin typeface="+mj-lt"/>
              </a:rPr>
              <a:t>The rehabilitation of Trepanier Hall will include repairs to elevators, replacement of security doors and roof exit doors, the installations of an interior/exterior entry points security system, mechanical updates to the heat system, air recovery system, bathrooms and kitchen, the installation of new sprinkler heads, the replacement of old windows with newer, energy efficient windows, energy efficient LED lights installed throughout the building, covering old worn floors with new flooring, and the addition of wall partitions to better utilize space.</a:t>
            </a:r>
          </a:p>
          <a:p>
            <a:pPr>
              <a:defRPr/>
            </a:pPr>
            <a:r>
              <a:rPr lang="en-US">
                <a:solidFill>
                  <a:srgbClr val="FF0000"/>
                </a:solidFill>
                <a:latin typeface="+mj-lt"/>
              </a:rPr>
              <a:t>It is estimated that this activity will take up to five years to complete. </a:t>
            </a:r>
          </a:p>
          <a:p>
            <a:pPr marL="0" indent="0">
              <a:buFont typeface="Wingdings" panose="05000000000000000000" pitchFamily="2" charset="2"/>
              <a:buNone/>
              <a:defRPr/>
            </a:pPr>
            <a:endParaRPr lang="en-US">
              <a:latin typeface="+mj-lt"/>
            </a:endParaRPr>
          </a:p>
          <a:p>
            <a:pP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93AF49D-7263-2133-E0E3-B9D629B919A0}"/>
              </a:ext>
            </a:extLst>
          </p:cNvPr>
          <p:cNvSpPr>
            <a:spLocks noGrp="1" noChangeArrowheads="1"/>
          </p:cNvSpPr>
          <p:nvPr>
            <p:ph type="title"/>
          </p:nvPr>
        </p:nvSpPr>
        <p:spPr>
          <a:xfrm>
            <a:off x="612775" y="304800"/>
            <a:ext cx="8153400" cy="990600"/>
          </a:xfrm>
        </p:spPr>
        <p:txBody>
          <a:bodyPr/>
          <a:lstStyle/>
          <a:p>
            <a:r>
              <a:rPr lang="en-US" altLang="en-US"/>
              <a:t>Project Description Example</a:t>
            </a:r>
          </a:p>
        </p:txBody>
      </p:sp>
      <p:sp>
        <p:nvSpPr>
          <p:cNvPr id="3" name="Content Placeholder 2">
            <a:extLst>
              <a:ext uri="{FF2B5EF4-FFF2-40B4-BE49-F238E27FC236}">
                <a16:creationId xmlns:a16="http://schemas.microsoft.com/office/drawing/2014/main" id="{EEADC5B9-5F6C-39BA-79D1-9D0D0CF36377}"/>
              </a:ext>
            </a:extLst>
          </p:cNvPr>
          <p:cNvSpPr>
            <a:spLocks noGrp="1"/>
          </p:cNvSpPr>
          <p:nvPr>
            <p:ph sz="quarter" idx="1"/>
          </p:nvPr>
        </p:nvSpPr>
        <p:spPr>
          <a:xfrm>
            <a:off x="612775" y="1600200"/>
            <a:ext cx="8153400" cy="4724400"/>
          </a:xfrm>
        </p:spPr>
        <p:txBody>
          <a:bodyPr/>
          <a:lstStyle/>
          <a:p>
            <a:pPr>
              <a:defRPr/>
            </a:pPr>
            <a:r>
              <a:rPr lang="en-US" sz="1900">
                <a:latin typeface="+mj-lt"/>
              </a:rPr>
              <a:t>To enhance neighborhoods by removing and replacing existing sidewalk that does not comply with current City safety standards. The sidewalks in noncompliant status create difficult and/or dangerous conditions for pedestrians. </a:t>
            </a:r>
          </a:p>
          <a:p>
            <a:pPr marL="239712" lvl="1" indent="0">
              <a:buFont typeface="Wingdings 2" panose="05020102010507070707" pitchFamily="18" charset="2"/>
              <a:buNone/>
              <a:defRPr/>
            </a:pPr>
            <a:r>
              <a:rPr lang="en-US">
                <a:latin typeface="+mj-lt"/>
              </a:rPr>
              <a:t>Concrete flags will be identified for removal and replaced with new concrete sidewalks to proper grade and eliminate trip hazards. The concrete removed shall be disposed of in a manner consistent with all federal, state and local laws and regulations. </a:t>
            </a:r>
          </a:p>
          <a:p>
            <a:pPr marL="239712" lvl="1" indent="0">
              <a:buFont typeface="Wingdings 2" panose="05020102010507070707" pitchFamily="18" charset="2"/>
              <a:buNone/>
              <a:defRPr/>
            </a:pPr>
            <a:r>
              <a:rPr lang="en-US">
                <a:latin typeface="+mj-lt"/>
              </a:rPr>
              <a:t>Due to the nature of the proposed sidewalk improvement processes of removing and replacing existing concrete sidewalks, there will be no adverse impact on the environment. It is estimated this project will take up to five years to complete. </a:t>
            </a:r>
          </a:p>
          <a:p>
            <a:pPr marL="239712" lvl="1" indent="0">
              <a:buFont typeface="Wingdings 2" panose="05020102010507070707" pitchFamily="18" charset="2"/>
              <a:buNone/>
              <a:defRPr/>
            </a:pPr>
            <a:r>
              <a:rPr lang="en-US" sz="1700">
                <a:solidFill>
                  <a:srgbClr val="FF0000"/>
                </a:solidFill>
                <a:latin typeface="+mj-lt"/>
              </a:rPr>
              <a:t>The City had in the specs but not in the ERR there were many locations for tree root removal in addition to sidewalk replacement which would have a need for more invasive foundation groundwork. SHPO and THPO would have needed to have been contacted.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E066425-FDBE-C812-5C0E-1D429E1DC259}"/>
              </a:ext>
            </a:extLst>
          </p:cNvPr>
          <p:cNvSpPr>
            <a:spLocks noGrp="1" noChangeArrowheads="1"/>
          </p:cNvSpPr>
          <p:nvPr>
            <p:ph type="title"/>
          </p:nvPr>
        </p:nvSpPr>
        <p:spPr>
          <a:xfrm>
            <a:off x="612775" y="304800"/>
            <a:ext cx="8153400" cy="990600"/>
          </a:xfrm>
        </p:spPr>
        <p:txBody>
          <a:bodyPr/>
          <a:lstStyle/>
          <a:p>
            <a:r>
              <a:rPr lang="en-US" altLang="en-US"/>
              <a:t>Tree/Bush Removal – Ground Disturbance Endangered Species</a:t>
            </a:r>
          </a:p>
        </p:txBody>
      </p:sp>
      <p:sp>
        <p:nvSpPr>
          <p:cNvPr id="3" name="Content Placeholder 2">
            <a:extLst>
              <a:ext uri="{FF2B5EF4-FFF2-40B4-BE49-F238E27FC236}">
                <a16:creationId xmlns:a16="http://schemas.microsoft.com/office/drawing/2014/main" id="{AAFA4D4B-32D6-AEC2-FC57-2670BC4E5CB5}"/>
              </a:ext>
            </a:extLst>
          </p:cNvPr>
          <p:cNvSpPr>
            <a:spLocks noGrp="1"/>
          </p:cNvSpPr>
          <p:nvPr>
            <p:ph sz="quarter" idx="1"/>
          </p:nvPr>
        </p:nvSpPr>
        <p:spPr>
          <a:xfrm>
            <a:off x="612775" y="1600200"/>
            <a:ext cx="8153400" cy="4495800"/>
          </a:xfrm>
        </p:spPr>
        <p:txBody>
          <a:bodyPr/>
          <a:lstStyle/>
          <a:p>
            <a:pPr>
              <a:defRPr/>
            </a:pPr>
            <a:r>
              <a:rPr lang="en-US" sz="1900">
                <a:latin typeface="+mj-lt"/>
              </a:rPr>
              <a:t>We are trying to stay away from any habitat disturbance at this time.</a:t>
            </a:r>
          </a:p>
          <a:p>
            <a:pPr>
              <a:defRPr/>
            </a:pPr>
            <a:r>
              <a:rPr lang="en-US" sz="1900">
                <a:latin typeface="+mj-lt"/>
              </a:rPr>
              <a:t>If a tree needs to be taken down, you must contact our office beforehand, and we may need to come out and see it.</a:t>
            </a:r>
          </a:p>
          <a:p>
            <a:pPr>
              <a:defRPr/>
            </a:pPr>
            <a:r>
              <a:rPr lang="en-US" sz="1900">
                <a:latin typeface="+mj-lt"/>
              </a:rPr>
              <a:t>Pictures must be taken for the file.</a:t>
            </a:r>
          </a:p>
          <a:p>
            <a:pPr>
              <a:defRPr/>
            </a:pPr>
            <a:r>
              <a:rPr lang="en-US" sz="1900">
                <a:latin typeface="+mj-lt"/>
              </a:rPr>
              <a:t>If the work is being done on an already manicured lawn, that is fine, we just needs pictures and document the file stating just that.</a:t>
            </a:r>
          </a:p>
          <a:p>
            <a:pPr>
              <a:defRPr/>
            </a:pPr>
            <a:r>
              <a:rPr lang="en-US" sz="1900">
                <a:latin typeface="+mj-lt"/>
              </a:rPr>
              <a:t>Depending on what we find, professional consultation may be needed.</a:t>
            </a:r>
          </a:p>
          <a:p>
            <a:pPr>
              <a:defRPr/>
            </a:pPr>
            <a:r>
              <a:rPr lang="en-US" sz="1900">
                <a:latin typeface="+mj-lt"/>
              </a:rPr>
              <a:t>Hazardous tree removal will trigger </a:t>
            </a:r>
            <a:r>
              <a:rPr lang="en-US" sz="1900" err="1">
                <a:latin typeface="+mj-lt"/>
              </a:rPr>
              <a:t>iPac</a:t>
            </a:r>
            <a:r>
              <a:rPr lang="en-US" sz="1900">
                <a:latin typeface="+mj-lt"/>
              </a:rPr>
              <a:t>, but it does get expedited. </a:t>
            </a:r>
          </a:p>
          <a:p>
            <a:pPr lvl="1">
              <a:defRPr/>
            </a:pPr>
            <a:r>
              <a:rPr lang="en-US" sz="1700">
                <a:latin typeface="+mj-lt"/>
              </a:rPr>
              <a:t>Be sure to let us know if it’s a hazardous tree and if there is going to be ground disturbance.</a:t>
            </a:r>
          </a:p>
          <a:p>
            <a:pPr>
              <a:defRPr/>
            </a:pPr>
            <a:r>
              <a:rPr lang="en-US" sz="1900">
                <a:latin typeface="+mj-lt"/>
              </a:rPr>
              <a:t>New </a:t>
            </a:r>
            <a:r>
              <a:rPr lang="en-US" sz="1900" err="1">
                <a:latin typeface="+mj-lt"/>
              </a:rPr>
              <a:t>iPac</a:t>
            </a:r>
            <a:r>
              <a:rPr lang="en-US" sz="1900">
                <a:latin typeface="+mj-lt"/>
              </a:rPr>
              <a:t> system being used with the Fish &amp; Wildlife Service now with endangered species which may trigger a higher level of review. </a:t>
            </a:r>
          </a:p>
          <a:p>
            <a:pPr>
              <a:defRPr/>
            </a:pPr>
            <a:r>
              <a:rPr lang="en-US" sz="1900">
                <a:latin typeface="+mj-lt"/>
              </a:rPr>
              <a:t>Ground disturbing activities may trigger THPO consultation.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3EEF0EBE-49B9-97CF-E197-92405D10076C}"/>
              </a:ext>
            </a:extLst>
          </p:cNvPr>
          <p:cNvSpPr>
            <a:spLocks noGrp="1" noChangeArrowheads="1"/>
          </p:cNvSpPr>
          <p:nvPr>
            <p:ph type="title"/>
          </p:nvPr>
        </p:nvSpPr>
        <p:spPr>
          <a:xfrm>
            <a:off x="612775" y="304800"/>
            <a:ext cx="8153400" cy="990600"/>
          </a:xfrm>
        </p:spPr>
        <p:txBody>
          <a:bodyPr/>
          <a:lstStyle/>
          <a:p>
            <a:r>
              <a:rPr lang="en-US" altLang="en-US"/>
              <a:t>SHPO/Section 106</a:t>
            </a:r>
            <a:br>
              <a:rPr lang="en-US" altLang="en-US"/>
            </a:br>
            <a:r>
              <a:rPr lang="en-US" altLang="en-US"/>
              <a:t>THPOs</a:t>
            </a:r>
          </a:p>
        </p:txBody>
      </p:sp>
      <p:sp>
        <p:nvSpPr>
          <p:cNvPr id="3" name="Content Placeholder 2">
            <a:extLst>
              <a:ext uri="{FF2B5EF4-FFF2-40B4-BE49-F238E27FC236}">
                <a16:creationId xmlns:a16="http://schemas.microsoft.com/office/drawing/2014/main" id="{A3FAD444-130F-D6D5-D736-9B24EA384E8B}"/>
              </a:ext>
            </a:extLst>
          </p:cNvPr>
          <p:cNvSpPr>
            <a:spLocks noGrp="1"/>
          </p:cNvSpPr>
          <p:nvPr>
            <p:ph sz="quarter" idx="1"/>
          </p:nvPr>
        </p:nvSpPr>
        <p:spPr>
          <a:xfrm>
            <a:off x="612775" y="1600200"/>
            <a:ext cx="8153400" cy="4495800"/>
          </a:xfrm>
        </p:spPr>
        <p:txBody>
          <a:bodyPr/>
          <a:lstStyle/>
          <a:p>
            <a:pPr>
              <a:defRPr/>
            </a:pPr>
            <a:r>
              <a:rPr lang="en-US" sz="1900">
                <a:latin typeface="+mj-lt"/>
              </a:rPr>
              <a:t>New guidance on Minor/Mobile Home repair SHPO/Section 106</a:t>
            </a:r>
          </a:p>
          <a:p>
            <a:pPr lvl="1">
              <a:defRPr/>
            </a:pPr>
            <a:r>
              <a:rPr lang="en-US">
                <a:latin typeface="+mj-lt"/>
              </a:rPr>
              <a:t>Previous exemption form is now obsolete	</a:t>
            </a:r>
          </a:p>
          <a:p>
            <a:pPr>
              <a:defRPr/>
            </a:pPr>
            <a:r>
              <a:rPr lang="en-US" sz="1900">
                <a:latin typeface="+mj-lt"/>
              </a:rPr>
              <a:t>A memo will be sent to the CVTs who provide this service to their constituents</a:t>
            </a:r>
          </a:p>
          <a:p>
            <a:pPr>
              <a:defRPr/>
            </a:pPr>
            <a:r>
              <a:rPr lang="en-US" sz="1900">
                <a:latin typeface="+mj-lt"/>
              </a:rPr>
              <a:t>Memo states any rehabilitation work done must be sent to SHPO for evaluation before the work can be done</a:t>
            </a:r>
          </a:p>
          <a:p>
            <a:pPr lvl="1">
              <a:defRPr/>
            </a:pPr>
            <a:r>
              <a:rPr lang="en-US">
                <a:latin typeface="+mj-lt"/>
              </a:rPr>
              <a:t>Allow 30 days for SHPO to respond</a:t>
            </a:r>
          </a:p>
          <a:p>
            <a:pPr>
              <a:defRPr/>
            </a:pPr>
            <a:r>
              <a:rPr lang="en-US" sz="1900">
                <a:latin typeface="+mj-lt"/>
              </a:rPr>
              <a:t>Any significant ground disturbance, THPOs will need to be contacted (this is done by the County)</a:t>
            </a:r>
          </a:p>
          <a:p>
            <a:pPr lvl="1">
              <a:defRPr/>
            </a:pPr>
            <a:r>
              <a:rPr lang="en-US">
                <a:latin typeface="+mj-lt"/>
              </a:rPr>
              <a:t>I will send you a copy of the letter, a signed letter must be put in each file</a:t>
            </a:r>
          </a:p>
          <a:p>
            <a:pPr lvl="1">
              <a:defRPr/>
            </a:pPr>
            <a:r>
              <a:rPr lang="en-US">
                <a:latin typeface="+mj-lt"/>
              </a:rPr>
              <a:t>Must allow 30 days for THPOs to respond</a:t>
            </a:r>
          </a:p>
          <a:p>
            <a:pPr>
              <a:defRPr/>
            </a:pPr>
            <a:r>
              <a:rPr lang="en-US" sz="1400">
                <a:latin typeface="+mj-lt"/>
              </a:rPr>
              <a:t>Guidance for Categorizing an Activity as Maintenance for Compliance with HUD Environmental Regulation, 24 CFR Parts 50 and 58; Issued February 8, 2016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401C588E-BF97-B9ED-53B5-6E3686F9DC49}"/>
              </a:ext>
            </a:extLst>
          </p:cNvPr>
          <p:cNvSpPr>
            <a:spLocks noGrp="1" noChangeArrowheads="1"/>
          </p:cNvSpPr>
          <p:nvPr>
            <p:ph type="title"/>
          </p:nvPr>
        </p:nvSpPr>
        <p:spPr>
          <a:xfrm>
            <a:off x="495300" y="266700"/>
            <a:ext cx="8153400" cy="990600"/>
          </a:xfrm>
        </p:spPr>
        <p:txBody>
          <a:bodyPr/>
          <a:lstStyle/>
          <a:p>
            <a:r>
              <a:rPr lang="en-US" altLang="en-US"/>
              <a:t>Inadvertent Discovery Plan for Human Remains or Cultural Items</a:t>
            </a:r>
          </a:p>
        </p:txBody>
      </p:sp>
      <p:sp>
        <p:nvSpPr>
          <p:cNvPr id="88067" name="Content Placeholder 2">
            <a:extLst>
              <a:ext uri="{FF2B5EF4-FFF2-40B4-BE49-F238E27FC236}">
                <a16:creationId xmlns:a16="http://schemas.microsoft.com/office/drawing/2014/main" id="{5AAE6545-AFF9-378E-9C81-0B6108E86E1D}"/>
              </a:ext>
            </a:extLst>
          </p:cNvPr>
          <p:cNvSpPr>
            <a:spLocks noGrp="1" noChangeArrowheads="1"/>
          </p:cNvSpPr>
          <p:nvPr>
            <p:ph sz="quarter" idx="1"/>
          </p:nvPr>
        </p:nvSpPr>
        <p:spPr>
          <a:xfrm>
            <a:off x="612775" y="1600200"/>
            <a:ext cx="8153400" cy="4495800"/>
          </a:xfrm>
        </p:spPr>
        <p:txBody>
          <a:bodyPr/>
          <a:lstStyle/>
          <a:p>
            <a:r>
              <a:rPr lang="en-US" altLang="en-US"/>
              <a:t>This document can be found in the guidebook, and it sets forth the protocol to be followed in the event that human remains, and funerary objects are encountered during ground-disturbing work on a HUD-funded project. </a:t>
            </a:r>
          </a:p>
          <a:p>
            <a:r>
              <a:rPr lang="en-US" altLang="en-US"/>
              <a:t>With any ground-disturbing activities, there is the possibility that human remains or artifacts will be encountered. </a:t>
            </a:r>
          </a:p>
          <a:p>
            <a:r>
              <a:rPr lang="en-US" altLang="en-US"/>
              <a:t>Any human remains encountered will be treated with care and respect. Work must stop and appropriate agencies must be contacted for direction as listed in the plan.</a:t>
            </a:r>
          </a:p>
          <a:p>
            <a:r>
              <a:rPr lang="en-US" altLang="en-US"/>
              <a:t>In the policy a sequence of steps to follow and be implemented in the event of the discovery of human remains during a section 106 project is listed and must be adhered to. </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5F4B910-EE5D-6E7F-DE51-E55CB7910B6A}"/>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ERR – Exempt: </a:t>
            </a:r>
            <a:r>
              <a:rPr lang="en-US" altLang="en-US" sz="1200"/>
              <a:t>Listed in 24 CFR 58.34(a)</a:t>
            </a:r>
            <a:endParaRPr lang="en-US" altLang="en-US" sz="2000">
              <a:solidFill>
                <a:srgbClr val="0070C0"/>
              </a:solidFill>
              <a:cs typeface="Arial" panose="020B0604020202020204" pitchFamily="34" charset="0"/>
            </a:endParaRPr>
          </a:p>
        </p:txBody>
      </p:sp>
      <p:sp>
        <p:nvSpPr>
          <p:cNvPr id="73731" name="Rectangle 3">
            <a:extLst>
              <a:ext uri="{FF2B5EF4-FFF2-40B4-BE49-F238E27FC236}">
                <a16:creationId xmlns:a16="http://schemas.microsoft.com/office/drawing/2014/main" id="{BFFDBAB9-AA58-E53E-D913-E77883E9D9E6}"/>
              </a:ext>
            </a:extLst>
          </p:cNvPr>
          <p:cNvSpPr>
            <a:spLocks noGrp="1" noChangeArrowheads="1"/>
          </p:cNvSpPr>
          <p:nvPr>
            <p:ph type="body" sz="half" idx="1"/>
          </p:nvPr>
        </p:nvSpPr>
        <p:spPr>
          <a:xfrm>
            <a:off x="457200" y="1600200"/>
            <a:ext cx="8229600" cy="4525963"/>
          </a:xfrm>
        </p:spPr>
        <p:txBody>
          <a:bodyPr>
            <a:normAutofit/>
          </a:bodyPr>
          <a:lstStyle/>
          <a:p>
            <a:pPr marL="0" indent="0" algn="just" eaLnBrk="1" fontAlgn="auto" hangingPunct="1">
              <a:spcBef>
                <a:spcPts val="0"/>
              </a:spcBef>
              <a:spcAft>
                <a:spcPts val="0"/>
              </a:spcAft>
              <a:buFontTx/>
              <a:buNone/>
              <a:defRPr/>
            </a:pPr>
            <a:r>
              <a:rPr lang="en-US" sz="1950" b="1">
                <a:latin typeface="Arial" panose="020B0604020202020204" pitchFamily="34" charset="0"/>
                <a:cs typeface="Arial" panose="020B0604020202020204" pitchFamily="34" charset="0"/>
              </a:rPr>
              <a:t>Projects that do not effect environment</a:t>
            </a:r>
          </a:p>
          <a:p>
            <a:pPr marL="0" indent="0" algn="ctr" eaLnBrk="1" fontAlgn="auto" hangingPunct="1">
              <a:spcBef>
                <a:spcPts val="0"/>
              </a:spcBef>
              <a:spcAft>
                <a:spcPts val="0"/>
              </a:spcAft>
              <a:buFontTx/>
              <a:buNone/>
              <a:defRPr/>
            </a:pPr>
            <a:r>
              <a:rPr lang="en-US" sz="1950" b="1">
                <a:solidFill>
                  <a:srgbClr val="90C84C"/>
                </a:solidFill>
                <a:latin typeface="Arial" panose="020B0604020202020204" pitchFamily="34" charset="0"/>
                <a:cs typeface="Arial" panose="020B0604020202020204" pitchFamily="34" charset="0"/>
              </a:rPr>
              <a:t>(must submit form &amp; </a:t>
            </a:r>
            <a:r>
              <a:rPr lang="en-US" sz="1950" b="1">
                <a:solidFill>
                  <a:srgbClr val="FF0000"/>
                </a:solidFill>
                <a:latin typeface="Arial" panose="020B0604020202020204" pitchFamily="34" charset="0"/>
                <a:cs typeface="Arial" panose="020B0604020202020204" pitchFamily="34" charset="0"/>
              </a:rPr>
              <a:t>colored</a:t>
            </a:r>
            <a:r>
              <a:rPr lang="en-US" sz="1950" b="1">
                <a:solidFill>
                  <a:srgbClr val="90C84C"/>
                </a:solidFill>
                <a:latin typeface="Arial" panose="020B0604020202020204" pitchFamily="34" charset="0"/>
                <a:cs typeface="Arial" panose="020B0604020202020204" pitchFamily="34" charset="0"/>
              </a:rPr>
              <a:t> </a:t>
            </a:r>
            <a:r>
              <a:rPr lang="en-US" sz="1950" b="1">
                <a:solidFill>
                  <a:srgbClr val="FF0000"/>
                </a:solidFill>
                <a:latin typeface="Arial" panose="020B0604020202020204" pitchFamily="34" charset="0"/>
                <a:cs typeface="Arial" panose="020B0604020202020204" pitchFamily="34" charset="0"/>
              </a:rPr>
              <a:t>maps</a:t>
            </a:r>
            <a:r>
              <a:rPr lang="en-US" sz="1950" b="1">
                <a:solidFill>
                  <a:srgbClr val="90C84C"/>
                </a:solidFill>
                <a:latin typeface="Arial" panose="020B0604020202020204" pitchFamily="34" charset="0"/>
                <a:cs typeface="Arial" panose="020B0604020202020204" pitchFamily="34" charset="0"/>
              </a:rPr>
              <a:t> for each project)</a:t>
            </a:r>
          </a:p>
          <a:p>
            <a:pPr marL="0" indent="0" eaLnBrk="1" fontAlgn="auto" hangingPunct="1">
              <a:spcBef>
                <a:spcPts val="0"/>
              </a:spcBef>
              <a:spcAft>
                <a:spcPts val="0"/>
              </a:spcAft>
              <a:buFontTx/>
              <a:buNone/>
              <a:defRPr/>
            </a:pPr>
            <a:endParaRPr lang="en-US" sz="1950" b="1">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Code Enforcement</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Technical Assistance </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Public Services (no physical impact)</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Environmental &amp; other planning studies</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Strategic Plans</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Engineering or Design Costs</a:t>
            </a:r>
          </a:p>
          <a:p>
            <a:pPr marL="240030" indent="-240030" eaLnBrk="1" fontAlgn="auto" hangingPunct="1">
              <a:spcBef>
                <a:spcPts val="0"/>
              </a:spcBef>
              <a:spcAft>
                <a:spcPts val="0"/>
              </a:spcAft>
              <a:buFont typeface="Arial" panose="020B0604020202020204" pitchFamily="34" charset="0"/>
              <a:buChar char="•"/>
              <a:defRPr/>
            </a:pPr>
            <a:r>
              <a:rPr lang="en-US" sz="1950">
                <a:latin typeface="+mj-lt"/>
              </a:rPr>
              <a:t>Purchase of tools &amp; insurance </a:t>
            </a:r>
            <a:endParaRPr lang="en-US" sz="1950">
              <a:latin typeface="+mj-lt"/>
              <a:cs typeface="Arial" panose="020B0604020202020204"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9684AAE-1C38-FAAB-106E-7D9A23612EC6}"/>
              </a:ext>
            </a:extLst>
          </p:cNvPr>
          <p:cNvSpPr>
            <a:spLocks noGrp="1" noChangeArrowheads="1"/>
          </p:cNvSpPr>
          <p:nvPr>
            <p:ph type="title"/>
          </p:nvPr>
        </p:nvSpPr>
        <p:spPr>
          <a:xfrm>
            <a:off x="612775" y="304800"/>
            <a:ext cx="8153400" cy="990600"/>
          </a:xfrm>
        </p:spPr>
        <p:txBody>
          <a:bodyPr/>
          <a:lstStyle/>
          <a:p>
            <a:r>
              <a:rPr lang="en-US" altLang="en-US"/>
              <a:t>Statutory Checklist 	</a:t>
            </a:r>
          </a:p>
        </p:txBody>
      </p:sp>
      <p:sp>
        <p:nvSpPr>
          <p:cNvPr id="3" name="Content Placeholder 2">
            <a:extLst>
              <a:ext uri="{FF2B5EF4-FFF2-40B4-BE49-F238E27FC236}">
                <a16:creationId xmlns:a16="http://schemas.microsoft.com/office/drawing/2014/main" id="{0F762CBE-A908-57F0-6EC4-FFD78AA0D81C}"/>
              </a:ext>
            </a:extLst>
          </p:cNvPr>
          <p:cNvSpPr>
            <a:spLocks noGrp="1"/>
          </p:cNvSpPr>
          <p:nvPr>
            <p:ph sz="quarter" idx="1"/>
          </p:nvPr>
        </p:nvSpPr>
        <p:spPr>
          <a:xfrm>
            <a:off x="612775" y="1600200"/>
            <a:ext cx="8153400" cy="4495800"/>
          </a:xfrm>
        </p:spPr>
        <p:txBody>
          <a:bodyPr/>
          <a:lstStyle/>
          <a:p>
            <a:pPr>
              <a:defRPr/>
            </a:pPr>
            <a:r>
              <a:rPr lang="en-US" sz="1800">
                <a:latin typeface="+mj-lt"/>
              </a:rPr>
              <a:t>Airport – Must include map(s)</a:t>
            </a:r>
          </a:p>
          <a:p>
            <a:pPr lvl="1">
              <a:defRPr/>
            </a:pPr>
            <a:r>
              <a:rPr lang="en-US" sz="1800">
                <a:latin typeface="+mj-lt"/>
              </a:rPr>
              <a:t>The City of Berkley is not located within 15,000 feet of a military airport or 3,000 feet of a commercial airport. The nearest airport is Coleman Young International Airport, and it is approximately 11 miles away. T</a:t>
            </a:r>
            <a:r>
              <a:rPr lang="en-US" sz="1800">
                <a:solidFill>
                  <a:srgbClr val="4F4F4F"/>
                </a:solidFill>
                <a:latin typeface="+mj-lt"/>
              </a:rPr>
              <a:t>he project does not involve the sale or acquisition of developed property.</a:t>
            </a:r>
          </a:p>
          <a:p>
            <a:pPr>
              <a:defRPr/>
            </a:pPr>
            <a:r>
              <a:rPr lang="en-US" sz="1800">
                <a:solidFill>
                  <a:srgbClr val="4F4F4F"/>
                </a:solidFill>
                <a:latin typeface="+mj-lt"/>
              </a:rPr>
              <a:t>Coastal Barriers – Must include map</a:t>
            </a:r>
          </a:p>
          <a:p>
            <a:pPr lvl="1">
              <a:defRPr/>
            </a:pPr>
            <a:r>
              <a:rPr lang="en-US" sz="1800">
                <a:solidFill>
                  <a:srgbClr val="4F4F4F"/>
                </a:solidFill>
                <a:latin typeface="+mj-lt"/>
              </a:rPr>
              <a:t>This project is not located in a CBRS Unit. Therefore, this project has no potential to impact a CBRS Unit and is in compliance with the Coastal Barrier Resources Act. There are no Coastal Barriers in Oakland County.</a:t>
            </a:r>
          </a:p>
          <a:p>
            <a:pPr>
              <a:defRPr/>
            </a:pPr>
            <a:r>
              <a:rPr lang="en-US" sz="1800">
                <a:solidFill>
                  <a:srgbClr val="4F4F4F"/>
                </a:solidFill>
                <a:latin typeface="+mj-lt"/>
              </a:rPr>
              <a:t>Flood Insurance – </a:t>
            </a:r>
          </a:p>
          <a:p>
            <a:pPr lvl="1">
              <a:defRPr/>
            </a:pPr>
            <a:r>
              <a:rPr lang="en-US" sz="1800">
                <a:solidFill>
                  <a:srgbClr val="4F4F4F"/>
                </a:solidFill>
                <a:latin typeface="+mj-lt"/>
              </a:rPr>
              <a:t>The project does not involve mortgage insurance, refinance, acquisition, repairs, rehabilitation, or construction of a structure, mobile home, or insurable personal property and does not require flood insurance. Flood plains will not affect this project.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066774E-3602-A50E-D24B-B75269BD61B7}"/>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ERR - Categorically Excluded Subject To: </a:t>
            </a:r>
            <a:r>
              <a:rPr lang="en-US" altLang="en-US" sz="1200"/>
              <a:t>24 CFR 58.35(a)</a:t>
            </a:r>
            <a:endParaRPr lang="en-US" altLang="en-US" sz="2000">
              <a:solidFill>
                <a:srgbClr val="0070C0"/>
              </a:solidFill>
              <a:cs typeface="Arial" panose="020B0604020202020204" pitchFamily="34" charset="0"/>
            </a:endParaRPr>
          </a:p>
        </p:txBody>
      </p:sp>
      <p:sp>
        <p:nvSpPr>
          <p:cNvPr id="148483" name="Rectangle 3">
            <a:extLst>
              <a:ext uri="{FF2B5EF4-FFF2-40B4-BE49-F238E27FC236}">
                <a16:creationId xmlns:a16="http://schemas.microsoft.com/office/drawing/2014/main" id="{D6DFB432-420F-0439-13C7-60B9A17AD31B}"/>
              </a:ext>
            </a:extLst>
          </p:cNvPr>
          <p:cNvSpPr>
            <a:spLocks noGrp="1" noChangeArrowheads="1"/>
          </p:cNvSpPr>
          <p:nvPr>
            <p:ph type="body" sz="half" idx="1"/>
          </p:nvPr>
        </p:nvSpPr>
        <p:spPr>
          <a:xfrm>
            <a:off x="457200" y="1600200"/>
            <a:ext cx="8229600" cy="4525963"/>
          </a:xfrm>
        </p:spPr>
        <p:txBody>
          <a:bodyPr>
            <a:normAutofit/>
          </a:bodyPr>
          <a:lstStyle/>
          <a:p>
            <a:pPr marL="240030" indent="-24003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Minimal Effect on Environment</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Acquisition</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Remove Architectural Barriers</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Rehabilitation w/out changes of &gt;20%</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Surface with same material w/out changes of &gt;20%</a:t>
            </a:r>
          </a:p>
          <a:p>
            <a:pPr marL="240030" indent="-240030" algn="just"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altLang="en-US" sz="1950" b="1">
                <a:solidFill>
                  <a:srgbClr val="FF0000"/>
                </a:solidFill>
                <a:latin typeface="Arial" panose="020B0604020202020204" pitchFamily="34" charset="0"/>
                <a:cs typeface="Arial" panose="020B0604020202020204" pitchFamily="34" charset="0"/>
              </a:rPr>
              <a:t>Statutory Checklist Required</a:t>
            </a:r>
          </a:p>
          <a:p>
            <a:pPr marL="240030" indent="-240030" algn="just"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sz="1950" b="1">
                <a:solidFill>
                  <a:srgbClr val="FF0000"/>
                </a:solidFill>
                <a:latin typeface="Arial" panose="020B0604020202020204" pitchFamily="34" charset="0"/>
                <a:cs typeface="Arial" panose="020B0604020202020204" pitchFamily="34" charset="0"/>
              </a:rPr>
              <a:t>Colored M</a:t>
            </a:r>
            <a:r>
              <a:rPr lang="en-US" altLang="en-US" sz="1950" b="1">
                <a:solidFill>
                  <a:srgbClr val="FF0000"/>
                </a:solidFill>
                <a:latin typeface="Arial" panose="020B0604020202020204" pitchFamily="34" charset="0"/>
                <a:cs typeface="Arial" panose="020B0604020202020204" pitchFamily="34" charset="0"/>
              </a:rPr>
              <a:t>aps and Documentation</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a:extLst>
              <a:ext uri="{FF2B5EF4-FFF2-40B4-BE49-F238E27FC236}">
                <a16:creationId xmlns:a16="http://schemas.microsoft.com/office/drawing/2014/main" id="{7AF96AF0-1C1F-C590-4FFA-A22EDB884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63E83929-A193-9D95-E6AF-78A0988AE422}"/>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Welcome</a:t>
            </a:r>
          </a:p>
        </p:txBody>
      </p:sp>
      <p:sp>
        <p:nvSpPr>
          <p:cNvPr id="2" name="Text Placeholder 1">
            <a:extLst>
              <a:ext uri="{FF2B5EF4-FFF2-40B4-BE49-F238E27FC236}">
                <a16:creationId xmlns:a16="http://schemas.microsoft.com/office/drawing/2014/main" id="{98BF29F6-265A-62BB-6061-5B7CC451DE11}"/>
              </a:ext>
            </a:extLst>
          </p:cNvPr>
          <p:cNvSpPr>
            <a:spLocks noGrp="1"/>
          </p:cNvSpPr>
          <p:nvPr>
            <p:ph type="body" sz="half" idx="1"/>
          </p:nvPr>
        </p:nvSpPr>
        <p:spPr>
          <a:xfrm>
            <a:off x="457200" y="1600200"/>
            <a:ext cx="8458200" cy="4525963"/>
          </a:xfrm>
        </p:spPr>
        <p:txBody>
          <a:bodyPr>
            <a:normAutofit lnSpcReduction="10000"/>
          </a:bodyPr>
          <a:lstStyle/>
          <a:p>
            <a:pPr marL="0" indent="0" eaLnBrk="1" hangingPunct="1">
              <a:buNone/>
              <a:defRPr/>
            </a:pPr>
            <a:r>
              <a:rPr lang="en-US" sz="1950" b="1" dirty="0">
                <a:latin typeface="+mj-lt"/>
              </a:rPr>
              <a:t>OFFICER ANNOUNCEMENTS</a:t>
            </a:r>
            <a:endParaRPr lang="en-US" sz="1980" b="1" dirty="0">
              <a:latin typeface="+mj-lt"/>
            </a:endParaRPr>
          </a:p>
          <a:p>
            <a:pPr marL="0" indent="0" eaLnBrk="1" hangingPunct="1">
              <a:buFont typeface="Wingdings" panose="05000000000000000000" pitchFamily="2" charset="2"/>
              <a:buNone/>
              <a:defRPr/>
            </a:pPr>
            <a:r>
              <a:rPr lang="en-US" sz="1600" dirty="0">
                <a:latin typeface="+mj-lt"/>
              </a:rPr>
              <a:t>Khadija Walker-Fobbs, Housing Officer</a:t>
            </a:r>
            <a:endParaRPr lang="en-US" sz="1600" dirty="0">
              <a:latin typeface="+mj-lt"/>
              <a:cs typeface="Arial"/>
            </a:endParaRPr>
          </a:p>
          <a:p>
            <a:pPr marL="285750" indent="-285750">
              <a:buFont typeface="Arial" panose="05000000000000000000" pitchFamily="2" charset="2"/>
              <a:buChar char="•"/>
              <a:defRPr/>
            </a:pPr>
            <a:endParaRPr lang="en-US" sz="1600">
              <a:solidFill>
                <a:srgbClr val="595959"/>
              </a:solidFill>
              <a:latin typeface="Arial"/>
              <a:cs typeface="Arial"/>
            </a:endParaRPr>
          </a:p>
          <a:p>
            <a:pPr marL="650875" lvl="1" indent="-457200" eaLnBrk="1" fontAlgn="auto" hangingPunct="1">
              <a:spcBef>
                <a:spcPct val="0"/>
              </a:spcBef>
              <a:spcAft>
                <a:spcPts val="0"/>
              </a:spcAft>
              <a:buClr>
                <a:srgbClr val="EA9423"/>
              </a:buClr>
              <a:buFont typeface="Arial"/>
              <a:buChar char="•"/>
              <a:defRPr/>
            </a:pPr>
            <a:r>
              <a:rPr lang="en-US" altLang="en-US" sz="1400" b="1" dirty="0">
                <a:solidFill>
                  <a:srgbClr val="595959"/>
                </a:solidFill>
                <a:latin typeface="Arial"/>
                <a:cs typeface="Arial"/>
              </a:rPr>
              <a:t>Introduction of New Staff/Team Membe</a:t>
            </a:r>
            <a:r>
              <a:rPr lang="en-US" altLang="en-US" sz="1400" dirty="0">
                <a:solidFill>
                  <a:srgbClr val="595959"/>
                </a:solidFill>
                <a:latin typeface="Arial"/>
                <a:cs typeface="Arial"/>
              </a:rPr>
              <a:t>r</a:t>
            </a:r>
            <a:endParaRPr lang="en-US" altLang="en-US" sz="1400" dirty="0">
              <a:solidFill>
                <a:srgbClr val="595959"/>
              </a:solidFill>
              <a:latin typeface="Arial" panose="020B0604020202020204" pitchFamily="34" charset="0"/>
              <a:cs typeface="Arial" panose="020B0604020202020204" pitchFamily="34" charset="0"/>
            </a:endParaRP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Kyle Hines, Housing Trust Fund Manager</a:t>
            </a: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Michele Holmes, Housing Trust Fund Coordinator</a:t>
            </a:r>
          </a:p>
          <a:p>
            <a:pPr marL="650875" lvl="1" indent="-457200">
              <a:spcBef>
                <a:spcPct val="0"/>
              </a:spcBef>
              <a:spcAft>
                <a:spcPts val="0"/>
              </a:spcAft>
              <a:buClr>
                <a:srgbClr val="EA9423"/>
              </a:buClr>
              <a:buFont typeface="Arial"/>
              <a:buChar char="•"/>
              <a:defRPr/>
            </a:pPr>
            <a:endParaRPr lang="en-US" altLang="en-US" sz="1400">
              <a:solidFill>
                <a:srgbClr val="595959"/>
              </a:solidFill>
              <a:latin typeface="Arial"/>
              <a:cs typeface="Arial"/>
            </a:endParaRPr>
          </a:p>
          <a:p>
            <a:pPr marL="650875" lvl="1" indent="-457200">
              <a:spcBef>
                <a:spcPct val="0"/>
              </a:spcBef>
              <a:spcAft>
                <a:spcPts val="0"/>
              </a:spcAft>
              <a:buClr>
                <a:srgbClr val="EA9423"/>
              </a:buClr>
              <a:buFont typeface="Arial"/>
              <a:buChar char="•"/>
              <a:defRPr/>
            </a:pPr>
            <a:r>
              <a:rPr lang="en-US" altLang="en-US" sz="1400" b="1" dirty="0">
                <a:solidFill>
                  <a:srgbClr val="595959"/>
                </a:solidFill>
                <a:latin typeface="Arial"/>
                <a:cs typeface="Arial"/>
              </a:rPr>
              <a:t>Virtual Office Hours</a:t>
            </a:r>
            <a:endParaRPr lang="en-US" b="1" dirty="0">
              <a:cs typeface="Times New Roman"/>
            </a:endParaRP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Third Tuesday of the Month</a:t>
            </a: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Next Office Hours: September 19, 2023</a:t>
            </a:r>
          </a:p>
          <a:p>
            <a:pPr marL="650875" lvl="1" indent="-457200">
              <a:spcBef>
                <a:spcPct val="0"/>
              </a:spcBef>
              <a:spcAft>
                <a:spcPts val="0"/>
              </a:spcAft>
              <a:buClr>
                <a:srgbClr val="EA9423"/>
              </a:buClr>
              <a:buFont typeface="Arial"/>
              <a:buChar char="•"/>
              <a:defRPr/>
            </a:pPr>
            <a:endParaRPr lang="en-US" altLang="en-US" sz="1400" b="1">
              <a:solidFill>
                <a:srgbClr val="595959"/>
              </a:solidFill>
              <a:latin typeface="Arial"/>
              <a:cs typeface="Arial"/>
            </a:endParaRPr>
          </a:p>
          <a:p>
            <a:pPr marL="650875" lvl="1" indent="-457200">
              <a:spcBef>
                <a:spcPct val="0"/>
              </a:spcBef>
              <a:spcAft>
                <a:spcPts val="0"/>
              </a:spcAft>
              <a:buClr>
                <a:srgbClr val="EA9423"/>
              </a:buClr>
              <a:buFont typeface="Arial"/>
              <a:buChar char="•"/>
              <a:defRPr/>
            </a:pPr>
            <a:r>
              <a:rPr lang="en-US" altLang="en-US" sz="1400" b="1" dirty="0">
                <a:solidFill>
                  <a:srgbClr val="595959"/>
                </a:solidFill>
                <a:latin typeface="Arial"/>
                <a:cs typeface="Arial"/>
              </a:rPr>
              <a:t>Finance Reports</a:t>
            </a:r>
            <a:endParaRPr lang="en-US" b="1" dirty="0">
              <a:cs typeface="Times New Roman"/>
            </a:endParaRP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Available Monthly</a:t>
            </a:r>
          </a:p>
          <a:p>
            <a:pPr lvl="2">
              <a:spcBef>
                <a:spcPct val="0"/>
              </a:spcBef>
              <a:spcAft>
                <a:spcPts val="0"/>
              </a:spcAft>
              <a:buClr>
                <a:srgbClr val="EA9423"/>
              </a:buClr>
              <a:buFont typeface="Arial"/>
              <a:buChar char="•"/>
              <a:defRPr/>
            </a:pPr>
            <a:endParaRPr lang="en-US" altLang="en-US" sz="1200">
              <a:solidFill>
                <a:srgbClr val="595959"/>
              </a:solidFill>
              <a:latin typeface="Arial"/>
              <a:cs typeface="Arial"/>
            </a:endParaRPr>
          </a:p>
          <a:p>
            <a:pPr marL="650875" lvl="1" indent="-457200">
              <a:spcBef>
                <a:spcPct val="0"/>
              </a:spcBef>
              <a:spcAft>
                <a:spcPts val="0"/>
              </a:spcAft>
              <a:buClr>
                <a:srgbClr val="EA9423"/>
              </a:buClr>
              <a:buFont typeface="Arial"/>
              <a:buChar char="•"/>
              <a:defRPr/>
            </a:pPr>
            <a:r>
              <a:rPr lang="en-US" altLang="en-US" sz="1400" b="1" dirty="0">
                <a:solidFill>
                  <a:srgbClr val="595959"/>
                </a:solidFill>
                <a:latin typeface="Arial"/>
                <a:cs typeface="Arial"/>
              </a:rPr>
              <a:t>Spending/Timeliness</a:t>
            </a:r>
          </a:p>
          <a:p>
            <a:pPr lvl="2">
              <a:spcBef>
                <a:spcPct val="0"/>
              </a:spcBef>
              <a:spcAft>
                <a:spcPts val="0"/>
              </a:spcAft>
              <a:buClr>
                <a:srgbClr val="EA9423"/>
              </a:buClr>
              <a:buFont typeface="Arial"/>
              <a:buChar char="•"/>
              <a:defRPr/>
            </a:pPr>
            <a:r>
              <a:rPr lang="en-US" sz="1200" dirty="0">
                <a:solidFill>
                  <a:srgbClr val="595959"/>
                </a:solidFill>
                <a:latin typeface="Arial"/>
                <a:cs typeface="Arial"/>
              </a:rPr>
              <a:t>Minimum of quarterly draws/reimbursements, monthly recommended</a:t>
            </a:r>
            <a:endParaRPr lang="en-US" altLang="en-US" sz="1200" b="1" dirty="0">
              <a:solidFill>
                <a:srgbClr val="595959"/>
              </a:solidFill>
              <a:latin typeface="Arial"/>
              <a:cs typeface="Arial"/>
            </a:endParaRPr>
          </a:p>
          <a:p>
            <a:pPr lvl="2">
              <a:spcBef>
                <a:spcPct val="0"/>
              </a:spcBef>
              <a:spcAft>
                <a:spcPts val="0"/>
              </a:spcAft>
              <a:buClr>
                <a:srgbClr val="EA9423"/>
              </a:buClr>
              <a:buFont typeface="Arial"/>
              <a:buChar char="•"/>
              <a:defRPr/>
            </a:pPr>
            <a:r>
              <a:rPr lang="en-US" sz="1200" dirty="0">
                <a:solidFill>
                  <a:srgbClr val="595959"/>
                </a:solidFill>
                <a:latin typeface="Arial"/>
                <a:cs typeface="Arial"/>
              </a:rPr>
              <a:t>Timeliness Ration must be below 1.5 </a:t>
            </a:r>
          </a:p>
          <a:p>
            <a:pPr lvl="2">
              <a:spcBef>
                <a:spcPct val="0"/>
              </a:spcBef>
              <a:spcAft>
                <a:spcPts val="0"/>
              </a:spcAft>
              <a:buClr>
                <a:srgbClr val="EA9423"/>
              </a:buClr>
              <a:buFont typeface="Arial"/>
              <a:buChar char="•"/>
              <a:defRPr/>
            </a:pPr>
            <a:r>
              <a:rPr lang="en-US" sz="1200" dirty="0">
                <a:solidFill>
                  <a:srgbClr val="595959"/>
                </a:solidFill>
                <a:latin typeface="Arial"/>
                <a:cs typeface="Arial"/>
              </a:rPr>
              <a:t>Keep project selection to what can be completed in 18 months</a:t>
            </a:r>
          </a:p>
          <a:p>
            <a:pPr lvl="2">
              <a:spcBef>
                <a:spcPct val="0"/>
              </a:spcBef>
              <a:spcAft>
                <a:spcPts val="0"/>
              </a:spcAft>
              <a:buClr>
                <a:srgbClr val="EA9423"/>
              </a:buClr>
              <a:buFont typeface="Arial"/>
              <a:buChar char="•"/>
              <a:defRPr/>
            </a:pPr>
            <a:endParaRPr lang="en-US" altLang="en-US" sz="1200" b="1">
              <a:solidFill>
                <a:srgbClr val="595959"/>
              </a:solidFill>
              <a:latin typeface="Arial"/>
              <a:cs typeface="Arial"/>
            </a:endParaRPr>
          </a:p>
          <a:p>
            <a:pPr marL="650875" lvl="1" indent="-457200">
              <a:spcBef>
                <a:spcPct val="0"/>
              </a:spcBef>
              <a:spcAft>
                <a:spcPts val="0"/>
              </a:spcAft>
              <a:buClr>
                <a:srgbClr val="EA9423"/>
              </a:buClr>
              <a:buFont typeface="Arial"/>
              <a:buChar char="•"/>
              <a:defRPr/>
            </a:pPr>
            <a:r>
              <a:rPr lang="en-US" altLang="en-US" sz="1400" b="1" dirty="0">
                <a:solidFill>
                  <a:srgbClr val="595959"/>
                </a:solidFill>
                <a:latin typeface="Arial"/>
                <a:cs typeface="Arial"/>
              </a:rPr>
              <a:t>Funding Updates</a:t>
            </a: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Annual Action Plan submitted to HUD, awaiting approval</a:t>
            </a:r>
          </a:p>
          <a:p>
            <a:pPr lvl="2">
              <a:spcBef>
                <a:spcPct val="0"/>
              </a:spcBef>
              <a:spcAft>
                <a:spcPts val="0"/>
              </a:spcAft>
              <a:buClr>
                <a:srgbClr val="EA9423"/>
              </a:buClr>
              <a:buFont typeface="Arial"/>
              <a:buChar char="•"/>
              <a:defRPr/>
            </a:pPr>
            <a:r>
              <a:rPr lang="en-US" altLang="en-US" sz="1200" dirty="0">
                <a:solidFill>
                  <a:srgbClr val="595959"/>
                </a:solidFill>
                <a:latin typeface="Arial"/>
                <a:cs typeface="Arial"/>
              </a:rPr>
              <a:t>Subrecipient Agreements/Approval to Spend Letters </a:t>
            </a:r>
          </a:p>
          <a:p>
            <a:pPr lvl="2">
              <a:spcBef>
                <a:spcPct val="0"/>
              </a:spcBef>
              <a:spcAft>
                <a:spcPts val="0"/>
              </a:spcAft>
              <a:buClr>
                <a:srgbClr val="EA9423"/>
              </a:buClr>
              <a:buFont typeface="Wingdings"/>
              <a:buChar char=""/>
              <a:defRPr/>
            </a:pPr>
            <a:endParaRPr lang="en-US" altLang="en-US" sz="1200">
              <a:solidFill>
                <a:srgbClr val="595959"/>
              </a:solidFill>
              <a:latin typeface="Arial"/>
              <a:cs typeface="Arial"/>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a:cs typeface="Arial"/>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a:cs typeface="Arial"/>
            </a:endParaRPr>
          </a:p>
          <a:p>
            <a:pPr lvl="2">
              <a:spcBef>
                <a:spcPct val="0"/>
              </a:spcBef>
              <a:spcAft>
                <a:spcPts val="0"/>
              </a:spcAft>
              <a:buClr>
                <a:srgbClr val="EA9423"/>
              </a:buClr>
              <a:buFont typeface="Wingdings"/>
              <a:buChar char=""/>
              <a:defRPr/>
            </a:pPr>
            <a:endParaRPr lang="en-US" altLang="en-US" sz="1200">
              <a:solidFill>
                <a:srgbClr val="595959"/>
              </a:solidFill>
              <a:latin typeface="Arial" panose="020B0604020202020204" pitchFamily="34" charset="0"/>
              <a:cs typeface="Arial" panose="020B0604020202020204" pitchFamily="34" charset="0"/>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panose="020B0604020202020204" pitchFamily="34" charset="0"/>
              <a:cs typeface="Arial" panose="020B0604020202020204" pitchFamily="34" charset="0"/>
            </a:endParaRPr>
          </a:p>
          <a:p>
            <a:pPr marL="514350" lvl="2" indent="0">
              <a:spcBef>
                <a:spcPct val="0"/>
              </a:spcBef>
              <a:spcAft>
                <a:spcPts val="0"/>
              </a:spcAft>
              <a:buClr>
                <a:srgbClr val="EA9423"/>
              </a:buClr>
              <a:buSzPct val="75000"/>
              <a:buNone/>
              <a:defRPr/>
            </a:pPr>
            <a:endParaRPr lang="en-US" altLang="en-US" sz="1200">
              <a:latin typeface="Arial" panose="020B0604020202020204" pitchFamily="34" charset="0"/>
              <a:cs typeface="Arial" panose="020B0604020202020204" pitchFamily="34" charset="0"/>
            </a:endParaRPr>
          </a:p>
          <a:p>
            <a:pPr marL="410845" indent="-457200" eaLnBrk="1" fontAlgn="auto" hangingPunct="1">
              <a:spcBef>
                <a:spcPct val="0"/>
              </a:spcBef>
              <a:spcAft>
                <a:spcPts val="0"/>
              </a:spcAft>
              <a:buSzPct val="75000"/>
              <a:buFont typeface="Wingdings"/>
              <a:buChar char=""/>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sz="1600">
              <a:latin typeface="Arial" panose="020B0604020202020204" pitchFamily="34" charset="0"/>
              <a:cs typeface="Arial" panose="020B0604020202020204" pitchFamily="34" charset="0"/>
            </a:endParaRPr>
          </a:p>
          <a:p>
            <a:pPr marL="0" indent="0" eaLnBrk="1" hangingPunct="1">
              <a:buNone/>
              <a:defRPr/>
            </a:pPr>
            <a:endParaRPr lang="en-US" sz="1200" b="1">
              <a:latin typeface="+mj-lt"/>
              <a:cs typeface="Arial"/>
            </a:endParaRPr>
          </a:p>
          <a:p>
            <a:pPr marL="0" indent="0" algn="ctr" eaLnBrk="1" hangingPunct="1">
              <a:buNone/>
              <a:defRPr/>
            </a:pPr>
            <a:endParaRPr lang="en-US" b="1">
              <a:latin typeface="+mj-lt"/>
              <a:cs typeface="Aria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E6F24A4-652C-72D6-C6CE-3A126FE430E2}"/>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ERR - Environmentally Assessed</a:t>
            </a:r>
            <a:br>
              <a:rPr lang="en-US" altLang="en-US">
                <a:cs typeface="Arial" panose="020B0604020202020204" pitchFamily="34" charset="0"/>
              </a:rPr>
            </a:br>
            <a:endParaRPr lang="en-US" altLang="en-US" sz="2000">
              <a:cs typeface="Arial" panose="020B0604020202020204" pitchFamily="34" charset="0"/>
            </a:endParaRPr>
          </a:p>
        </p:txBody>
      </p:sp>
      <p:sp>
        <p:nvSpPr>
          <p:cNvPr id="39939" name="Rectangle 3">
            <a:extLst>
              <a:ext uri="{FF2B5EF4-FFF2-40B4-BE49-F238E27FC236}">
                <a16:creationId xmlns:a16="http://schemas.microsoft.com/office/drawing/2014/main" id="{1F825398-92BD-2898-1F6A-BCE8D47763AD}"/>
              </a:ext>
            </a:extLst>
          </p:cNvPr>
          <p:cNvSpPr>
            <a:spLocks noGrp="1" noChangeArrowheads="1"/>
          </p:cNvSpPr>
          <p:nvPr>
            <p:ph type="body" sz="half" idx="1"/>
          </p:nvPr>
        </p:nvSpPr>
        <p:spPr>
          <a:xfrm>
            <a:off x="457200" y="1600200"/>
            <a:ext cx="8229600" cy="4525963"/>
          </a:xfrm>
        </p:spPr>
        <p:txBody>
          <a:bodyPr>
            <a:normAutofit lnSpcReduction="10000"/>
          </a:bodyPr>
          <a:lstStyle/>
          <a:p>
            <a:pPr marL="0" lvl="1" indent="0" algn="just" eaLnBrk="1" fontAlgn="auto" hangingPunct="1">
              <a:spcBef>
                <a:spcPts val="0"/>
              </a:spcBef>
              <a:spcAft>
                <a:spcPts val="0"/>
              </a:spcAft>
              <a:buFontTx/>
              <a:buNone/>
              <a:defRPr/>
            </a:pPr>
            <a:r>
              <a:rPr lang="en-US" sz="1950" b="1">
                <a:latin typeface="Arial" panose="020B0604020202020204" pitchFamily="34" charset="0"/>
                <a:cs typeface="Arial" panose="020B0604020202020204" pitchFamily="34" charset="0"/>
              </a:rPr>
              <a:t>Non Exempt or Categorically Excluded Projects must complete a Full EA – Majority of projects do not fall in this category</a:t>
            </a:r>
          </a:p>
          <a:p>
            <a:pPr marL="0" lvl="1" indent="0" algn="just" eaLnBrk="1" fontAlgn="auto" hangingPunct="1">
              <a:spcBef>
                <a:spcPts val="0"/>
              </a:spcBef>
              <a:spcAft>
                <a:spcPts val="0"/>
              </a:spcAft>
              <a:buFontTx/>
              <a:buNone/>
              <a:defRPr/>
            </a:pPr>
            <a:endParaRPr lang="en-US" sz="1950" b="1">
              <a:latin typeface="Arial" panose="020B0604020202020204" pitchFamily="34" charset="0"/>
              <a:cs typeface="Arial" panose="020B0604020202020204" pitchFamily="34" charset="0"/>
            </a:endParaRP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May have an effect on the environment</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Residential buildings when density is increased</a:t>
            </a:r>
          </a:p>
          <a:p>
            <a:pPr marL="400050" lvl="1" indent="0" algn="just" eaLnBrk="1" fontAlgn="auto" hangingPunct="1">
              <a:spcBef>
                <a:spcPts val="0"/>
              </a:spcBef>
              <a:spcAft>
                <a:spcPts val="0"/>
              </a:spcAft>
              <a:buFontTx/>
              <a:buNone/>
              <a:defRPr/>
            </a:pPr>
            <a:r>
              <a:rPr lang="en-US" sz="1950">
                <a:latin typeface="Arial" panose="020B0604020202020204" pitchFamily="34" charset="0"/>
                <a:cs typeface="Arial" panose="020B0604020202020204" pitchFamily="34" charset="0"/>
              </a:rPr>
              <a:t> over 4 units or when land use changed</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Water</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Sewer</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Sidewalks</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Major Rehabilitation</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Most new construction, reconstruction, or demolition</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Whenever no exclusion applies</a:t>
            </a:r>
          </a:p>
          <a:p>
            <a:pPr marL="344487" indent="-457200" algn="just" eaLnBrk="1" fontAlgn="auto" hangingPunct="1">
              <a:spcBef>
                <a:spcPts val="0"/>
              </a:spcBef>
              <a:spcAft>
                <a:spcPts val="0"/>
              </a:spcAft>
              <a:buFont typeface="Arial" panose="020B0604020202020204" pitchFamily="34" charset="0"/>
              <a:buChar char="•"/>
              <a:defRPr/>
            </a:pPr>
            <a:endParaRPr lang="en-US" sz="1950">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altLang="en-US" sz="1950" b="1">
                <a:solidFill>
                  <a:srgbClr val="FF0000"/>
                </a:solidFill>
                <a:latin typeface="Arial" panose="020B0604020202020204" pitchFamily="34" charset="0"/>
                <a:cs typeface="Arial" panose="020B0604020202020204" pitchFamily="34" charset="0"/>
              </a:rPr>
              <a:t>Statutory Checklist Required</a:t>
            </a:r>
          </a:p>
          <a:p>
            <a:pPr marL="240030" indent="-240030" algn="just"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sz="1950" b="1">
                <a:solidFill>
                  <a:srgbClr val="FF0000"/>
                </a:solidFill>
                <a:latin typeface="Arial" panose="020B0604020202020204" pitchFamily="34" charset="0"/>
                <a:cs typeface="Arial" panose="020B0604020202020204" pitchFamily="34" charset="0"/>
              </a:rPr>
              <a:t>Colored </a:t>
            </a:r>
            <a:r>
              <a:rPr lang="en-US" altLang="en-US" sz="1950" b="1">
                <a:solidFill>
                  <a:srgbClr val="FF0000"/>
                </a:solidFill>
                <a:latin typeface="Arial" panose="020B0604020202020204" pitchFamily="34" charset="0"/>
                <a:cs typeface="Arial" panose="020B0604020202020204" pitchFamily="34" charset="0"/>
              </a:rPr>
              <a:t>Maps and Documentation</a:t>
            </a:r>
          </a:p>
          <a:p>
            <a:pPr marL="344487" indent="-457200" algn="just" eaLnBrk="1" fontAlgn="auto" hangingPunct="1">
              <a:spcBef>
                <a:spcPts val="0"/>
              </a:spcBef>
              <a:spcAft>
                <a:spcPts val="0"/>
              </a:spcAft>
              <a:buFont typeface="Arial" panose="020B0604020202020204" pitchFamily="34" charset="0"/>
              <a:buChar char="•"/>
              <a:defRPr/>
            </a:pPr>
            <a:endParaRPr lang="en-US" sz="1950">
              <a:latin typeface="Arial" panose="020B0604020202020204" pitchFamily="34" charset="0"/>
              <a:cs typeface="Arial" panose="020B0604020202020204"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E8FBE93A-C603-4F5F-E11E-3FBDD119F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CAA7CF1-00CD-03CE-824C-EC09ED76F065}"/>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ERR - Source Documentation</a:t>
            </a:r>
          </a:p>
        </p:txBody>
      </p:sp>
      <p:sp>
        <p:nvSpPr>
          <p:cNvPr id="171011" name="Rectangle 3">
            <a:extLst>
              <a:ext uri="{FF2B5EF4-FFF2-40B4-BE49-F238E27FC236}">
                <a16:creationId xmlns:a16="http://schemas.microsoft.com/office/drawing/2014/main" id="{4F3F09B0-754A-1204-5E4C-A4CFBA6DFACF}"/>
              </a:ext>
            </a:extLst>
          </p:cNvPr>
          <p:cNvSpPr>
            <a:spLocks noGrp="1" noChangeArrowheads="1"/>
          </p:cNvSpPr>
          <p:nvPr>
            <p:ph type="body" sz="half" idx="1"/>
          </p:nvPr>
        </p:nvSpPr>
        <p:spPr>
          <a:xfrm>
            <a:off x="457200" y="1600200"/>
            <a:ext cx="8229600" cy="4525963"/>
          </a:xfrm>
        </p:spPr>
        <p:txBody>
          <a:bodyPr/>
          <a:lstStyle/>
          <a:p>
            <a:pPr marL="0" indent="0" algn="just" eaLnBrk="1" hangingPunct="1">
              <a:spcBef>
                <a:spcPct val="0"/>
              </a:spcBef>
              <a:buFontTx/>
              <a:buNone/>
              <a:defRPr/>
            </a:pPr>
            <a:r>
              <a:rPr lang="en-US" altLang="en-US" sz="1950" b="1">
                <a:latin typeface="Arial" panose="020B0604020202020204" pitchFamily="34" charset="0"/>
                <a:cs typeface="Arial" panose="020B0604020202020204" pitchFamily="34" charset="0"/>
              </a:rPr>
              <a:t>Use Federal, State, local oversight agency or recognized authoritative sources and verifiable documentation</a:t>
            </a:r>
          </a:p>
          <a:p>
            <a:pPr marL="0" indent="0" algn="just" eaLnBrk="1" hangingPunct="1">
              <a:spcBef>
                <a:spcPct val="0"/>
              </a:spcBef>
              <a:buFontTx/>
              <a:buNone/>
              <a:defRPr/>
            </a:pPr>
            <a:endParaRPr lang="en-US" altLang="en-US" sz="1950" b="1">
              <a:latin typeface="Arial" panose="020B0604020202020204" pitchFamily="34" charset="0"/>
              <a:cs typeface="Arial" panose="020B0604020202020204" pitchFamily="34" charset="0"/>
            </a:endParaRPr>
          </a:p>
          <a:p>
            <a:pPr marL="463550" lvl="1" indent="-238125" algn="just" eaLnBrk="1" hangingPunct="1">
              <a:spcBef>
                <a:spcPct val="0"/>
              </a:spcBef>
              <a:buFont typeface="Arial" panose="020B0604020202020204" pitchFamily="34" charset="0"/>
              <a:buChar char="•"/>
              <a:defRPr/>
            </a:pPr>
            <a:r>
              <a:rPr lang="en-US" altLang="en-US" sz="1950" b="1">
                <a:latin typeface="Arial" panose="020B0604020202020204" pitchFamily="34" charset="0"/>
                <a:cs typeface="Arial" panose="020B0604020202020204" pitchFamily="34" charset="0"/>
              </a:rPr>
              <a:t>Verifiable: </a:t>
            </a:r>
            <a:r>
              <a:rPr lang="en-US" altLang="en-US" sz="1950">
                <a:latin typeface="Arial" panose="020B0604020202020204" pitchFamily="34" charset="0"/>
                <a:cs typeface="Arial" panose="020B0604020202020204" pitchFamily="34" charset="0"/>
              </a:rPr>
              <a:t>City/county land use plans, FEMA maps, zoning maps, USGS topo maps, historic registers, aerial photos, EPA, Noise Analysis, grading plans, asbestos surveys, wetland delineations, etc.</a:t>
            </a:r>
          </a:p>
          <a:p>
            <a:pPr marL="463550" lvl="1" indent="-238125" algn="just" eaLnBrk="1" hangingPunct="1">
              <a:spcBef>
                <a:spcPct val="0"/>
              </a:spcBef>
              <a:buFont typeface="Arial" panose="020B0604020202020204" pitchFamily="34" charset="0"/>
              <a:buChar char="•"/>
              <a:defRPr/>
            </a:pPr>
            <a:r>
              <a:rPr lang="en-US" altLang="en-US" sz="1950" b="1">
                <a:latin typeface="Arial" panose="020B0604020202020204" pitchFamily="34" charset="0"/>
                <a:cs typeface="Arial" panose="020B0604020202020204" pitchFamily="34" charset="0"/>
              </a:rPr>
              <a:t>Relevant: </a:t>
            </a:r>
            <a:r>
              <a:rPr lang="en-US" altLang="en-US" sz="1950">
                <a:latin typeface="Arial" panose="020B0604020202020204" pitchFamily="34" charset="0"/>
                <a:cs typeface="Arial" panose="020B0604020202020204" pitchFamily="34" charset="0"/>
              </a:rPr>
              <a:t>Field observations, photos, interviews, printed materials, letters, emails, phone logs, reports, studies, etc.</a:t>
            </a:r>
          </a:p>
          <a:p>
            <a:pPr marL="463550" lvl="1" indent="-238125" algn="just" eaLnBrk="1" hangingPunct="1">
              <a:spcBef>
                <a:spcPct val="0"/>
              </a:spcBef>
              <a:buFont typeface="Arial" panose="020B0604020202020204" pitchFamily="34" charset="0"/>
              <a:buChar char="•"/>
              <a:defRPr/>
            </a:pPr>
            <a:r>
              <a:rPr lang="en-US" altLang="en-US" sz="1950" b="1">
                <a:solidFill>
                  <a:srgbClr val="FF0000"/>
                </a:solidFill>
                <a:latin typeface="Arial" panose="020B0604020202020204" pitchFamily="34" charset="0"/>
                <a:cs typeface="Arial" panose="020B0604020202020204" pitchFamily="34" charset="0"/>
              </a:rPr>
              <a:t>Do not use the words none, not applicable (N/A) etc.</a:t>
            </a:r>
            <a:r>
              <a:rPr lang="en-US" altLang="en-US" sz="1950" b="1">
                <a:latin typeface="Arial" panose="020B0604020202020204" pitchFamily="34" charset="0"/>
                <a:cs typeface="Arial" panose="020B0604020202020204" pitchFamily="34" charset="0"/>
              </a:rPr>
              <a:t> </a:t>
            </a:r>
            <a:endParaRPr lang="en-US" altLang="en-US" sz="1950">
              <a:latin typeface="Arial" panose="020B0604020202020204" pitchFamily="34" charset="0"/>
              <a:cs typeface="Arial" panose="020B0604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D8BEBE7-4945-7910-8279-EA7D053DFA41}"/>
              </a:ext>
            </a:extLst>
          </p:cNvPr>
          <p:cNvSpPr>
            <a:spLocks noGrp="1" noChangeArrowheads="1"/>
          </p:cNvSpPr>
          <p:nvPr>
            <p:ph type="title"/>
          </p:nvPr>
        </p:nvSpPr>
        <p:spPr>
          <a:xfrm>
            <a:off x="612775" y="304800"/>
            <a:ext cx="8153400" cy="990600"/>
          </a:xfrm>
        </p:spPr>
        <p:txBody>
          <a:bodyPr/>
          <a:lstStyle/>
          <a:p>
            <a:r>
              <a:rPr lang="en-US" altLang="en-US"/>
              <a:t>Credible Websites</a:t>
            </a:r>
          </a:p>
        </p:txBody>
      </p:sp>
      <p:sp>
        <p:nvSpPr>
          <p:cNvPr id="3" name="Content Placeholder 2">
            <a:extLst>
              <a:ext uri="{FF2B5EF4-FFF2-40B4-BE49-F238E27FC236}">
                <a16:creationId xmlns:a16="http://schemas.microsoft.com/office/drawing/2014/main" id="{D454678F-D314-3644-CAC2-D85A82529FE9}"/>
              </a:ext>
            </a:extLst>
          </p:cNvPr>
          <p:cNvSpPr>
            <a:spLocks noGrp="1"/>
          </p:cNvSpPr>
          <p:nvPr>
            <p:ph sz="quarter" idx="1"/>
          </p:nvPr>
        </p:nvSpPr>
        <p:spPr>
          <a:xfrm>
            <a:off x="612775" y="1600200"/>
            <a:ext cx="8153400" cy="4495800"/>
          </a:xfrm>
        </p:spPr>
        <p:txBody>
          <a:bodyPr/>
          <a:lstStyle/>
          <a:p>
            <a:pPr>
              <a:defRPr/>
            </a:pPr>
            <a:r>
              <a:rPr lang="en-US">
                <a:latin typeface="+mj-lt"/>
              </a:rPr>
              <a:t>EPA </a:t>
            </a:r>
            <a:r>
              <a:rPr lang="en-US" err="1">
                <a:latin typeface="+mj-lt"/>
              </a:rPr>
              <a:t>NEPAssist</a:t>
            </a:r>
            <a:r>
              <a:rPr lang="en-US">
                <a:latin typeface="+mj-lt"/>
              </a:rPr>
              <a:t> – Look for toxic and hazardous locations </a:t>
            </a:r>
            <a:r>
              <a:rPr lang="en-US">
                <a:latin typeface="+mj-lt"/>
                <a:hlinkClick r:id="rId2"/>
              </a:rPr>
              <a:t>https://nepassisttool.epa.gov/nepassist/nepamap.aspx</a:t>
            </a:r>
            <a:endParaRPr lang="en-US">
              <a:latin typeface="+mj-lt"/>
            </a:endParaRPr>
          </a:p>
          <a:p>
            <a:pPr>
              <a:defRPr/>
            </a:pPr>
            <a:r>
              <a:rPr lang="en-US">
                <a:latin typeface="+mj-lt"/>
              </a:rPr>
              <a:t>HUD Exchange – Related Federal Laws &amp; Authorities</a:t>
            </a:r>
          </a:p>
          <a:p>
            <a:pPr marL="0" indent="0">
              <a:buFont typeface="Wingdings" panose="05000000000000000000" pitchFamily="2" charset="2"/>
              <a:buNone/>
              <a:defRPr/>
            </a:pPr>
            <a:r>
              <a:rPr lang="en-US">
                <a:latin typeface="+mj-lt"/>
                <a:hlinkClick r:id="rId3"/>
              </a:rPr>
              <a:t>https://www.hudexchange.info/programs/environmental-review/federal-related-laws-and-authorities/</a:t>
            </a:r>
            <a:endParaRPr lang="en-US">
              <a:latin typeface="+mj-lt"/>
            </a:endParaRPr>
          </a:p>
          <a:p>
            <a:pPr>
              <a:defRPr/>
            </a:pPr>
            <a:r>
              <a:rPr lang="en-US">
                <a:latin typeface="+mj-lt"/>
              </a:rPr>
              <a:t>Endangered Species – Habitat Disturbance </a:t>
            </a:r>
            <a:r>
              <a:rPr lang="en-US">
                <a:latin typeface="+mj-lt"/>
                <a:hlinkClick r:id="rId4"/>
              </a:rPr>
              <a:t>https://ipac.ecosphere.fws.gov/</a:t>
            </a:r>
            <a:endParaRPr lang="en-US">
              <a:latin typeface="+mj-lt"/>
            </a:endParaRPr>
          </a:p>
          <a:p>
            <a:pPr>
              <a:defRPr/>
            </a:pPr>
            <a:r>
              <a:rPr lang="en-US">
                <a:latin typeface="+mj-lt"/>
              </a:rPr>
              <a:t>SHPO/Section 106</a:t>
            </a:r>
          </a:p>
          <a:p>
            <a:pPr marL="0" indent="0">
              <a:buFont typeface="Wingdings" panose="05000000000000000000" pitchFamily="2" charset="2"/>
              <a:buNone/>
              <a:defRPr/>
            </a:pPr>
            <a:r>
              <a:rPr lang="en-US">
                <a:latin typeface="+mj-lt"/>
                <a:hlinkClick r:id="rId5"/>
              </a:rPr>
              <a:t>https://www.miplace.org/historic-preservation/programs-and-services/cultural-resource-management-and-planning/</a:t>
            </a:r>
            <a:endParaRPr lang="en-US">
              <a:latin typeface="+mj-lt"/>
            </a:endParaRPr>
          </a:p>
          <a:p>
            <a:pPr>
              <a:defRPr/>
            </a:pPr>
            <a:r>
              <a:rPr lang="en-US">
                <a:latin typeface="+mj-lt"/>
              </a:rPr>
              <a:t>WISER Training - </a:t>
            </a:r>
            <a:r>
              <a:rPr lang="en-US">
                <a:latin typeface="+mj-lt"/>
                <a:hlinkClick r:id="rId6"/>
              </a:rPr>
              <a:t>https://www.hudexchange.info/trainings/wiser/</a:t>
            </a:r>
            <a:endParaRPr lang="en-US">
              <a:latin typeface="+mj-lt"/>
            </a:endParaRPr>
          </a:p>
          <a:p>
            <a:pPr marL="0" indent="0">
              <a:buFont typeface="Wingdings" panose="05000000000000000000" pitchFamily="2" charset="2"/>
              <a:buNone/>
              <a:defRPr/>
            </a:pPr>
            <a:r>
              <a:rPr lang="en-US">
                <a:latin typeface="+mj-lt"/>
              </a:rPr>
              <a:t>Must have a HUD login to complete the WISER training</a:t>
            </a:r>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4184F6F6-234A-7BCD-08CA-94A5D2C1D461}"/>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1443" name="Content Placeholder 2">
            <a:extLst>
              <a:ext uri="{FF2B5EF4-FFF2-40B4-BE49-F238E27FC236}">
                <a16:creationId xmlns:a16="http://schemas.microsoft.com/office/drawing/2014/main" id="{715DF4E9-A4B8-1750-E318-3B9067A480AF}"/>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Bidding and construction of a project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May not begin nor funds obligated or expended until the ERR process has been completed and approved - OCNHD will not reimburse</a:t>
            </a:r>
          </a:p>
          <a:p>
            <a:pPr marL="0" indent="0" algn="just" eaLnBrk="1" fontAlgn="auto" hangingPunct="1">
              <a:spcAft>
                <a:spcPts val="0"/>
              </a:spcAft>
              <a:buFontTx/>
              <a:buNone/>
              <a:defRPr/>
            </a:pPr>
            <a:endParaRPr lang="en-US" altLang="en-US" sz="1950" b="1">
              <a:latin typeface="Arial" panose="020B0604020202020204" pitchFamily="34" charset="0"/>
              <a:cs typeface="Arial" panose="020B0604020202020204" pitchFamily="34" charset="0"/>
            </a:endParaRPr>
          </a:p>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ERR will vary in length and content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Depending upon the  level of review required for the activity</a:t>
            </a:r>
          </a:p>
          <a:p>
            <a:pPr marL="240030" indent="-240030" algn="just" eaLnBrk="1" fontAlgn="auto" hangingPunct="1">
              <a:spcAft>
                <a:spcPts val="0"/>
              </a:spcAft>
              <a:buFont typeface="Wingdings"/>
              <a:buChar char=""/>
              <a:defRPr/>
            </a:pPr>
            <a:endParaRPr lang="en-US" altLang="en-US" sz="1950">
              <a:latin typeface="Arial" panose="020B0604020202020204"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altLang="en-US" sz="1950">
              <a:latin typeface="Arial" panose="020B0604020202020204" pitchFamily="34" charset="0"/>
              <a:cs typeface="Arial" panose="020B0604020202020204" pitchFamily="34" charset="0"/>
            </a:endParaRPr>
          </a:p>
          <a:p>
            <a:pPr marL="240030" indent="-240030" eaLnBrk="1" fontAlgn="auto" hangingPunct="1">
              <a:spcAft>
                <a:spcPts val="0"/>
              </a:spcAft>
              <a:buFont typeface="Wingdings"/>
              <a:buChar char=""/>
              <a:defRPr/>
            </a:pPr>
            <a:endParaRPr lang="en-US" altLang="en-US" sz="2175">
              <a:latin typeface="Arial" panose="020B0604020202020204" pitchFamily="34" charset="0"/>
              <a:cs typeface="Arial" panose="020B0604020202020204"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5089B1B-0A86-667E-6E11-3C3342675A43}"/>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8611" name="Content Placeholder 2">
            <a:extLst>
              <a:ext uri="{FF2B5EF4-FFF2-40B4-BE49-F238E27FC236}">
                <a16:creationId xmlns:a16="http://schemas.microsoft.com/office/drawing/2014/main" id="{3DD8746C-42E6-2303-237F-EC75CECBF5C6}"/>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Bef>
                <a:spcPts val="0"/>
              </a:spcBef>
              <a:spcAft>
                <a:spcPts val="0"/>
              </a:spcAft>
              <a:buFontTx/>
              <a:buNone/>
              <a:defRPr/>
            </a:pPr>
            <a:r>
              <a:rPr lang="en-US" altLang="en-US" sz="1950" b="1">
                <a:latin typeface="Arial" panose="020B0604020202020204" pitchFamily="34" charset="0"/>
                <a:cs typeface="Arial" panose="020B0604020202020204" pitchFamily="34" charset="0"/>
              </a:rPr>
              <a:t>ERR is written evidence “administrative record” of review-decision making-action</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One per project</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Reviewable to public/HUD/OCNHD</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Contains evaluations, proper HUD forms, findings, decisions, documentation, maps, resources, notices, permits and approvals</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Your proof of procedural compliance with Federal and State environmental laws and your defense against any environmental challenges</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File with application or reprogramming</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B4DD806D-FCAE-066B-AC8A-FCA5CE430663}"/>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9635" name="Content Placeholder 2">
            <a:extLst>
              <a:ext uri="{FF2B5EF4-FFF2-40B4-BE49-F238E27FC236}">
                <a16:creationId xmlns:a16="http://schemas.microsoft.com/office/drawing/2014/main" id="{C0CC177E-E599-AC97-713C-C97475FBF2CA}"/>
              </a:ext>
            </a:extLst>
          </p:cNvPr>
          <p:cNvSpPr>
            <a:spLocks noGrp="1"/>
          </p:cNvSpPr>
          <p:nvPr>
            <p:ph type="body" sz="half" idx="1"/>
          </p:nvPr>
        </p:nvSpPr>
        <p:spPr>
          <a:xfrm>
            <a:off x="457200" y="1600200"/>
            <a:ext cx="8229600" cy="4525963"/>
          </a:xfrm>
        </p:spPr>
        <p:txBody>
          <a:bodyPr>
            <a:normAutofit/>
          </a:bodyPr>
          <a:lstStyle/>
          <a:p>
            <a:pPr marL="0" indent="0"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Person(s) completing ERR does not need to be a technical expert - should be credible in case it becomes necessary to defend the ERR and level of clearance</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Certifying Officer is Highest Elected Official or board resolution designee at your community</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OCNHD Environmental Officer/ Approver is Katie Tierney for Exempt and CEST’s</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All Environmental Assessment’s need to be signed by County Executive David Coulter</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a:extLst>
              <a:ext uri="{FF2B5EF4-FFF2-40B4-BE49-F238E27FC236}">
                <a16:creationId xmlns:a16="http://schemas.microsoft.com/office/drawing/2014/main" id="{196B6F96-0B2D-125B-F8FA-E59A41DBBBB0}"/>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Contract Compliance</a:t>
            </a:r>
            <a:endParaRPr lang="en-US" altLang="en-US" sz="3200">
              <a:solidFill>
                <a:srgbClr val="0070C0"/>
              </a:solidFill>
              <a:cs typeface="Arial" panose="020B0604020202020204" pitchFamily="34" charset="0"/>
            </a:endParaRPr>
          </a:p>
        </p:txBody>
      </p:sp>
      <p:sp>
        <p:nvSpPr>
          <p:cNvPr id="13315" name="Rectangle 3">
            <a:extLst>
              <a:ext uri="{FF2B5EF4-FFF2-40B4-BE49-F238E27FC236}">
                <a16:creationId xmlns:a16="http://schemas.microsoft.com/office/drawing/2014/main" id="{A00F7492-D350-51EB-D94F-C8275C72D172}"/>
              </a:ext>
            </a:extLst>
          </p:cNvPr>
          <p:cNvSpPr>
            <a:spLocks noGrp="1" noChangeArrowheads="1"/>
          </p:cNvSpPr>
          <p:nvPr>
            <p:ph type="body" sz="half" idx="1"/>
          </p:nvPr>
        </p:nvSpPr>
        <p:spPr>
          <a:xfrm>
            <a:off x="457200" y="1600200"/>
            <a:ext cx="8229600" cy="4525963"/>
          </a:xfrm>
        </p:spPr>
        <p:txBody>
          <a:bodyPr>
            <a:normAutofit/>
          </a:bodyPr>
          <a:lstStyle/>
          <a:p>
            <a:pPr marL="0" lvl="1" indent="0" eaLnBrk="1" fontAlgn="auto" hangingPunct="1">
              <a:spcBef>
                <a:spcPct val="0"/>
              </a:spcBef>
              <a:spcAft>
                <a:spcPts val="0"/>
              </a:spcAft>
              <a:buFontTx/>
              <a:buNone/>
              <a:defRPr/>
            </a:pPr>
            <a:r>
              <a:rPr lang="en-US" altLang="en-US" sz="1950" b="1">
                <a:latin typeface="Arial" panose="020B0604020202020204" pitchFamily="34" charset="0"/>
                <a:cs typeface="Arial" panose="020B0604020202020204" pitchFamily="34" charset="0"/>
              </a:rPr>
              <a:t>Mike Pucher, Supervisor Contract Compliance</a:t>
            </a:r>
          </a:p>
          <a:p>
            <a:pPr marL="0" lvl="1" indent="0"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457200" lvl="1" indent="-457200" eaLnBrk="1" fontAlgn="auto" hangingPunct="1">
              <a:spcBef>
                <a:spcPct val="0"/>
              </a:spcBef>
              <a:spcAft>
                <a:spcPts val="0"/>
              </a:spcAft>
              <a:buFont typeface="Arial" panose="020B0604020202020204" pitchFamily="34" charset="0"/>
              <a:buChar char="•"/>
              <a:defRPr/>
            </a:pPr>
            <a:r>
              <a:rPr lang="en-US" altLang="en-US" sz="1950">
                <a:latin typeface="Arial" panose="020B0604020202020204" pitchFamily="34" charset="0"/>
                <a:cs typeface="Arial" panose="020B0604020202020204" pitchFamily="34" charset="0"/>
              </a:rPr>
              <a:t>Spending Performance</a:t>
            </a:r>
          </a:p>
          <a:p>
            <a:pPr marL="457200" lvl="1" indent="-457200" eaLnBrk="1" fontAlgn="auto" hangingPunct="1">
              <a:spcBef>
                <a:spcPct val="0"/>
              </a:spcBef>
              <a:spcAft>
                <a:spcPts val="0"/>
              </a:spcAft>
              <a:buFont typeface="Arial" panose="020B0604020202020204" pitchFamily="34" charset="0"/>
              <a:buChar char="•"/>
              <a:defRPr/>
            </a:pPr>
            <a:r>
              <a:rPr lang="en-US" altLang="en-US" sz="1950">
                <a:latin typeface="Arial" panose="020B0604020202020204" pitchFamily="34" charset="0"/>
                <a:cs typeface="Arial" panose="020B0604020202020204" pitchFamily="34" charset="0"/>
              </a:rPr>
              <a:t>Environmental / SHPO / THPO</a:t>
            </a:r>
          </a:p>
          <a:p>
            <a:pPr marL="457200" lvl="1" indent="-457200" eaLnBrk="1" fontAlgn="auto" hangingPunct="1">
              <a:spcBef>
                <a:spcPct val="0"/>
              </a:spcBef>
              <a:spcAft>
                <a:spcPts val="0"/>
              </a:spcAft>
              <a:buFont typeface="Arial" panose="020B0604020202020204" pitchFamily="34" charset="0"/>
              <a:buChar char="•"/>
              <a:defRPr/>
            </a:pPr>
            <a:r>
              <a:rPr lang="en-US" altLang="en-US" sz="1950">
                <a:latin typeface="Arial" panose="020B0604020202020204" pitchFamily="34" charset="0"/>
                <a:cs typeface="Arial" panose="020B0604020202020204" pitchFamily="34" charset="0"/>
              </a:rPr>
              <a:t>SAM Registration / Debarment</a:t>
            </a:r>
          </a:p>
          <a:p>
            <a:pPr marL="457200" lvl="1" indent="-457200" eaLnBrk="1" fontAlgn="auto" hangingPunct="1">
              <a:spcBef>
                <a:spcPct val="0"/>
              </a:spcBef>
              <a:spcAft>
                <a:spcPts val="0"/>
              </a:spcAft>
              <a:buFont typeface="Arial" panose="020B0604020202020204" pitchFamily="34" charset="0"/>
              <a:buChar char="•"/>
              <a:defRPr/>
            </a:pPr>
            <a:r>
              <a:rPr lang="en-US" altLang="en-US" sz="1950">
                <a:latin typeface="Arial" panose="020B0604020202020204" pitchFamily="34" charset="0"/>
                <a:cs typeface="Arial" panose="020B0604020202020204" pitchFamily="34" charset="0"/>
              </a:rPr>
              <a:t>Equal Opportunity  </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a:extLst>
              <a:ext uri="{FF2B5EF4-FFF2-40B4-BE49-F238E27FC236}">
                <a16:creationId xmlns:a16="http://schemas.microsoft.com/office/drawing/2014/main" id="{79455A88-55B4-9CF9-614E-8C27C557D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Box 4">
            <a:extLst>
              <a:ext uri="{FF2B5EF4-FFF2-40B4-BE49-F238E27FC236}">
                <a16:creationId xmlns:a16="http://schemas.microsoft.com/office/drawing/2014/main" id="{DCD2834B-CE2B-9A34-661B-80DA0163BFF3}"/>
              </a:ext>
            </a:extLst>
          </p:cNvPr>
          <p:cNvSpPr txBox="1">
            <a:spLocks noChangeArrowheads="1"/>
          </p:cNvSpPr>
          <p:nvPr/>
        </p:nvSpPr>
        <p:spPr bwMode="auto">
          <a:xfrm>
            <a:off x="5715000" y="17526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200" b="1"/>
          </a:p>
          <a:p>
            <a:r>
              <a:rPr lang="en-US" altLang="en-US" sz="1200" b="1"/>
              <a:t>Recommend submitting requests monthly</a:t>
            </a:r>
            <a:r>
              <a:rPr lang="en-US" altLang="en-US"/>
              <a:t>!</a:t>
            </a:r>
          </a:p>
        </p:txBody>
      </p:sp>
      <p:cxnSp>
        <p:nvCxnSpPr>
          <p:cNvPr id="9" name="Straight Arrow Connector 8">
            <a:extLst>
              <a:ext uri="{FF2B5EF4-FFF2-40B4-BE49-F238E27FC236}">
                <a16:creationId xmlns:a16="http://schemas.microsoft.com/office/drawing/2014/main" id="{32B6B797-685C-8CC3-219A-B02E00ECB170}"/>
              </a:ext>
            </a:extLst>
          </p:cNvPr>
          <p:cNvCxnSpPr/>
          <p:nvPr/>
        </p:nvCxnSpPr>
        <p:spPr>
          <a:xfrm>
            <a:off x="5334000" y="2362200"/>
            <a:ext cx="381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C3E160E-2134-43B9-0CA4-CFF853EF1C2B}"/>
              </a:ext>
            </a:extLst>
          </p:cNvPr>
          <p:cNvSpPr>
            <a:spLocks noGrp="1" noChangeArrowheads="1"/>
          </p:cNvSpPr>
          <p:nvPr>
            <p:ph type="title"/>
          </p:nvPr>
        </p:nvSpPr>
        <p:spPr>
          <a:xfrm>
            <a:off x="612775" y="304800"/>
            <a:ext cx="8153400" cy="990600"/>
          </a:xfrm>
        </p:spPr>
        <p:txBody>
          <a:bodyPr/>
          <a:lstStyle/>
          <a:p>
            <a:r>
              <a:rPr lang="en-US" altLang="en-US"/>
              <a:t>Spending Performance</a:t>
            </a:r>
          </a:p>
        </p:txBody>
      </p:sp>
      <p:sp>
        <p:nvSpPr>
          <p:cNvPr id="113667" name="Content Placeholder 2">
            <a:extLst>
              <a:ext uri="{FF2B5EF4-FFF2-40B4-BE49-F238E27FC236}">
                <a16:creationId xmlns:a16="http://schemas.microsoft.com/office/drawing/2014/main" id="{54E1FAAF-90B9-DF40-6AB8-10C2A6815B77}"/>
              </a:ext>
            </a:extLst>
          </p:cNvPr>
          <p:cNvSpPr>
            <a:spLocks noGrp="1" noChangeArrowheads="1"/>
          </p:cNvSpPr>
          <p:nvPr>
            <p:ph sz="quarter" idx="1"/>
          </p:nvPr>
        </p:nvSpPr>
        <p:spPr>
          <a:xfrm>
            <a:off x="612775" y="1600200"/>
            <a:ext cx="8153400" cy="4495800"/>
          </a:xfrm>
        </p:spPr>
        <p:txBody>
          <a:bodyPr/>
          <a:lstStyle/>
          <a:p>
            <a:r>
              <a:rPr lang="en-US" altLang="en-US"/>
              <a:t>More detail on contractor invoices.</a:t>
            </a:r>
          </a:p>
          <a:p>
            <a:r>
              <a:rPr lang="en-US" altLang="en-US"/>
              <a:t>Don’t say “services rendered” or “per specifications” be more specific.</a:t>
            </a:r>
          </a:p>
          <a:p>
            <a:r>
              <a:rPr lang="en-US" altLang="en-US"/>
              <a:t>For example: (100 lawns mowed @ $25 = $2500 billed)</a:t>
            </a:r>
          </a:p>
          <a:p>
            <a:r>
              <a:rPr lang="en-US" altLang="en-US"/>
              <a:t>DBA – Count starts over every July 1 or when account is expended.</a:t>
            </a:r>
          </a:p>
          <a:p>
            <a:r>
              <a:rPr lang="en-US" altLang="en-US"/>
              <a:t>DBA – Minor home repair = head of household = 1</a:t>
            </a:r>
          </a:p>
          <a:p>
            <a:endParaRPr lang="en-US" altLang="en-US"/>
          </a:p>
          <a:p>
            <a:r>
              <a:rPr lang="en-US" altLang="en-US"/>
              <a:t>Financial reports are being mailed out on a regular basis. Might not be exactly what your reporting because of timing of reimbursement.</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nline Image Placeholder 2">
            <a:extLst>
              <a:ext uri="{FF2B5EF4-FFF2-40B4-BE49-F238E27FC236}">
                <a16:creationId xmlns:a16="http://schemas.microsoft.com/office/drawing/2014/main" id="{FD6BB91D-3BE6-54A5-6DDC-5F85F3B8772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17463" y="0"/>
            <a:ext cx="9161463" cy="6172200"/>
          </a:xfr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A18FAEB9-FA4F-4231-50DD-509D37F4F94C}"/>
              </a:ext>
            </a:extLst>
          </p:cNvPr>
          <p:cNvSpPr>
            <a:spLocks noGrp="1" noChangeArrowheads="1"/>
          </p:cNvSpPr>
          <p:nvPr>
            <p:ph type="title"/>
          </p:nvPr>
        </p:nvSpPr>
        <p:spPr>
          <a:xfrm>
            <a:off x="612775" y="304800"/>
            <a:ext cx="8153400" cy="990600"/>
          </a:xfrm>
        </p:spPr>
        <p:txBody>
          <a:bodyPr/>
          <a:lstStyle/>
          <a:p>
            <a:r>
              <a:rPr lang="en-US" altLang="en-US"/>
              <a:t>Administrative Capacity</a:t>
            </a:r>
          </a:p>
        </p:txBody>
      </p:sp>
      <p:sp>
        <p:nvSpPr>
          <p:cNvPr id="114691" name="Content Placeholder 2">
            <a:extLst>
              <a:ext uri="{FF2B5EF4-FFF2-40B4-BE49-F238E27FC236}">
                <a16:creationId xmlns:a16="http://schemas.microsoft.com/office/drawing/2014/main" id="{6C21B515-F1DA-50D1-5C8B-89C78C297FF7}"/>
              </a:ext>
            </a:extLst>
          </p:cNvPr>
          <p:cNvSpPr>
            <a:spLocks noGrp="1" noChangeArrowheads="1"/>
          </p:cNvSpPr>
          <p:nvPr>
            <p:ph sz="quarter" idx="1"/>
          </p:nvPr>
        </p:nvSpPr>
        <p:spPr>
          <a:xfrm>
            <a:off x="612775" y="1600200"/>
            <a:ext cx="8153400" cy="4495800"/>
          </a:xfrm>
        </p:spPr>
        <p:txBody>
          <a:bodyPr/>
          <a:lstStyle/>
          <a:p>
            <a:r>
              <a:rPr lang="en-US" altLang="en-US"/>
              <a:t>Only apply for the number of projects you have capacity to expend within 18 months.</a:t>
            </a:r>
          </a:p>
          <a:p>
            <a:endParaRPr lang="en-US" altLang="en-US"/>
          </a:p>
          <a:p>
            <a:r>
              <a:rPr lang="en-US" altLang="en-US"/>
              <a:t>For example: We strongly recommend only applying for two strong projects if that’s what your staff can currently handle.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E7474F80-9F82-6EF8-19DE-9EB0BFC178C0}"/>
              </a:ext>
            </a:extLst>
          </p:cNvPr>
          <p:cNvSpPr>
            <a:spLocks noGrp="1" noChangeArrowheads="1"/>
          </p:cNvSpPr>
          <p:nvPr>
            <p:ph type="title"/>
          </p:nvPr>
        </p:nvSpPr>
        <p:spPr>
          <a:xfrm>
            <a:off x="612775" y="304800"/>
            <a:ext cx="8153400" cy="990600"/>
          </a:xfrm>
        </p:spPr>
        <p:txBody>
          <a:bodyPr/>
          <a:lstStyle/>
          <a:p>
            <a:r>
              <a:rPr lang="en-US" altLang="en-US"/>
              <a:t>Reimbursement</a:t>
            </a:r>
          </a:p>
        </p:txBody>
      </p:sp>
      <p:sp>
        <p:nvSpPr>
          <p:cNvPr id="115715" name="Content Placeholder 2">
            <a:extLst>
              <a:ext uri="{FF2B5EF4-FFF2-40B4-BE49-F238E27FC236}">
                <a16:creationId xmlns:a16="http://schemas.microsoft.com/office/drawing/2014/main" id="{18AD61A9-C281-955D-AEC8-90971A699F52}"/>
              </a:ext>
            </a:extLst>
          </p:cNvPr>
          <p:cNvSpPr>
            <a:spLocks noGrp="1" noChangeArrowheads="1"/>
          </p:cNvSpPr>
          <p:nvPr>
            <p:ph sz="quarter" idx="1"/>
          </p:nvPr>
        </p:nvSpPr>
        <p:spPr>
          <a:xfrm>
            <a:off x="612775" y="1600200"/>
            <a:ext cx="8153400" cy="4495800"/>
          </a:xfrm>
        </p:spPr>
        <p:txBody>
          <a:bodyPr/>
          <a:lstStyle/>
          <a:p>
            <a:r>
              <a:rPr lang="en-US" altLang="en-US" sz="2400">
                <a:solidFill>
                  <a:srgbClr val="000000"/>
                </a:solidFill>
                <a:latin typeface="Arial" panose="020B0604020202020204" pitchFamily="34" charset="0"/>
              </a:rPr>
              <a:t> To be reimbursed for CDBG activities, the CVT must prepare and submit a request for reimbursement. Use the checklist to help ensure documents are complete and the reimbursement package contains all needed items for timely reimbursements.</a:t>
            </a:r>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C500C50F-8364-A2FD-AAFB-99BCE8CA6DB3}"/>
              </a:ext>
            </a:extLst>
          </p:cNvPr>
          <p:cNvSpPr>
            <a:spLocks noGrp="1" noChangeArrowheads="1"/>
          </p:cNvSpPr>
          <p:nvPr>
            <p:ph type="title"/>
          </p:nvPr>
        </p:nvSpPr>
        <p:spPr>
          <a:xfrm>
            <a:off x="612775" y="304800"/>
            <a:ext cx="8153400" cy="990600"/>
          </a:xfrm>
        </p:spPr>
        <p:txBody>
          <a:bodyPr/>
          <a:lstStyle/>
          <a:p>
            <a:r>
              <a:rPr lang="en-US" altLang="en-US"/>
              <a:t>Reimbursement Check List</a:t>
            </a:r>
          </a:p>
        </p:txBody>
      </p:sp>
      <p:sp>
        <p:nvSpPr>
          <p:cNvPr id="116739" name="Content Placeholder 2">
            <a:extLst>
              <a:ext uri="{FF2B5EF4-FFF2-40B4-BE49-F238E27FC236}">
                <a16:creationId xmlns:a16="http://schemas.microsoft.com/office/drawing/2014/main" id="{83DAA461-F71D-7FF9-BA35-9E8D44D867D1}"/>
              </a:ext>
            </a:extLst>
          </p:cNvPr>
          <p:cNvSpPr>
            <a:spLocks noGrp="1" noChangeArrowheads="1"/>
          </p:cNvSpPr>
          <p:nvPr>
            <p:ph sz="quarter" idx="1"/>
          </p:nvPr>
        </p:nvSpPr>
        <p:spPr>
          <a:xfrm>
            <a:off x="608013" y="1600200"/>
            <a:ext cx="8153400" cy="4495800"/>
          </a:xfrm>
        </p:spPr>
        <p:txBody>
          <a:bodyPr/>
          <a:lstStyle/>
          <a:p>
            <a:endParaRPr lang="en-US" altLang="en-US" sz="1800">
              <a:solidFill>
                <a:srgbClr val="000000"/>
              </a:solidFill>
              <a:latin typeface="Arial" panose="020B0604020202020204" pitchFamily="34" charset="0"/>
            </a:endParaRPr>
          </a:p>
          <a:p>
            <a:r>
              <a:rPr lang="en-US" altLang="en-US" sz="1200">
                <a:latin typeface="Arial" panose="020B0604020202020204" pitchFamily="34" charset="0"/>
              </a:rPr>
              <a:t>Community Reimbursement Request letter is complete.</a:t>
            </a:r>
          </a:p>
          <a:p>
            <a:r>
              <a:rPr lang="en-US" altLang="en-US" sz="1200">
                <a:latin typeface="Arial" panose="020B0604020202020204" pitchFamily="34" charset="0"/>
              </a:rPr>
              <a:t>On official letterhead</a:t>
            </a:r>
          </a:p>
          <a:p>
            <a:r>
              <a:rPr lang="en-US" altLang="en-US" sz="1200">
                <a:latin typeface="Arial" panose="020B0604020202020204" pitchFamily="34" charset="0"/>
              </a:rPr>
              <a:t>Community abbreviation, date, and total funds requested at the top</a:t>
            </a:r>
          </a:p>
          <a:p>
            <a:pPr lvl="1"/>
            <a:r>
              <a:rPr lang="en-US" altLang="en-US" sz="1200">
                <a:latin typeface="Arial" panose="020B0604020202020204" pitchFamily="34" charset="0"/>
              </a:rPr>
              <a:t>Body of letter includes the total amount of reimbursement requested (this number matches the number on top of the form)</a:t>
            </a:r>
          </a:p>
          <a:p>
            <a:pPr lvl="1"/>
            <a:r>
              <a:rPr lang="en-US" altLang="en-US" sz="1200">
                <a:latin typeface="Arial" panose="020B0604020202020204" pitchFamily="34" charset="0"/>
              </a:rPr>
              <a:t>Table is complete and accurate with the following with each fund, account, and program year on a separate line:</a:t>
            </a:r>
          </a:p>
          <a:p>
            <a:r>
              <a:rPr lang="en-US" altLang="en-US" sz="1200">
                <a:latin typeface="Arial" panose="020B0604020202020204" pitchFamily="34" charset="0"/>
              </a:rPr>
              <a:t>Program Year for funds expended</a:t>
            </a:r>
          </a:p>
          <a:p>
            <a:r>
              <a:rPr lang="en-US" altLang="en-US" sz="1200">
                <a:latin typeface="Arial" panose="020B0604020202020204" pitchFamily="34" charset="0"/>
              </a:rPr>
              <a:t>Account name</a:t>
            </a:r>
          </a:p>
          <a:p>
            <a:r>
              <a:rPr lang="en-US" altLang="en-US" sz="1200">
                <a:latin typeface="Arial" panose="020B0604020202020204" pitchFamily="34" charset="0"/>
              </a:rPr>
              <a:t>Account number</a:t>
            </a:r>
          </a:p>
          <a:p>
            <a:r>
              <a:rPr lang="en-US" altLang="en-US" sz="1200">
                <a:latin typeface="Arial" panose="020B0604020202020204" pitchFamily="34" charset="0"/>
              </a:rPr>
              <a:t>Total amount expended for PY account</a:t>
            </a:r>
          </a:p>
          <a:p>
            <a:r>
              <a:rPr lang="en-US" altLang="en-US" sz="1200">
                <a:latin typeface="Arial" panose="020B0604020202020204" pitchFamily="34" charset="0"/>
              </a:rPr>
              <a:t>Total amount of funds remaining as a result of the request</a:t>
            </a:r>
          </a:p>
          <a:p>
            <a:endParaRPr lang="en-US" altLang="en-US" sz="1000">
              <a:latin typeface="Arial" panose="020B0604020202020204" pitchFamily="34" charset="0"/>
            </a:endParaRPr>
          </a:p>
          <a:p>
            <a:pPr lvl="1"/>
            <a:r>
              <a:rPr lang="en-US" altLang="en-US" sz="1200">
                <a:latin typeface="Arial" panose="020B0604020202020204" pitchFamily="34" charset="0"/>
              </a:rPr>
              <a:t>Checks payable portion is complete, accurate, and includes the address the check should be sent to</a:t>
            </a:r>
          </a:p>
          <a:p>
            <a:r>
              <a:rPr lang="en-US" altLang="en-US" sz="1200">
                <a:latin typeface="Arial" panose="020B0604020202020204" pitchFamily="34" charset="0"/>
              </a:rPr>
              <a:t>Signature on bottom of letter</a:t>
            </a:r>
          </a:p>
          <a:p>
            <a:r>
              <a:rPr lang="en-US" altLang="en-US" sz="1200">
                <a:latin typeface="Arial" panose="020B0604020202020204" pitchFamily="34" charset="0"/>
              </a:rPr>
              <a:t>Language at bottom of form verifying truth of document</a:t>
            </a:r>
          </a:p>
          <a:p>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31A89AE9-1F85-23B8-1819-AB4DEBD39F6F}"/>
              </a:ext>
            </a:extLst>
          </p:cNvPr>
          <p:cNvSpPr>
            <a:spLocks noGrp="1" noChangeArrowheads="1"/>
          </p:cNvSpPr>
          <p:nvPr>
            <p:ph type="title"/>
          </p:nvPr>
        </p:nvSpPr>
        <p:spPr>
          <a:xfrm>
            <a:off x="612775" y="304800"/>
            <a:ext cx="8153400" cy="990600"/>
          </a:xfrm>
        </p:spPr>
        <p:txBody>
          <a:bodyPr/>
          <a:lstStyle/>
          <a:p>
            <a:r>
              <a:rPr lang="en-US" altLang="en-US"/>
              <a:t>Reimbursement Check List</a:t>
            </a:r>
          </a:p>
        </p:txBody>
      </p:sp>
      <p:sp>
        <p:nvSpPr>
          <p:cNvPr id="117763" name="Content Placeholder 2">
            <a:extLst>
              <a:ext uri="{FF2B5EF4-FFF2-40B4-BE49-F238E27FC236}">
                <a16:creationId xmlns:a16="http://schemas.microsoft.com/office/drawing/2014/main" id="{10C1131D-7B52-32E4-AC4D-C793C7EF788E}"/>
              </a:ext>
            </a:extLst>
          </p:cNvPr>
          <p:cNvSpPr>
            <a:spLocks noGrp="1" noChangeArrowheads="1"/>
          </p:cNvSpPr>
          <p:nvPr>
            <p:ph sz="quarter" idx="1"/>
          </p:nvPr>
        </p:nvSpPr>
        <p:spPr>
          <a:xfrm>
            <a:off x="612775" y="1600200"/>
            <a:ext cx="8153400" cy="4495800"/>
          </a:xfrm>
        </p:spPr>
        <p:txBody>
          <a:bodyPr/>
          <a:lstStyle/>
          <a:p>
            <a:r>
              <a:rPr lang="en-US" altLang="en-US" sz="1200">
                <a:latin typeface="Arial" panose="020B0604020202020204" pitchFamily="34" charset="0"/>
              </a:rPr>
              <a:t>A complete reimbursement package shall include the following:</a:t>
            </a:r>
          </a:p>
          <a:p>
            <a:endParaRPr lang="en-US" altLang="en-US" sz="1000">
              <a:latin typeface="Arial" panose="020B0604020202020204" pitchFamily="34" charset="0"/>
            </a:endParaRPr>
          </a:p>
          <a:p>
            <a:r>
              <a:rPr lang="en-US" altLang="en-US" sz="1200">
                <a:latin typeface="Arial" panose="020B0604020202020204" pitchFamily="34" charset="0"/>
              </a:rPr>
              <a:t>Community reimbursement request letter (see above)</a:t>
            </a:r>
          </a:p>
          <a:p>
            <a:r>
              <a:rPr lang="en-US" altLang="en-US" sz="1200">
                <a:latin typeface="Arial" panose="020B0604020202020204" pitchFamily="34" charset="0"/>
              </a:rPr>
              <a:t>Activities must have occurred after the release of funds date for the program year expending</a:t>
            </a:r>
          </a:p>
          <a:p>
            <a:r>
              <a:rPr lang="en-US" altLang="en-US" sz="1200">
                <a:latin typeface="Arial" panose="020B0604020202020204" pitchFamily="34" charset="0"/>
              </a:rPr>
              <a:t>Invoice(s) from vendor or contractor (must be dated before the check)</a:t>
            </a:r>
          </a:p>
          <a:p>
            <a:endParaRPr lang="en-US" altLang="en-US" sz="1000">
              <a:latin typeface="Arial" panose="020B0604020202020204" pitchFamily="34" charset="0"/>
            </a:endParaRPr>
          </a:p>
          <a:p>
            <a:pPr lvl="1"/>
            <a:r>
              <a:rPr lang="en-US" altLang="en-US" sz="1200">
                <a:latin typeface="Arial" panose="020B0604020202020204" pitchFamily="34" charset="0"/>
              </a:rPr>
              <a:t>Contract amounts over $10,000 must include a completed bid tab form, listing vendor as lowest bidder.</a:t>
            </a:r>
          </a:p>
          <a:p>
            <a:pPr lvl="1"/>
            <a:r>
              <a:rPr lang="en-US" altLang="en-US" sz="1200">
                <a:latin typeface="Arial" panose="020B0604020202020204" pitchFamily="34" charset="0"/>
              </a:rPr>
              <a:t>Detailed invoice should match amount paid and contractor listed on check and bid tab</a:t>
            </a:r>
          </a:p>
          <a:p>
            <a:endParaRPr lang="en-US" altLang="en-US" sz="1000">
              <a:latin typeface="Arial" panose="020B0604020202020204" pitchFamily="34" charset="0"/>
            </a:endParaRPr>
          </a:p>
          <a:p>
            <a:r>
              <a:rPr lang="en-US" altLang="en-US" sz="1200">
                <a:latin typeface="Arial" panose="020B0604020202020204" pitchFamily="34" charset="0"/>
              </a:rPr>
              <a:t>Copy of the check(s) copy paid to vendor (must be dated after the invoice from vendor)</a:t>
            </a:r>
          </a:p>
          <a:p>
            <a:r>
              <a:rPr lang="en-US" altLang="en-US" sz="1200">
                <a:latin typeface="Arial" panose="020B0604020202020204" pitchFamily="34" charset="0"/>
              </a:rPr>
              <a:t>Additional supporting information:</a:t>
            </a:r>
          </a:p>
          <a:p>
            <a:endParaRPr lang="en-US" altLang="en-US" sz="1000">
              <a:latin typeface="Arial" panose="020B0604020202020204" pitchFamily="34" charset="0"/>
            </a:endParaRPr>
          </a:p>
          <a:p>
            <a:pPr lvl="1"/>
            <a:r>
              <a:rPr lang="en-US" altLang="en-US" sz="1200">
                <a:latin typeface="Arial" panose="020B0604020202020204" pitchFamily="34" charset="0"/>
              </a:rPr>
              <a:t>Public service activities:</a:t>
            </a:r>
          </a:p>
          <a:p>
            <a:endParaRPr lang="en-US" altLang="en-US" sz="1000">
              <a:latin typeface="Arial" panose="020B0604020202020204" pitchFamily="34" charset="0"/>
            </a:endParaRPr>
          </a:p>
          <a:p>
            <a:pPr lvl="3"/>
            <a:r>
              <a:rPr lang="en-US" altLang="en-US" sz="1200">
                <a:latin typeface="Arial" panose="020B0604020202020204" pitchFamily="34" charset="0"/>
              </a:rPr>
              <a:t>Direct Benefit Activity (DBA) form (two pages) providing demographic data on the client(s) served</a:t>
            </a:r>
          </a:p>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3E1E270A-0233-747D-36E7-8982A9175A6A}"/>
              </a:ext>
            </a:extLst>
          </p:cNvPr>
          <p:cNvSpPr>
            <a:spLocks noGrp="1" noChangeArrowheads="1"/>
          </p:cNvSpPr>
          <p:nvPr>
            <p:ph type="title"/>
          </p:nvPr>
        </p:nvSpPr>
        <p:spPr>
          <a:xfrm>
            <a:off x="612775" y="304800"/>
            <a:ext cx="8153400" cy="990600"/>
          </a:xfrm>
        </p:spPr>
        <p:txBody>
          <a:bodyPr/>
          <a:lstStyle/>
          <a:p>
            <a:r>
              <a:rPr lang="en-US" altLang="en-US"/>
              <a:t>Reimbursement Checklist</a:t>
            </a:r>
          </a:p>
        </p:txBody>
      </p:sp>
      <p:sp>
        <p:nvSpPr>
          <p:cNvPr id="118787" name="Content Placeholder 2">
            <a:extLst>
              <a:ext uri="{FF2B5EF4-FFF2-40B4-BE49-F238E27FC236}">
                <a16:creationId xmlns:a16="http://schemas.microsoft.com/office/drawing/2014/main" id="{EE0C5003-BB76-6396-8CED-3E038C59A86C}"/>
              </a:ext>
            </a:extLst>
          </p:cNvPr>
          <p:cNvSpPr>
            <a:spLocks noGrp="1" noChangeArrowheads="1"/>
          </p:cNvSpPr>
          <p:nvPr>
            <p:ph sz="quarter" idx="1"/>
          </p:nvPr>
        </p:nvSpPr>
        <p:spPr>
          <a:xfrm>
            <a:off x="612775" y="1600200"/>
            <a:ext cx="8153400" cy="4495800"/>
          </a:xfrm>
        </p:spPr>
        <p:txBody>
          <a:bodyPr/>
          <a:lstStyle/>
          <a:p>
            <a:r>
              <a:rPr lang="en-US" altLang="en-US" sz="1800">
                <a:latin typeface="Arial" panose="020B0604020202020204" pitchFamily="34" charset="0"/>
              </a:rPr>
              <a:t>Public Service Contract between the community and the agency/vendor/contractor that is signed and covers the date(s) the service was rendered.</a:t>
            </a:r>
          </a:p>
          <a:p>
            <a:r>
              <a:rPr lang="en-US" altLang="en-US" sz="1800">
                <a:latin typeface="Arial" panose="020B0604020202020204" pitchFamily="34" charset="0"/>
              </a:rPr>
              <a:t>Contract Extension when needed.</a:t>
            </a:r>
          </a:p>
          <a:p>
            <a:endParaRPr lang="en-US" altLang="en-US" sz="1800">
              <a:latin typeface="Arial" panose="020B0604020202020204" pitchFamily="34" charset="0"/>
            </a:endParaRPr>
          </a:p>
          <a:p>
            <a:r>
              <a:rPr lang="en-US" altLang="en-US" sz="1800">
                <a:latin typeface="Arial" panose="020B0604020202020204" pitchFamily="34" charset="0"/>
              </a:rPr>
              <a:t>Extension must be singed.</a:t>
            </a:r>
          </a:p>
          <a:p>
            <a:r>
              <a:rPr lang="en-US" altLang="en-US" sz="1800">
                <a:latin typeface="Arial" panose="020B0604020202020204" pitchFamily="34" charset="0"/>
              </a:rPr>
              <a:t>Extension dates must begin immediately after the contract expired and have a defined end date.</a:t>
            </a:r>
          </a:p>
          <a:p>
            <a:endParaRPr lang="en-US" altLang="en-US" sz="1800">
              <a:latin typeface="Arial" panose="020B0604020202020204" pitchFamily="34" charset="0"/>
            </a:endParaRPr>
          </a:p>
          <a:p>
            <a:r>
              <a:rPr lang="en-US" altLang="en-US" sz="1800">
                <a:latin typeface="Arial" panose="020B0604020202020204" pitchFamily="34" charset="0"/>
              </a:rPr>
              <a:t>Davis Bacon projects need all documents submitted according to the pre-construction checklist (see attached also found on our website at </a:t>
            </a:r>
            <a:r>
              <a:rPr lang="en-US" altLang="en-US" sz="1800" u="sng">
                <a:solidFill>
                  <a:srgbClr val="0562C1"/>
                </a:solidFill>
                <a:latin typeface="Arial" panose="020B0604020202020204" pitchFamily="34" charset="0"/>
                <a:hlinkClick r:id="rId2"/>
              </a:rPr>
              <a:t>https://www.oakgov.com/community/neighborhood-</a:t>
            </a:r>
            <a:r>
              <a:rPr lang="en-US" altLang="en-US" sz="1800">
                <a:solidFill>
                  <a:srgbClr val="0562C1"/>
                </a:solidFill>
                <a:latin typeface="Arial" panose="020B0604020202020204" pitchFamily="34" charset="0"/>
                <a:hlinkClick r:id="rId2"/>
              </a:rPr>
              <a:t> </a:t>
            </a:r>
            <a:r>
              <a:rPr lang="en-US" altLang="en-US" sz="1800" u="sng">
                <a:solidFill>
                  <a:srgbClr val="0562C1"/>
                </a:solidFill>
                <a:latin typeface="Arial" panose="020B0604020202020204" pitchFamily="34" charset="0"/>
                <a:hlinkClick r:id="rId2"/>
              </a:rPr>
              <a:t>housing-development/grants-funding/community-</a:t>
            </a:r>
            <a:r>
              <a:rPr lang="en-US" altLang="en-US" sz="1800">
                <a:solidFill>
                  <a:srgbClr val="0562C1"/>
                </a:solidFill>
                <a:latin typeface="Arial" panose="020B0604020202020204" pitchFamily="34" charset="0"/>
                <a:hlinkClick r:id="rId2"/>
              </a:rPr>
              <a:t> </a:t>
            </a:r>
            <a:r>
              <a:rPr lang="en-US" altLang="en-US" sz="1800" u="sng">
                <a:solidFill>
                  <a:srgbClr val="0562C1"/>
                </a:solidFill>
                <a:latin typeface="Arial" panose="020B0604020202020204" pitchFamily="34" charset="0"/>
                <a:hlinkClick r:id="rId2"/>
              </a:rPr>
              <a:t>development-block-grants-cdbg-contractors</a:t>
            </a:r>
            <a:r>
              <a:rPr lang="en-US" altLang="en-US" sz="1800">
                <a:solidFill>
                  <a:srgbClr val="000000"/>
                </a:solidFill>
                <a:latin typeface="Arial" panose="020B0604020202020204" pitchFamily="34" charset="0"/>
                <a:hlinkClick r:id="rId2"/>
              </a:rPr>
              <a:t>.</a:t>
            </a:r>
          </a:p>
          <a:p>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a:extLst>
              <a:ext uri="{FF2B5EF4-FFF2-40B4-BE49-F238E27FC236}">
                <a16:creationId xmlns:a16="http://schemas.microsoft.com/office/drawing/2014/main" id="{B4A1B1E8-388D-6A65-425A-AFF8B8556EAC}"/>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Environmental Requirements</a:t>
            </a:r>
            <a:endParaRPr lang="en-US" altLang="en-US" sz="3200">
              <a:solidFill>
                <a:srgbClr val="0070C0"/>
              </a:solidFill>
              <a:cs typeface="Arial" panose="020B0604020202020204" pitchFamily="34" charset="0"/>
            </a:endParaRPr>
          </a:p>
        </p:txBody>
      </p:sp>
      <p:sp>
        <p:nvSpPr>
          <p:cNvPr id="13315" name="Rectangle 3">
            <a:extLst>
              <a:ext uri="{FF2B5EF4-FFF2-40B4-BE49-F238E27FC236}">
                <a16:creationId xmlns:a16="http://schemas.microsoft.com/office/drawing/2014/main" id="{1250D4C2-3FC6-9490-1E38-D5BA8085D9A4}"/>
              </a:ext>
            </a:extLst>
          </p:cNvPr>
          <p:cNvSpPr>
            <a:spLocks noGrp="1" noChangeArrowheads="1"/>
          </p:cNvSpPr>
          <p:nvPr>
            <p:ph type="body" sz="half" idx="1"/>
          </p:nvPr>
        </p:nvSpPr>
        <p:spPr>
          <a:xfrm>
            <a:off x="457200" y="1524000"/>
            <a:ext cx="8229600" cy="4525963"/>
          </a:xfrm>
        </p:spPr>
        <p:txBody>
          <a:bodyPr>
            <a:normAutofit/>
          </a:bodyPr>
          <a:lstStyle/>
          <a:p>
            <a:pPr marL="0" lvl="1" indent="0" eaLnBrk="1" fontAlgn="auto" hangingPunct="1">
              <a:spcBef>
                <a:spcPct val="0"/>
              </a:spcBef>
              <a:spcAft>
                <a:spcPts val="0"/>
              </a:spcAft>
              <a:buFontTx/>
              <a:buNone/>
              <a:defRPr/>
            </a:pPr>
            <a:r>
              <a:rPr lang="en-US" altLang="en-US" sz="1950">
                <a:latin typeface="Arial" panose="020B0604020202020204" pitchFamily="34" charset="0"/>
                <a:cs typeface="Arial" panose="020B0604020202020204" pitchFamily="34" charset="0"/>
              </a:rPr>
              <a:t>New - More detailed environmental reporting</a:t>
            </a: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r>
              <a:rPr lang="en-US" altLang="en-US" sz="1950">
                <a:latin typeface="Arial" panose="020B0604020202020204" pitchFamily="34" charset="0"/>
                <a:cs typeface="Arial" panose="020B0604020202020204" pitchFamily="34" charset="0"/>
              </a:rPr>
              <a:t>Additional SHPO / THPO requirements</a:t>
            </a: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r>
              <a:rPr lang="en-US" altLang="en-US" sz="1950">
                <a:latin typeface="Arial" panose="020B0604020202020204" pitchFamily="34" charset="0"/>
                <a:cs typeface="Arial" panose="020B0604020202020204" pitchFamily="34" charset="0"/>
              </a:rPr>
              <a:t>Endangered Species -  FWS</a:t>
            </a: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r>
              <a:rPr lang="en-US" altLang="en-US" sz="1950">
                <a:latin typeface="Arial" panose="020B0604020202020204" pitchFamily="34" charset="0"/>
                <a:cs typeface="Arial" panose="020B0604020202020204" pitchFamily="34" charset="0"/>
              </a:rPr>
              <a:t>Demolition  -new form in SHPO for submittal</a:t>
            </a: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a:extLst>
              <a:ext uri="{FF2B5EF4-FFF2-40B4-BE49-F238E27FC236}">
                <a16:creationId xmlns:a16="http://schemas.microsoft.com/office/drawing/2014/main" id="{DED8C118-B7DF-1AFA-D25A-799722DF2798}"/>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SHPO Requirements</a:t>
            </a:r>
            <a:endParaRPr lang="en-US" altLang="en-US" sz="3200">
              <a:solidFill>
                <a:srgbClr val="0070C0"/>
              </a:solidFill>
              <a:cs typeface="Arial" panose="020B0604020202020204" pitchFamily="34" charset="0"/>
            </a:endParaRPr>
          </a:p>
        </p:txBody>
      </p:sp>
      <p:sp>
        <p:nvSpPr>
          <p:cNvPr id="13315" name="Rectangle 3">
            <a:extLst>
              <a:ext uri="{FF2B5EF4-FFF2-40B4-BE49-F238E27FC236}">
                <a16:creationId xmlns:a16="http://schemas.microsoft.com/office/drawing/2014/main" id="{3911EE20-192A-2398-214B-D66AC036F11C}"/>
              </a:ext>
            </a:extLst>
          </p:cNvPr>
          <p:cNvSpPr>
            <a:spLocks noGrp="1" noChangeArrowheads="1"/>
          </p:cNvSpPr>
          <p:nvPr>
            <p:ph type="body" sz="half" idx="1"/>
          </p:nvPr>
        </p:nvSpPr>
        <p:spPr>
          <a:xfrm>
            <a:off x="457200" y="1600200"/>
            <a:ext cx="8229600" cy="4525963"/>
          </a:xfrm>
        </p:spPr>
        <p:txBody>
          <a:bodyPr>
            <a:normAutofit fontScale="55000" lnSpcReduction="20000"/>
          </a:bodyPr>
          <a:lstStyle/>
          <a:p>
            <a:pPr marL="0" lvl="1" indent="0" algn="ctr" eaLnBrk="1" fontAlgn="auto" hangingPunct="1">
              <a:spcBef>
                <a:spcPct val="0"/>
              </a:spcBef>
              <a:spcAft>
                <a:spcPts val="0"/>
              </a:spcAft>
              <a:buFontTx/>
              <a:buNone/>
              <a:defRPr/>
            </a:pPr>
            <a:r>
              <a:rPr lang="en-US" altLang="en-US" sz="1950" b="1">
                <a:latin typeface="Arial" panose="020B0604020202020204" pitchFamily="34" charset="0"/>
                <a:cs typeface="Arial" panose="020B0604020202020204" pitchFamily="34" charset="0"/>
              </a:rPr>
              <a:t>HISTORIC PRESERVATION</a:t>
            </a:r>
          </a:p>
          <a:p>
            <a:pPr marL="0" lvl="1" indent="0"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0" lvl="1" indent="0" algn="ctr" eaLnBrk="1" fontAlgn="auto" hangingPunct="1">
              <a:spcBef>
                <a:spcPct val="0"/>
              </a:spcBef>
              <a:spcAft>
                <a:spcPts val="0"/>
              </a:spcAft>
              <a:buFontTx/>
              <a:buNone/>
              <a:defRPr/>
            </a:pPr>
            <a:r>
              <a:rPr lang="en-US" altLang="en-US" sz="1950" b="1">
                <a:latin typeface="Arial" panose="020B0604020202020204" pitchFamily="34" charset="0"/>
                <a:cs typeface="Arial" panose="020B0604020202020204" pitchFamily="34" charset="0"/>
              </a:rPr>
              <a:t>WHAT: </a:t>
            </a:r>
          </a:p>
          <a:p>
            <a:pPr marL="0" lvl="1" indent="0" eaLnBrk="1" fontAlgn="auto" hangingPunct="1">
              <a:spcBef>
                <a:spcPct val="0"/>
              </a:spcBef>
              <a:spcAft>
                <a:spcPts val="0"/>
              </a:spcAft>
              <a:buFont typeface="Wingdings 2" panose="05020102010507070707" pitchFamily="18" charset="2"/>
              <a:buNone/>
              <a:defRPr/>
            </a:pPr>
            <a:r>
              <a:rPr lang="en-US" sz="2600">
                <a:latin typeface="Arial" panose="020B0604020202020204" pitchFamily="34" charset="0"/>
                <a:ea typeface="Calibri" panose="020F0502020204030204" pitchFamily="34" charset="0"/>
                <a:cs typeface="Arial" panose="020B0604020202020204" pitchFamily="34" charset="0"/>
              </a:rPr>
              <a:t>MI SHPO and THPO consultation, any project that includes rehabilitation level work or demolition should complete consultation prior to beginning work.  It does not need to be 50 years old to have historical significance as it could have significance via other means than age (related to a specific famous/significant person, act, </a:t>
            </a:r>
            <a:r>
              <a:rPr lang="en-US" sz="2600" err="1">
                <a:latin typeface="Arial" panose="020B0604020202020204" pitchFamily="34" charset="0"/>
                <a:ea typeface="Calibri" panose="020F0502020204030204" pitchFamily="34" charset="0"/>
                <a:cs typeface="Arial" panose="020B0604020202020204" pitchFamily="34" charset="0"/>
              </a:rPr>
              <a:t>etc</a:t>
            </a:r>
            <a:r>
              <a:rPr lang="en-US" sz="2600">
                <a:latin typeface="Arial" panose="020B0604020202020204" pitchFamily="34" charset="0"/>
                <a:ea typeface="Calibri" panose="020F0502020204030204" pitchFamily="34" charset="0"/>
                <a:cs typeface="Arial" panose="020B0604020202020204" pitchFamily="34" charset="0"/>
              </a:rPr>
              <a:t>).</a:t>
            </a:r>
          </a:p>
          <a:p>
            <a:pPr marL="0" lvl="1" indent="0" eaLnBrk="1" fontAlgn="auto" hangingPunct="1">
              <a:spcBef>
                <a:spcPct val="0"/>
              </a:spcBef>
              <a:spcAft>
                <a:spcPts val="0"/>
              </a:spcAft>
              <a:buFontTx/>
              <a:buNone/>
              <a:defRPr/>
            </a:pPr>
            <a:endParaRPr lang="en-US" altLang="en-US" sz="26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26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 typeface="Wingdings 2" panose="05020102010507070707" pitchFamily="18" charset="2"/>
              <a:buNone/>
              <a:defRPr/>
            </a:pPr>
            <a:r>
              <a:rPr lang="en-US" sz="2600">
                <a:latin typeface="+mj-lt"/>
              </a:rPr>
              <a:t>HUD Notice CPD-16-02 Guidance for Categorizing an Activity as Maintenance for Compliance with HUD Environmental Regulation, 24 CFR Parts 50 and 58; Issued February 8, 2016</a:t>
            </a:r>
          </a:p>
          <a:p>
            <a:pPr marL="0" lvl="1" indent="0" eaLnBrk="1" fontAlgn="auto" hangingPunct="1">
              <a:spcBef>
                <a:spcPct val="0"/>
              </a:spcBef>
              <a:spcAft>
                <a:spcPts val="0"/>
              </a:spcAft>
              <a:buFont typeface="Wingdings 2" panose="05020102010507070707" pitchFamily="18" charset="2"/>
              <a:buNone/>
              <a:defRPr/>
            </a:pPr>
            <a:endParaRPr lang="en-US" sz="1800">
              <a:latin typeface="+mj-lt"/>
            </a:endParaRPr>
          </a:p>
          <a:p>
            <a:pPr marL="0" lvl="1" indent="0" eaLnBrk="1" fontAlgn="auto" hangingPunct="1">
              <a:spcBef>
                <a:spcPct val="0"/>
              </a:spcBef>
              <a:spcAft>
                <a:spcPts val="0"/>
              </a:spcAft>
              <a:buFont typeface="Wingdings 2" panose="05020102010507070707" pitchFamily="18" charset="2"/>
              <a:buNone/>
              <a:defRPr/>
            </a:pPr>
            <a:endParaRPr lang="en-US" sz="1800">
              <a:latin typeface="+mj-lt"/>
            </a:endParaRPr>
          </a:p>
          <a:p>
            <a:pPr marL="0" lvl="1" indent="0" eaLnBrk="1" fontAlgn="auto" hangingPunct="1">
              <a:spcBef>
                <a:spcPct val="0"/>
              </a:spcBef>
              <a:spcAft>
                <a:spcPts val="0"/>
              </a:spcAft>
              <a:buFont typeface="Wingdings 2" panose="05020102010507070707" pitchFamily="18" charset="2"/>
              <a:buNone/>
              <a:defRPr/>
            </a:pPr>
            <a:endParaRPr lang="en-US" sz="1800">
              <a:latin typeface="+mj-lt"/>
            </a:endParaRPr>
          </a:p>
          <a:p>
            <a:pPr marL="0" lvl="1" indent="0" eaLnBrk="1" fontAlgn="auto" hangingPunct="1">
              <a:spcBef>
                <a:spcPct val="0"/>
              </a:spcBef>
              <a:spcAft>
                <a:spcPts val="0"/>
              </a:spcAft>
              <a:buFont typeface="Wingdings 2" panose="05020102010507070707" pitchFamily="18" charset="2"/>
              <a:buNone/>
              <a:defRPr/>
            </a:pPr>
            <a:endParaRPr lang="en-US" sz="1800">
              <a:latin typeface="+mj-lt"/>
            </a:endParaRPr>
          </a:p>
          <a:p>
            <a:pPr marL="0" lvl="1" indent="0" eaLnBrk="1" fontAlgn="auto" hangingPunct="1">
              <a:spcBef>
                <a:spcPct val="0"/>
              </a:spcBef>
              <a:spcAft>
                <a:spcPts val="0"/>
              </a:spcAft>
              <a:buFont typeface="Wingdings 2" panose="05020102010507070707" pitchFamily="18" charset="2"/>
              <a:buNone/>
              <a:defRPr/>
            </a:pPr>
            <a:endParaRPr lang="en-US" sz="1800">
              <a:latin typeface="+mj-lt"/>
            </a:endParaRPr>
          </a:p>
          <a:p>
            <a:pPr marL="0" lvl="1" indent="0" eaLnBrk="1" fontAlgn="auto" hangingPunct="1">
              <a:spcBef>
                <a:spcPct val="0"/>
              </a:spcBef>
              <a:spcAft>
                <a:spcPts val="0"/>
              </a:spcAft>
              <a:buFontTx/>
              <a:buNone/>
              <a:defRPr/>
            </a:pPr>
            <a:endParaRPr lang="en-US" altLang="en-US" sz="18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8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8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algn="ctr" eaLnBrk="1" fontAlgn="auto" hangingPunct="1">
              <a:spcBef>
                <a:spcPct val="0"/>
              </a:spcBef>
              <a:spcAft>
                <a:spcPts val="0"/>
              </a:spcAft>
              <a:buFontTx/>
              <a:buNone/>
              <a:defRPr/>
            </a:pPr>
            <a:r>
              <a:rPr lang="en-US" altLang="en-US" sz="2600">
                <a:latin typeface="Arial" panose="020B0604020202020204" pitchFamily="34" charset="0"/>
                <a:cs typeface="Arial" panose="020B0604020202020204" pitchFamily="34" charset="0"/>
              </a:rPr>
              <a:t>SHPO = State Historic Preservation Office • THPO = Tribal Historic Preservation Office </a:t>
            </a:r>
          </a:p>
          <a:p>
            <a:pPr marL="0" lvl="1" indent="0" algn="ctr" eaLnBrk="1" fontAlgn="auto" hangingPunct="1">
              <a:spcBef>
                <a:spcPct val="0"/>
              </a:spcBef>
              <a:spcAft>
                <a:spcPts val="0"/>
              </a:spcAft>
              <a:buFontTx/>
              <a:buNone/>
              <a:defRPr/>
            </a:pPr>
            <a:r>
              <a:rPr lang="en-US" altLang="en-US" sz="2600">
                <a:latin typeface="Arial" panose="020B0604020202020204" pitchFamily="34" charset="0"/>
                <a:cs typeface="Arial" panose="020B0604020202020204" pitchFamily="34" charset="0"/>
              </a:rPr>
              <a:t>ACHP = Advisory Council on Historic Preservation • SOI = Secretary of the Interior</a:t>
            </a: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E77F4C24-9613-593F-2FA3-2627FDAA7F11}"/>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SHPO Requirements</a:t>
            </a:r>
            <a:endParaRPr lang="en-US" altLang="en-US" sz="3200">
              <a:solidFill>
                <a:srgbClr val="0070C0"/>
              </a:solidFill>
              <a:cs typeface="Arial" panose="020B0604020202020204" pitchFamily="34" charset="0"/>
            </a:endParaRPr>
          </a:p>
        </p:txBody>
      </p:sp>
      <p:sp>
        <p:nvSpPr>
          <p:cNvPr id="13315" name="Rectangle 3">
            <a:extLst>
              <a:ext uri="{FF2B5EF4-FFF2-40B4-BE49-F238E27FC236}">
                <a16:creationId xmlns:a16="http://schemas.microsoft.com/office/drawing/2014/main" id="{CB6B37E3-E2F4-47A4-DCF8-A155586B3112}"/>
              </a:ext>
            </a:extLst>
          </p:cNvPr>
          <p:cNvSpPr>
            <a:spLocks noGrp="1" noChangeArrowheads="1"/>
          </p:cNvSpPr>
          <p:nvPr>
            <p:ph type="body" sz="half" idx="1"/>
          </p:nvPr>
        </p:nvSpPr>
        <p:spPr>
          <a:xfrm>
            <a:off x="457200" y="1600200"/>
            <a:ext cx="8229600" cy="4525963"/>
          </a:xfrm>
        </p:spPr>
        <p:txBody>
          <a:bodyPr>
            <a:normAutofit fontScale="92500" lnSpcReduction="20000"/>
          </a:bodyPr>
          <a:lstStyle/>
          <a:p>
            <a:pPr marL="0" lvl="1" indent="0" algn="ctr" eaLnBrk="1" fontAlgn="auto" hangingPunct="1">
              <a:spcBef>
                <a:spcPct val="0"/>
              </a:spcBef>
              <a:spcAft>
                <a:spcPts val="0"/>
              </a:spcAft>
              <a:buFontTx/>
              <a:buNone/>
              <a:defRPr/>
            </a:pPr>
            <a:r>
              <a:rPr lang="en-US" altLang="en-US" sz="1950" b="1">
                <a:latin typeface="Arial" panose="020B0604020202020204" pitchFamily="34" charset="0"/>
                <a:cs typeface="Arial" panose="020B0604020202020204" pitchFamily="34" charset="0"/>
              </a:rPr>
              <a:t>HISTORIC PRESERVATION</a:t>
            </a:r>
          </a:p>
          <a:p>
            <a:pPr marL="0" lvl="1" indent="0"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0" lvl="1" indent="0" algn="ctr" eaLnBrk="1" fontAlgn="auto" hangingPunct="1">
              <a:spcBef>
                <a:spcPct val="0"/>
              </a:spcBef>
              <a:spcAft>
                <a:spcPts val="0"/>
              </a:spcAft>
              <a:buFontTx/>
              <a:buNone/>
              <a:defRPr/>
            </a:pPr>
            <a:r>
              <a:rPr lang="en-US" altLang="en-US" b="1">
                <a:latin typeface="Arial" panose="020B0604020202020204" pitchFamily="34" charset="0"/>
                <a:cs typeface="Arial" panose="020B0604020202020204" pitchFamily="34" charset="0"/>
              </a:rPr>
              <a:t>WHO: </a:t>
            </a:r>
          </a:p>
          <a:p>
            <a:pPr marL="0" lvl="1" indent="0" eaLnBrk="1" fontAlgn="auto" hangingPunct="1">
              <a:spcBef>
                <a:spcPct val="0"/>
              </a:spcBef>
              <a:spcAft>
                <a:spcPts val="0"/>
              </a:spcAft>
              <a:buFontTx/>
              <a:buNone/>
              <a:defRPr/>
            </a:pPr>
            <a:r>
              <a:rPr lang="en-US">
                <a:latin typeface="Calibri" panose="020F0502020204030204" pitchFamily="34" charset="0"/>
                <a:ea typeface="Calibri" panose="020F0502020204030204" pitchFamily="34" charset="0"/>
              </a:rPr>
              <a:t>The use of a professional historical archaeologist/architect/etc. is not required by the ACHP or HUD for submission to the state SHPO</a:t>
            </a:r>
            <a:r>
              <a:rPr lang="en-US" b="1">
                <a:latin typeface="Calibri" panose="020F0502020204030204" pitchFamily="34" charset="0"/>
                <a:ea typeface="Calibri" panose="020F0502020204030204" pitchFamily="34" charset="0"/>
              </a:rPr>
              <a:t>.  </a:t>
            </a:r>
          </a:p>
          <a:p>
            <a:pPr marL="0" lvl="1" indent="0" eaLnBrk="1" fontAlgn="auto" hangingPunct="1">
              <a:spcBef>
                <a:spcPct val="0"/>
              </a:spcBef>
              <a:spcAft>
                <a:spcPts val="0"/>
              </a:spcAft>
              <a:buFontTx/>
              <a:buNone/>
              <a:defRPr/>
            </a:pPr>
            <a:endParaRPr lang="en-US" b="1">
              <a:latin typeface="Calibri" panose="020F0502020204030204" pitchFamily="34" charset="0"/>
              <a:ea typeface="Calibri" panose="020F0502020204030204" pitchFamily="34" charset="0"/>
            </a:endParaRPr>
          </a:p>
          <a:p>
            <a:pPr marL="0" lvl="1" indent="0" eaLnBrk="1" fontAlgn="auto" hangingPunct="1">
              <a:spcBef>
                <a:spcPct val="0"/>
              </a:spcBef>
              <a:spcAft>
                <a:spcPts val="0"/>
              </a:spcAft>
              <a:buFontTx/>
              <a:buNone/>
              <a:defRPr/>
            </a:pPr>
            <a:r>
              <a:rPr lang="en-US" b="1">
                <a:latin typeface="Calibri" panose="020F0502020204030204" pitchFamily="34" charset="0"/>
                <a:ea typeface="Calibri" panose="020F0502020204030204" pitchFamily="34" charset="0"/>
              </a:rPr>
              <a:t>HOWEVER</a:t>
            </a:r>
            <a:r>
              <a:rPr lang="en-US">
                <a:latin typeface="Calibri" panose="020F0502020204030204" pitchFamily="34" charset="0"/>
                <a:ea typeface="Calibri" panose="020F0502020204030204" pitchFamily="34" charset="0"/>
              </a:rPr>
              <a:t>, The submittal to the SHPO must be of professional level though.   The ACHP has provided the following: “ The Section 106 regulations do not require submissions to be completed by historic preservation professionals who meet the SOI Professional Qualification Standards. This requirement is not stated in the regulations. “   What is required is that the submission itself must meet professional standards; i.e. the Section 106 regulations and related guidance.  Documentation must be complete and sufficient to justify the final finding of effect.  The SHPO can send back insufficient submittals but should not be rejecting them based upon not have a “professional” prepare them.</a:t>
            </a: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a:p>
            <a:pPr marL="0" lvl="1" indent="0" algn="ctr" eaLnBrk="1" fontAlgn="auto" hangingPunct="1">
              <a:spcBef>
                <a:spcPct val="0"/>
              </a:spcBef>
              <a:spcAft>
                <a:spcPts val="0"/>
              </a:spcAft>
              <a:buFontTx/>
              <a:buNone/>
              <a:defRPr/>
            </a:pPr>
            <a:r>
              <a:rPr lang="en-US" altLang="en-US" sz="1300">
                <a:latin typeface="Arial" panose="020B0604020202020204" pitchFamily="34" charset="0"/>
                <a:cs typeface="Arial" panose="020B0604020202020204" pitchFamily="34" charset="0"/>
              </a:rPr>
              <a:t>SHPO = State Historic Preservation Office • THPO = Tribal Historic Preservation Office </a:t>
            </a:r>
          </a:p>
          <a:p>
            <a:pPr marL="0" lvl="1" indent="0" algn="ctr" eaLnBrk="1" fontAlgn="auto" hangingPunct="1">
              <a:spcBef>
                <a:spcPct val="0"/>
              </a:spcBef>
              <a:spcAft>
                <a:spcPts val="0"/>
              </a:spcAft>
              <a:buFontTx/>
              <a:buNone/>
              <a:defRPr/>
            </a:pPr>
            <a:r>
              <a:rPr lang="en-US" altLang="en-US" sz="1300">
                <a:latin typeface="Arial" panose="020B0604020202020204" pitchFamily="34" charset="0"/>
                <a:cs typeface="Arial" panose="020B0604020202020204" pitchFamily="34" charset="0"/>
              </a:rPr>
              <a:t>ACHP = Advisory Council on Historic Preservation • SOI = Secretary of the Interior</a:t>
            </a:r>
          </a:p>
          <a:p>
            <a:pPr marL="0" lvl="1" indent="0" eaLnBrk="1" fontAlgn="auto" hangingPunct="1">
              <a:spcBef>
                <a:spcPct val="0"/>
              </a:spcBef>
              <a:spcAft>
                <a:spcPts val="0"/>
              </a:spcAft>
              <a:buFontTx/>
              <a:buNone/>
              <a:defRPr/>
            </a:pPr>
            <a:endParaRPr lang="en-US" altLang="en-US" sz="1950">
              <a:latin typeface="Arial" panose="020B0604020202020204" pitchFamily="34" charset="0"/>
              <a:cs typeface="Arial" panose="020B0604020202020204" pitchFamily="34"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91AF7A14-F86E-7884-7C59-CBE7B9CE1F28}"/>
              </a:ext>
            </a:extLst>
          </p:cNvPr>
          <p:cNvSpPr>
            <a:spLocks noGrp="1" noChangeArrowheads="1"/>
          </p:cNvSpPr>
          <p:nvPr>
            <p:ph type="title"/>
          </p:nvPr>
        </p:nvSpPr>
        <p:spPr>
          <a:xfrm>
            <a:off x="612775" y="304800"/>
            <a:ext cx="8153400" cy="990600"/>
          </a:xfrm>
        </p:spPr>
        <p:txBody>
          <a:bodyPr/>
          <a:lstStyle/>
          <a:p>
            <a:r>
              <a:rPr lang="en-US" altLang="en-US" sz="3200">
                <a:solidFill>
                  <a:srgbClr val="0070C0"/>
                </a:solidFill>
                <a:cs typeface="Arial" panose="020B0604020202020204" pitchFamily="34" charset="0"/>
              </a:rPr>
              <a:t>Environmental Requirements</a:t>
            </a:r>
            <a:endParaRPr lang="en-US" altLang="en-US"/>
          </a:p>
        </p:txBody>
      </p:sp>
      <p:sp>
        <p:nvSpPr>
          <p:cNvPr id="3" name="Content Placeholder 2">
            <a:extLst>
              <a:ext uri="{FF2B5EF4-FFF2-40B4-BE49-F238E27FC236}">
                <a16:creationId xmlns:a16="http://schemas.microsoft.com/office/drawing/2014/main" id="{66B6E7E3-A91F-324C-BDC6-75BC73A4113F}"/>
              </a:ext>
            </a:extLst>
          </p:cNvPr>
          <p:cNvSpPr>
            <a:spLocks noGrp="1"/>
          </p:cNvSpPr>
          <p:nvPr>
            <p:ph sz="quarter" idx="1"/>
          </p:nvPr>
        </p:nvSpPr>
        <p:spPr>
          <a:xfrm>
            <a:off x="612775" y="1600200"/>
            <a:ext cx="8153400" cy="4495800"/>
          </a:xfrm>
        </p:spPr>
        <p:txBody>
          <a:bodyPr/>
          <a:lstStyle/>
          <a:p>
            <a:pPr marL="0" lvl="1" indent="0" eaLnBrk="1" fontAlgn="auto" hangingPunct="1">
              <a:spcBef>
                <a:spcPct val="0"/>
              </a:spcBef>
              <a:spcAft>
                <a:spcPts val="0"/>
              </a:spcAft>
              <a:buFontTx/>
              <a:buNone/>
              <a:defRPr/>
            </a:pPr>
            <a:r>
              <a:rPr lang="en-US" altLang="en-US" sz="2400">
                <a:latin typeface="Arial" panose="020B0604020202020204" pitchFamily="34" charset="0"/>
                <a:cs typeface="Arial" panose="020B0604020202020204" pitchFamily="34" charset="0"/>
              </a:rPr>
              <a:t>Rehab vs. Maintenance – see HUD notice CPD-16-02</a:t>
            </a:r>
          </a:p>
          <a:p>
            <a:pPr marL="0" lvl="1" indent="0" eaLnBrk="1" fontAlgn="auto" hangingPunct="1">
              <a:spcBef>
                <a:spcPct val="0"/>
              </a:spcBef>
              <a:spcAft>
                <a:spcPts val="0"/>
              </a:spcAft>
              <a:buFontTx/>
              <a:buNone/>
              <a:defRPr/>
            </a:pPr>
            <a:endParaRPr lang="en-US" altLang="en-US" sz="24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r>
              <a:rPr lang="en-US" altLang="en-US" sz="2400">
                <a:latin typeface="Arial" panose="020B0604020202020204" pitchFamily="34" charset="0"/>
                <a:cs typeface="Arial" panose="020B0604020202020204" pitchFamily="34" charset="0"/>
              </a:rPr>
              <a:t>Endangered Species - FWS</a:t>
            </a:r>
          </a:p>
          <a:p>
            <a:pPr marL="0" lvl="1" indent="0" eaLnBrk="1" fontAlgn="auto" hangingPunct="1">
              <a:spcBef>
                <a:spcPct val="0"/>
              </a:spcBef>
              <a:spcAft>
                <a:spcPts val="0"/>
              </a:spcAft>
              <a:buFontTx/>
              <a:buNone/>
              <a:defRPr/>
            </a:pPr>
            <a:r>
              <a:rPr lang="en-US" altLang="en-US" sz="2000">
                <a:latin typeface="Arial" panose="020B0604020202020204" pitchFamily="34" charset="0"/>
                <a:cs typeface="Arial" panose="020B0604020202020204" pitchFamily="34" charset="0"/>
              </a:rPr>
              <a:t>Ground Disturbance</a:t>
            </a:r>
          </a:p>
          <a:p>
            <a:pPr marL="0" lvl="1" indent="0" eaLnBrk="1" fontAlgn="auto" hangingPunct="1">
              <a:spcBef>
                <a:spcPct val="0"/>
              </a:spcBef>
              <a:spcAft>
                <a:spcPts val="0"/>
              </a:spcAft>
              <a:buFontTx/>
              <a:buNone/>
              <a:defRPr/>
            </a:pPr>
            <a:r>
              <a:rPr lang="en-US" altLang="en-US" sz="2000">
                <a:latin typeface="Arial" panose="020B0604020202020204" pitchFamily="34" charset="0"/>
                <a:cs typeface="Arial" panose="020B0604020202020204" pitchFamily="34" charset="0"/>
              </a:rPr>
              <a:t>Habitat Destruction </a:t>
            </a:r>
          </a:p>
          <a:p>
            <a:pPr marL="0" lvl="1" indent="0" eaLnBrk="1" fontAlgn="auto" hangingPunct="1">
              <a:spcBef>
                <a:spcPct val="0"/>
              </a:spcBef>
              <a:spcAft>
                <a:spcPts val="0"/>
              </a:spcAft>
              <a:buFont typeface="Wingdings 2" panose="05020102010507070707" pitchFamily="18" charset="2"/>
              <a:buNone/>
              <a:defRPr/>
            </a:pPr>
            <a:r>
              <a:rPr lang="en-US" altLang="en-US" sz="2000">
                <a:latin typeface="Arial" panose="020B0604020202020204" pitchFamily="34" charset="0"/>
                <a:cs typeface="Arial" panose="020B0604020202020204" pitchFamily="34" charset="0"/>
              </a:rPr>
              <a:t>Tree Removal – Note: If tree is a human </a:t>
            </a:r>
            <a:r>
              <a:rPr lang="en-US" altLang="en-US" sz="2000" err="1">
                <a:latin typeface="Arial" panose="020B0604020202020204" pitchFamily="34" charset="0"/>
                <a:cs typeface="Arial" panose="020B0604020202020204" pitchFamily="34" charset="0"/>
              </a:rPr>
              <a:t>hazzard</a:t>
            </a:r>
            <a:r>
              <a:rPr lang="en-US" altLang="en-US" sz="2000">
                <a:latin typeface="Arial" panose="020B0604020202020204" pitchFamily="34" charset="0"/>
                <a:cs typeface="Arial" panose="020B0604020202020204" pitchFamily="34" charset="0"/>
              </a:rPr>
              <a:t>…we can expedite the review through the IPAC system</a:t>
            </a:r>
          </a:p>
          <a:p>
            <a:pPr marL="0" lvl="1" indent="0" eaLnBrk="1" fontAlgn="auto" hangingPunct="1">
              <a:spcBef>
                <a:spcPct val="0"/>
              </a:spcBef>
              <a:spcAft>
                <a:spcPts val="0"/>
              </a:spcAft>
              <a:buFontTx/>
              <a:buNone/>
              <a:defRPr/>
            </a:pPr>
            <a:endParaRPr lang="en-US" altLang="en-US" sz="24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Tx/>
              <a:buNone/>
              <a:defRPr/>
            </a:pPr>
            <a:r>
              <a:rPr lang="en-US" altLang="en-US" sz="2400" err="1">
                <a:latin typeface="Arial" panose="020B0604020202020204" pitchFamily="34" charset="0"/>
                <a:cs typeface="Arial" panose="020B0604020202020204" pitchFamily="34" charset="0"/>
              </a:rPr>
              <a:t>Ipac</a:t>
            </a:r>
            <a:r>
              <a:rPr lang="en-US" altLang="en-US" sz="2400">
                <a:latin typeface="Arial" panose="020B0604020202020204" pitchFamily="34" charset="0"/>
                <a:cs typeface="Arial" panose="020B0604020202020204" pitchFamily="34" charset="0"/>
              </a:rPr>
              <a:t> – Fish &amp; Wildlife Services</a:t>
            </a:r>
          </a:p>
          <a:p>
            <a:pPr marL="0" lvl="1" indent="0" eaLnBrk="1" fontAlgn="auto" hangingPunct="1">
              <a:spcBef>
                <a:spcPct val="0"/>
              </a:spcBef>
              <a:spcAft>
                <a:spcPts val="0"/>
              </a:spcAft>
              <a:buFontTx/>
              <a:buNone/>
              <a:defRPr/>
            </a:pPr>
            <a:endParaRPr lang="en-US" altLang="en-US" sz="2400">
              <a:latin typeface="Arial" panose="020B0604020202020204" pitchFamily="34" charset="0"/>
              <a:cs typeface="Arial" panose="020B0604020202020204" pitchFamily="34" charset="0"/>
            </a:endParaRPr>
          </a:p>
          <a:p>
            <a:pPr marL="0" lvl="1" indent="0" eaLnBrk="1" fontAlgn="auto" hangingPunct="1">
              <a:spcBef>
                <a:spcPct val="0"/>
              </a:spcBef>
              <a:spcAft>
                <a:spcPts val="0"/>
              </a:spcAft>
              <a:buFont typeface="Wingdings 2" panose="05020102010507070707" pitchFamily="18" charset="2"/>
              <a:buNone/>
              <a:defRPr/>
            </a:pPr>
            <a:r>
              <a:rPr lang="en-US" sz="2400">
                <a:latin typeface="+mj-lt"/>
              </a:rPr>
              <a:t>There is also a new demolition submittal form online.</a:t>
            </a:r>
          </a:p>
          <a:p>
            <a:pPr marL="0" lvl="1" indent="0" eaLnBrk="1" fontAlgn="auto" hangingPunct="1">
              <a:spcBef>
                <a:spcPct val="0"/>
              </a:spcBef>
              <a:spcAft>
                <a:spcPts val="0"/>
              </a:spcAft>
              <a:buFont typeface="Wingdings 2" panose="05020102010507070707" pitchFamily="18" charset="2"/>
              <a:buNone/>
              <a:defRPr/>
            </a:pPr>
            <a:r>
              <a:rPr lang="en-US" sz="2400">
                <a:latin typeface="+mj-lt"/>
                <a:hlinkClick r:id="rId2"/>
              </a:rPr>
              <a:t>http://www.mi.gov/shposection106</a:t>
            </a:r>
            <a:endParaRPr lang="en-US" sz="2400">
              <a:latin typeface="+mj-lt"/>
            </a:endParaRPr>
          </a:p>
          <a:p>
            <a:pPr>
              <a:defRPr/>
            </a:pP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A9D84CDF-1695-A075-8662-F67CCE455139}"/>
              </a:ext>
            </a:extLst>
          </p:cNvPr>
          <p:cNvSpPr>
            <a:spLocks noGrp="1" noChangeArrowheads="1"/>
          </p:cNvSpPr>
          <p:nvPr>
            <p:ph type="title"/>
          </p:nvPr>
        </p:nvSpPr>
        <p:spPr/>
        <p:txBody>
          <a:bodyPr/>
          <a:lstStyle/>
          <a:p>
            <a:r>
              <a:rPr lang="en-US" altLang="en-US"/>
              <a:t>SAM Registration https://sam.gov/content/home</a:t>
            </a:r>
          </a:p>
        </p:txBody>
      </p:sp>
      <p:sp>
        <p:nvSpPr>
          <p:cNvPr id="3" name="Text Placeholder 2">
            <a:extLst>
              <a:ext uri="{FF2B5EF4-FFF2-40B4-BE49-F238E27FC236}">
                <a16:creationId xmlns:a16="http://schemas.microsoft.com/office/drawing/2014/main" id="{14F97F43-162B-6240-508D-3B514FAC0B17}"/>
              </a:ext>
            </a:extLst>
          </p:cNvPr>
          <p:cNvSpPr>
            <a:spLocks noGrp="1"/>
          </p:cNvSpPr>
          <p:nvPr>
            <p:ph type="body" sz="half" idx="1"/>
          </p:nvPr>
        </p:nvSpPr>
        <p:spPr>
          <a:xfrm>
            <a:off x="457200" y="1600200"/>
            <a:ext cx="4038600" cy="4525963"/>
          </a:xfrm>
        </p:spPr>
        <p:txBody>
          <a:bodyPr/>
          <a:lstStyle/>
          <a:p>
            <a:pPr>
              <a:defRPr/>
            </a:pPr>
            <a:r>
              <a:rPr lang="en-US" sz="2000" b="1">
                <a:latin typeface="Arial" panose="020B0604020202020204" pitchFamily="34" charset="0"/>
                <a:cs typeface="Arial" panose="020B0604020202020204" pitchFamily="34" charset="0"/>
              </a:rPr>
              <a:t>Pre-Federal Award Requirements </a:t>
            </a:r>
          </a:p>
          <a:p>
            <a:pPr>
              <a:defRPr/>
            </a:pPr>
            <a:r>
              <a:rPr lang="en-US" altLang="en-US" sz="2400">
                <a:latin typeface="Arial" charset="0"/>
                <a:cs typeface="Arial" charset="0"/>
              </a:rPr>
              <a:t>Must have correct unique entity ID to receive federal award</a:t>
            </a:r>
          </a:p>
          <a:p>
            <a:pPr marL="240030" indent="-240030" eaLnBrk="1" fontAlgn="auto" hangingPunct="1">
              <a:spcAft>
                <a:spcPts val="0"/>
              </a:spcAft>
              <a:buFont typeface="Wingdings"/>
              <a:buChar char=""/>
              <a:defRPr/>
            </a:pPr>
            <a:r>
              <a:rPr lang="en-US" altLang="en-US" sz="2400">
                <a:latin typeface="Arial" charset="0"/>
                <a:cs typeface="Arial" charset="0"/>
              </a:rPr>
              <a:t>All municipalities must register in SAM</a:t>
            </a:r>
          </a:p>
          <a:p>
            <a:pPr marL="240030" indent="-240030" eaLnBrk="1" fontAlgn="auto" hangingPunct="1">
              <a:spcAft>
                <a:spcPts val="0"/>
              </a:spcAft>
              <a:buFont typeface="Wingdings"/>
              <a:buChar char=""/>
              <a:defRPr/>
            </a:pPr>
            <a:r>
              <a:rPr lang="en-US" altLang="en-US" sz="2400" b="1">
                <a:latin typeface="Arial" charset="0"/>
                <a:cs typeface="Arial" charset="0"/>
              </a:rPr>
              <a:t>SAM registration due with CDBG application</a:t>
            </a:r>
          </a:p>
          <a:p>
            <a:pPr>
              <a:defRPr/>
            </a:pPr>
            <a:endParaRPr lang="en-US" altLang="en-US" sz="2400">
              <a:latin typeface="Arial" charset="0"/>
              <a:cs typeface="Arial" charset="0"/>
            </a:endParaRPr>
          </a:p>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F7855765-CAD9-E36A-F7F4-FB84EDE2BC14}"/>
              </a:ext>
            </a:extLst>
          </p:cNvPr>
          <p:cNvSpPr>
            <a:spLocks noGrp="1" noChangeArrowheads="1"/>
          </p:cNvSpPr>
          <p:nvPr>
            <p:ph type="title"/>
          </p:nvPr>
        </p:nvSpPr>
        <p:spPr>
          <a:xfrm>
            <a:off x="452438"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PY 2024 CDBG Application </a:t>
            </a:r>
            <a:endParaRPr lang="en-US" altLang="en-US" sz="3200">
              <a:solidFill>
                <a:srgbClr val="0070C0"/>
              </a:solidFill>
              <a:cs typeface="Arial" panose="020B0604020202020204" pitchFamily="34" charset="0"/>
            </a:endParaRPr>
          </a:p>
        </p:txBody>
      </p:sp>
      <p:sp>
        <p:nvSpPr>
          <p:cNvPr id="24579" name="Rectangle 3">
            <a:extLst>
              <a:ext uri="{FF2B5EF4-FFF2-40B4-BE49-F238E27FC236}">
                <a16:creationId xmlns:a16="http://schemas.microsoft.com/office/drawing/2014/main" id="{A6BA0727-573E-CC74-9FEE-1898C4716241}"/>
              </a:ext>
            </a:extLst>
          </p:cNvPr>
          <p:cNvSpPr>
            <a:spLocks noGrp="1" noChangeArrowheads="1"/>
          </p:cNvSpPr>
          <p:nvPr>
            <p:ph type="body" sz="half" idx="1"/>
          </p:nvPr>
        </p:nvSpPr>
        <p:spPr>
          <a:xfrm>
            <a:off x="457200" y="1600200"/>
            <a:ext cx="8224838" cy="4525963"/>
          </a:xfrm>
        </p:spPr>
        <p:txBody>
          <a:bodyPr>
            <a:normAutofit/>
          </a:bodyPr>
          <a:lstStyle/>
          <a:p>
            <a:pPr marL="0" lvl="1" indent="0" eaLnBrk="1" fontAlgn="auto" hangingPunct="1">
              <a:spcBef>
                <a:spcPct val="0"/>
              </a:spcBef>
              <a:spcAft>
                <a:spcPts val="0"/>
              </a:spcAft>
              <a:buNone/>
              <a:defRPr/>
            </a:pPr>
            <a:r>
              <a:rPr lang="en-US" altLang="en-US" sz="1950" b="1" dirty="0">
                <a:latin typeface="Arial"/>
                <a:cs typeface="Arial"/>
              </a:rPr>
              <a:t>CDBG Program Rules &amp; PY 24 Application</a:t>
            </a:r>
            <a:endParaRPr lang="en-US" altLang="en-US" sz="1950" b="1" dirty="0">
              <a:latin typeface="Arial" panose="020B0604020202020204" pitchFamily="34" charset="0"/>
              <a:cs typeface="Arial" panose="020B0604020202020204" pitchFamily="34" charset="0"/>
            </a:endParaRPr>
          </a:p>
          <a:p>
            <a:pPr marL="0" lvl="1" indent="0">
              <a:spcBef>
                <a:spcPct val="0"/>
              </a:spcBef>
              <a:spcAft>
                <a:spcPts val="0"/>
              </a:spcAft>
              <a:buNone/>
              <a:defRPr/>
            </a:pPr>
            <a:r>
              <a:rPr lang="en-US" altLang="en-US" sz="1600" dirty="0">
                <a:latin typeface="Arial"/>
                <a:cs typeface="Arial"/>
              </a:rPr>
              <a:t>Samantha Ferguson, Grant Compliance Coordinator</a:t>
            </a:r>
            <a:endParaRPr lang="en-US" altLang="en-US" sz="1600" dirty="0">
              <a:latin typeface="Arial" panose="020B0604020202020204" pitchFamily="34" charset="0"/>
              <a:cs typeface="Arial" panose="020B0604020202020204" pitchFamily="34" charset="0"/>
            </a:endParaRPr>
          </a:p>
          <a:p>
            <a:pPr marL="857250" lvl="2" indent="-457200" eaLnBrk="1" fontAlgn="auto" hangingPunct="1">
              <a:spcBef>
                <a:spcPct val="0"/>
              </a:spcBef>
              <a:spcAft>
                <a:spcPts val="0"/>
              </a:spcAft>
              <a:buFont typeface="Wingdings"/>
              <a:buChar char=""/>
              <a:defRPr/>
            </a:pPr>
            <a:endParaRPr lang="en-US" altLang="en-US" sz="2800" b="1">
              <a:latin typeface="Arial" panose="020B0604020202020204" pitchFamily="34" charset="0"/>
              <a:cs typeface="Arial" panose="020B0604020202020204" pitchFamily="34" charset="0"/>
            </a:endParaRPr>
          </a:p>
          <a:p>
            <a:pPr marL="857250" lvl="2" indent="-457200" eaLnBrk="1" fontAlgn="auto" hangingPunct="1">
              <a:spcBef>
                <a:spcPct val="0"/>
              </a:spcBef>
              <a:spcAft>
                <a:spcPts val="0"/>
              </a:spcAft>
              <a:buFont typeface="Wingdings"/>
              <a:buChar char=""/>
              <a:defRPr/>
            </a:pPr>
            <a:r>
              <a:rPr lang="en-US" altLang="en-US" dirty="0">
                <a:latin typeface="Arial"/>
                <a:cs typeface="Arial"/>
              </a:rPr>
              <a:t>CDBG Program Rules</a:t>
            </a:r>
          </a:p>
          <a:p>
            <a:pPr marL="1200150" lvl="3" indent="-457200" eaLnBrk="1" fontAlgn="auto" hangingPunct="1">
              <a:spcBef>
                <a:spcPct val="0"/>
              </a:spcBef>
              <a:spcAft>
                <a:spcPts val="0"/>
              </a:spcAft>
              <a:buFont typeface="Wingdings"/>
              <a:buChar char=""/>
              <a:defRPr/>
            </a:pPr>
            <a:r>
              <a:rPr lang="en-US" altLang="en-US" dirty="0">
                <a:latin typeface="Arial"/>
                <a:cs typeface="Arial"/>
              </a:rPr>
              <a:t>PY 2024 Guide &amp; Materials</a:t>
            </a:r>
          </a:p>
          <a:p>
            <a:pPr marL="1200150" lvl="3" indent="-457200" eaLnBrk="1" fontAlgn="auto" hangingPunct="1">
              <a:spcBef>
                <a:spcPct val="0"/>
              </a:spcBef>
              <a:spcAft>
                <a:spcPts val="0"/>
              </a:spcAft>
              <a:buFont typeface="Wingdings"/>
              <a:buChar char=""/>
              <a:defRPr/>
            </a:pPr>
            <a:r>
              <a:rPr lang="en-US" altLang="en-US" dirty="0">
                <a:latin typeface="Arial"/>
                <a:cs typeface="Arial"/>
              </a:rPr>
              <a:t>Allocations </a:t>
            </a:r>
            <a:endParaRPr lang="en-US" altLang="en-US" dirty="0">
              <a:latin typeface="Arial" panose="020B0604020202020204" pitchFamily="34" charset="0"/>
              <a:cs typeface="Arial" panose="020B0604020202020204" pitchFamily="34" charset="0"/>
            </a:endParaRPr>
          </a:p>
          <a:p>
            <a:pPr marL="1200150" lvl="3" indent="-457200" eaLnBrk="1" fontAlgn="auto" hangingPunct="1">
              <a:spcBef>
                <a:spcPct val="0"/>
              </a:spcBef>
              <a:spcAft>
                <a:spcPts val="0"/>
              </a:spcAft>
              <a:buFont typeface="Wingdings"/>
              <a:buChar char=""/>
              <a:defRPr/>
            </a:pPr>
            <a:r>
              <a:rPr lang="en-US" altLang="en-US" dirty="0">
                <a:latin typeface="Arial"/>
                <a:cs typeface="Arial"/>
              </a:rPr>
              <a:t>Eligible Projects</a:t>
            </a:r>
          </a:p>
          <a:p>
            <a:pPr marL="1200150" lvl="3" indent="-457200" eaLnBrk="1" fontAlgn="auto" hangingPunct="1">
              <a:spcBef>
                <a:spcPct val="0"/>
              </a:spcBef>
              <a:spcAft>
                <a:spcPts val="0"/>
              </a:spcAft>
              <a:buFont typeface="Wingdings"/>
              <a:buChar char=""/>
              <a:defRPr/>
            </a:pPr>
            <a:r>
              <a:rPr lang="en-US" altLang="en-US" dirty="0">
                <a:latin typeface="Arial"/>
                <a:cs typeface="Arial"/>
              </a:rPr>
              <a:t>Program Rules</a:t>
            </a:r>
          </a:p>
          <a:p>
            <a:pPr marL="742950" lvl="3" indent="0">
              <a:spcBef>
                <a:spcPct val="0"/>
              </a:spcBef>
              <a:spcAft>
                <a:spcPts val="0"/>
              </a:spcAft>
              <a:buNone/>
              <a:defRPr/>
            </a:pPr>
            <a:endParaRPr lang="en-US" altLang="en-US">
              <a:latin typeface="Arial"/>
              <a:cs typeface="Arial"/>
            </a:endParaRPr>
          </a:p>
          <a:p>
            <a:pPr marL="857250" lvl="2" indent="-457200">
              <a:spcBef>
                <a:spcPct val="0"/>
              </a:spcBef>
              <a:spcAft>
                <a:spcPts val="0"/>
              </a:spcAft>
              <a:buClr>
                <a:srgbClr val="3989C9"/>
              </a:buClr>
              <a:buFont typeface="Wingdings"/>
              <a:buChar char=""/>
              <a:defRPr/>
            </a:pPr>
            <a:r>
              <a:rPr lang="en-US" altLang="en-US" dirty="0">
                <a:latin typeface="Arial"/>
                <a:cs typeface="Arial"/>
              </a:rPr>
              <a:t>PY 2024 Application Process</a:t>
            </a:r>
            <a:endParaRPr lang="en-US" dirty="0"/>
          </a:p>
          <a:p>
            <a:pPr marL="1200150" lvl="3" indent="-457200" eaLnBrk="1" fontAlgn="auto" hangingPunct="1">
              <a:spcBef>
                <a:spcPct val="0"/>
              </a:spcBef>
              <a:spcAft>
                <a:spcPts val="0"/>
              </a:spcAft>
              <a:buFont typeface="Wingdings"/>
              <a:buChar char=""/>
              <a:defRPr/>
            </a:pPr>
            <a:r>
              <a:rPr lang="en-US" altLang="en-US" dirty="0">
                <a:latin typeface="Arial"/>
                <a:cs typeface="Arial"/>
              </a:rPr>
              <a:t>Instructions</a:t>
            </a:r>
          </a:p>
          <a:p>
            <a:pPr marL="1200150" lvl="3" indent="-457200" eaLnBrk="1" fontAlgn="auto" hangingPunct="1">
              <a:spcBef>
                <a:spcPct val="0"/>
              </a:spcBef>
              <a:spcAft>
                <a:spcPts val="0"/>
              </a:spcAft>
              <a:buFont typeface="Wingdings"/>
              <a:buChar char=""/>
              <a:defRPr/>
            </a:pPr>
            <a:r>
              <a:rPr lang="en-US" altLang="en-US" dirty="0">
                <a:latin typeface="Arial"/>
                <a:cs typeface="Arial"/>
              </a:rPr>
              <a:t>Part 1-5</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Graphical user interface, text, application, email&#10;&#10;Description automatically generated">
            <a:extLst>
              <a:ext uri="{FF2B5EF4-FFF2-40B4-BE49-F238E27FC236}">
                <a16:creationId xmlns:a16="http://schemas.microsoft.com/office/drawing/2014/main" id="{443B7FFA-FD97-6CE0-9F95-9D397383D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11163"/>
            <a:ext cx="8877300"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33112176-3EC9-39B4-E045-BA5C48F17591}"/>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SAM Registration</a:t>
            </a:r>
            <a:r>
              <a:rPr lang="en-US" altLang="en-US" sz="2000">
                <a:solidFill>
                  <a:srgbClr val="0070C0"/>
                </a:solidFill>
                <a:cs typeface="Arial" panose="020B0604020202020204" pitchFamily="34" charset="0"/>
              </a:rPr>
              <a:t> </a:t>
            </a:r>
            <a:endParaRPr lang="en-US" altLang="en-US" sz="2000">
              <a:solidFill>
                <a:srgbClr val="0070C0"/>
              </a:solidFill>
            </a:endParaRPr>
          </a:p>
        </p:txBody>
      </p:sp>
      <p:sp>
        <p:nvSpPr>
          <p:cNvPr id="19458" name="Content Placeholder 2">
            <a:extLst>
              <a:ext uri="{FF2B5EF4-FFF2-40B4-BE49-F238E27FC236}">
                <a16:creationId xmlns:a16="http://schemas.microsoft.com/office/drawing/2014/main" id="{7FC7E3FA-2C8D-2944-3832-47365412FAE6}"/>
              </a:ext>
            </a:extLst>
          </p:cNvPr>
          <p:cNvSpPr>
            <a:spLocks noGrp="1"/>
          </p:cNvSpPr>
          <p:nvPr>
            <p:ph type="body" sz="half" idx="1"/>
          </p:nvPr>
        </p:nvSpPr>
        <p:spPr>
          <a:xfrm>
            <a:off x="457200" y="1600200"/>
            <a:ext cx="8229600" cy="4525963"/>
          </a:xfrm>
        </p:spPr>
        <p:txBody>
          <a:bodyPr>
            <a:normAutofit/>
          </a:bodyPr>
          <a:lstStyle/>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Submit current SAM registrations with CDBG application </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When HUD grant agreements are received Contract Compliance will check debarment status  </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If a municipality has an expired SAM registration, Contract Compliance will request an update</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Your SAM’s registration must be current before CDBG award</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Oakland County Fiscal Services may contact you time to time for their own reporting</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1BACF2F5-834D-D761-498D-A25A34346890}"/>
              </a:ext>
            </a:extLst>
          </p:cNvPr>
          <p:cNvSpPr>
            <a:spLocks noGrp="1" noChangeArrowheads="1"/>
          </p:cNvSpPr>
          <p:nvPr>
            <p:ph type="title"/>
          </p:nvPr>
        </p:nvSpPr>
        <p:spPr>
          <a:xfrm>
            <a:off x="457200" y="160338"/>
            <a:ext cx="8229600" cy="1143000"/>
          </a:xfrm>
        </p:spPr>
        <p:txBody>
          <a:bodyPr/>
          <a:lstStyle/>
          <a:p>
            <a:pPr eaLnBrk="1" hangingPunct="1"/>
            <a:r>
              <a:rPr lang="en-US" altLang="en-US" sz="3600">
                <a:solidFill>
                  <a:srgbClr val="0070C0"/>
                </a:solidFill>
                <a:cs typeface="Arial" panose="020B0604020202020204" pitchFamily="34" charset="0"/>
              </a:rPr>
              <a:t>SAM Contractor Debarment Check </a:t>
            </a:r>
            <a:endParaRPr lang="en-US" altLang="en-US" sz="3600">
              <a:solidFill>
                <a:srgbClr val="0070C0"/>
              </a:solidFill>
            </a:endParaRPr>
          </a:p>
        </p:txBody>
      </p:sp>
      <p:sp>
        <p:nvSpPr>
          <p:cNvPr id="87043" name="Content Placeholder 2">
            <a:extLst>
              <a:ext uri="{FF2B5EF4-FFF2-40B4-BE49-F238E27FC236}">
                <a16:creationId xmlns:a16="http://schemas.microsoft.com/office/drawing/2014/main" id="{8A6FA3A6-24CF-AF00-AF8D-1F6E1BD6CAFC}"/>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Bef>
                <a:spcPts val="0"/>
              </a:spcBef>
              <a:spcAft>
                <a:spcPts val="0"/>
              </a:spcAft>
              <a:buFontTx/>
              <a:buNone/>
              <a:defRPr/>
            </a:pPr>
            <a:r>
              <a:rPr lang="en-US" sz="2800" b="1">
                <a:latin typeface="Arial" panose="020B0604020202020204" pitchFamily="34" charset="0"/>
                <a:cs typeface="Arial" panose="020B0604020202020204" pitchFamily="34" charset="0"/>
              </a:rPr>
              <a:t>Subpart C - Debarment Verification</a:t>
            </a:r>
          </a:p>
          <a:p>
            <a:pPr marL="240030" indent="-240030" eaLnBrk="1" fontAlgn="auto" hangingPunct="1">
              <a:spcAft>
                <a:spcPts val="0"/>
              </a:spcAft>
              <a:buFont typeface="Wingdings"/>
              <a:buChar char=""/>
              <a:defRPr/>
            </a:pPr>
            <a:r>
              <a:rPr lang="en-US" sz="2800">
                <a:latin typeface="Arial" panose="020B0604020202020204" pitchFamily="34" charset="0"/>
                <a:cs typeface="Arial" panose="020B0604020202020204" pitchFamily="34" charset="0"/>
              </a:rPr>
              <a:t>All contractors must be checked for debarment </a:t>
            </a:r>
            <a:r>
              <a:rPr lang="en-US" sz="2800" b="1">
                <a:latin typeface="Arial" panose="020B0604020202020204" pitchFamily="34" charset="0"/>
                <a:cs typeface="Arial" panose="020B0604020202020204" pitchFamily="34" charset="0"/>
              </a:rPr>
              <a:t>PRIOR</a:t>
            </a:r>
            <a:r>
              <a:rPr lang="en-US" sz="2800">
                <a:latin typeface="Arial" panose="020B0604020202020204" pitchFamily="34" charset="0"/>
                <a:cs typeface="Arial" panose="020B0604020202020204" pitchFamily="34" charset="0"/>
              </a:rPr>
              <a:t> to award of contract using Federal Funds</a:t>
            </a:r>
          </a:p>
          <a:p>
            <a:pPr marL="240030" indent="-240030" eaLnBrk="1" fontAlgn="auto" hangingPunct="1">
              <a:spcAft>
                <a:spcPts val="0"/>
              </a:spcAft>
              <a:buFont typeface="Wingdings"/>
              <a:buChar char=""/>
              <a:defRPr/>
            </a:pPr>
            <a:r>
              <a:rPr lang="en-US" sz="2800">
                <a:latin typeface="Arial" panose="020B0604020202020204" pitchFamily="34" charset="0"/>
                <a:cs typeface="Arial" panose="020B0604020202020204" pitchFamily="34" charset="0"/>
              </a:rPr>
              <a:t>SAM = System for Award Management</a:t>
            </a:r>
          </a:p>
          <a:p>
            <a:pPr marL="342900" lvl="1" indent="0" eaLnBrk="1" fontAlgn="auto" hangingPunct="1">
              <a:spcAft>
                <a:spcPts val="0"/>
              </a:spcAft>
              <a:buFontTx/>
              <a:buNone/>
              <a:defRPr/>
            </a:pPr>
            <a:r>
              <a:rPr lang="en-US" sz="2400" b="1">
                <a:solidFill>
                  <a:srgbClr val="90C84C"/>
                </a:solidFill>
                <a:latin typeface="Arial" panose="020B0604020202020204" pitchFamily="34" charset="0"/>
                <a:cs typeface="Arial" panose="020B0604020202020204" pitchFamily="34" charset="0"/>
              </a:rPr>
              <a:t>https://www.sam.gov/content/home</a:t>
            </a:r>
          </a:p>
          <a:p>
            <a:pPr marL="240030" indent="-240030" eaLnBrk="1" fontAlgn="auto" hangingPunct="1">
              <a:spcAft>
                <a:spcPts val="0"/>
              </a:spcAft>
              <a:buFont typeface="Wingdings"/>
              <a:buChar char=""/>
              <a:defRPr/>
            </a:pPr>
            <a:endParaRPr lang="en-US" altLang="en-US" sz="2175"/>
          </a:p>
          <a:p>
            <a:pPr marL="240030" indent="-240030" eaLnBrk="1" fontAlgn="auto" hangingPunct="1">
              <a:spcAft>
                <a:spcPts val="0"/>
              </a:spcAft>
              <a:buFont typeface="Wingdings"/>
              <a:buChar char=""/>
              <a:defRPr/>
            </a:pPr>
            <a:endParaRPr lang="en-US" altLang="en-US" sz="2175"/>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AA4EF3F2-4318-F5B3-337D-8EEAA523D68B}"/>
              </a:ext>
            </a:extLst>
          </p:cNvPr>
          <p:cNvSpPr>
            <a:spLocks noGrp="1" noChangeArrowheads="1"/>
          </p:cNvSpPr>
          <p:nvPr>
            <p:ph type="title"/>
          </p:nvPr>
        </p:nvSpPr>
        <p:spPr>
          <a:xfrm>
            <a:off x="457200" y="160338"/>
            <a:ext cx="8229600" cy="1143000"/>
          </a:xfrm>
        </p:spPr>
        <p:txBody>
          <a:bodyPr/>
          <a:lstStyle/>
          <a:p>
            <a:pPr eaLnBrk="1" hangingPunct="1"/>
            <a:r>
              <a:rPr lang="en-US" altLang="en-US" sz="3200">
                <a:solidFill>
                  <a:srgbClr val="0070C0"/>
                </a:solidFill>
                <a:cs typeface="Arial" panose="020B0604020202020204" pitchFamily="34" charset="0"/>
              </a:rPr>
              <a:t>SAM Debarment https://sam.gov/content/home</a:t>
            </a:r>
            <a:endParaRPr lang="en-US" altLang="en-US" sz="3200">
              <a:solidFill>
                <a:srgbClr val="0070C0"/>
              </a:solidFill>
            </a:endParaRPr>
          </a:p>
        </p:txBody>
      </p:sp>
      <p:sp>
        <p:nvSpPr>
          <p:cNvPr id="3" name="Content Placeholder 2">
            <a:extLst>
              <a:ext uri="{FF2B5EF4-FFF2-40B4-BE49-F238E27FC236}">
                <a16:creationId xmlns:a16="http://schemas.microsoft.com/office/drawing/2014/main" id="{13F394A2-FD16-7AA6-BE55-09300CDC7400}"/>
              </a:ext>
            </a:extLst>
          </p:cNvPr>
          <p:cNvSpPr>
            <a:spLocks noGrp="1"/>
          </p:cNvSpPr>
          <p:nvPr>
            <p:ph type="body" sz="half" idx="1"/>
          </p:nvPr>
        </p:nvSpPr>
        <p:spPr>
          <a:xfrm>
            <a:off x="457200" y="1600200"/>
            <a:ext cx="8229600" cy="4525963"/>
          </a:xfrm>
        </p:spPr>
        <p:txBody>
          <a:bodyPr>
            <a:normAutofit fontScale="92500" lnSpcReduction="20000"/>
          </a:bodyPr>
          <a:lstStyle/>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Start @ Home Page</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Select – “Search”</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Select “All Domains”  - “Entity Information” – “Exclusions”</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Input “Contractor name”</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Hit “Enter” </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You should see “No matches found” - Print this page</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Note: If a contractor with a similar name comes up – print that page to reference this isn’t your contractor.</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If you have an Account - Go to “Entity Information” sign in</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Search “exclusions”</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Note: there is a video tutorial</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B4BB9E1E-BBE1-6B89-3A3E-11C9E04C3ACF}"/>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Equal Opportunity </a:t>
            </a:r>
            <a:endParaRPr lang="en-US" altLang="en-US" sz="2000">
              <a:solidFill>
                <a:srgbClr val="0070C0"/>
              </a:solidFill>
            </a:endParaRPr>
          </a:p>
        </p:txBody>
      </p:sp>
      <p:sp>
        <p:nvSpPr>
          <p:cNvPr id="3" name="Content Placeholder 2">
            <a:extLst>
              <a:ext uri="{FF2B5EF4-FFF2-40B4-BE49-F238E27FC236}">
                <a16:creationId xmlns:a16="http://schemas.microsoft.com/office/drawing/2014/main" id="{6146B3BD-1257-C419-E281-5E362577C666}"/>
              </a:ext>
            </a:extLst>
          </p:cNvPr>
          <p:cNvSpPr>
            <a:spLocks noGrp="1"/>
          </p:cNvSpPr>
          <p:nvPr>
            <p:ph type="body" sz="half" idx="1"/>
          </p:nvPr>
        </p:nvSpPr>
        <p:spPr>
          <a:xfrm>
            <a:off x="457200" y="1600200"/>
            <a:ext cx="5943600" cy="4525963"/>
          </a:xfrm>
        </p:spPr>
        <p:txBody>
          <a:bodyPr>
            <a:normAutofit fontScale="92500" lnSpcReduction="10000"/>
          </a:bodyPr>
          <a:lstStyle/>
          <a:p>
            <a:pPr marL="0" indent="0" eaLnBrk="1" fontAlgn="auto" hangingPunct="1">
              <a:spcAft>
                <a:spcPts val="0"/>
              </a:spcAft>
              <a:buFontTx/>
              <a:buNone/>
              <a:defRPr/>
            </a:pPr>
            <a:r>
              <a:rPr lang="en-US" sz="3100" b="1">
                <a:latin typeface="Arial" panose="020B0604020202020204" pitchFamily="34" charset="0"/>
                <a:cs typeface="Arial" panose="020B0604020202020204" pitchFamily="34" charset="0"/>
              </a:rPr>
              <a:t>ALL ADVERTISEMENTS - </a:t>
            </a:r>
            <a:r>
              <a:rPr lang="en-US" sz="2800">
                <a:latin typeface="Arial" panose="020B0604020202020204" pitchFamily="34" charset="0"/>
                <a:cs typeface="Arial" panose="020B0604020202020204" pitchFamily="34" charset="0"/>
              </a:rPr>
              <a:t>Equal Opportunity Programs/ Activities  </a:t>
            </a:r>
          </a:p>
          <a:p>
            <a:pPr marL="0" indent="0" eaLnBrk="1" fontAlgn="auto" hangingPunct="1">
              <a:spcAft>
                <a:spcPts val="0"/>
              </a:spcAft>
              <a:buFontTx/>
              <a:buNone/>
              <a:defRPr/>
            </a:pPr>
            <a:endParaRPr lang="en-US" sz="1400" b="1">
              <a:latin typeface="Arial" panose="020B0604020202020204" pitchFamily="34" charset="0"/>
              <a:cs typeface="Arial" panose="020B0604020202020204" pitchFamily="34" charset="0"/>
            </a:endParaRPr>
          </a:p>
          <a:p>
            <a:pPr marL="0" indent="0" eaLnBrk="1" fontAlgn="auto" hangingPunct="1">
              <a:spcAft>
                <a:spcPts val="0"/>
              </a:spcAft>
              <a:buFontTx/>
              <a:buNone/>
              <a:defRPr/>
            </a:pPr>
            <a:r>
              <a:rPr lang="en-US" sz="3100" b="1">
                <a:latin typeface="Arial" panose="020B0604020202020204" pitchFamily="34" charset="0"/>
                <a:cs typeface="Arial" panose="020B0604020202020204" pitchFamily="34" charset="0"/>
              </a:rPr>
              <a:t>HOUSING PROGRAMS - </a:t>
            </a:r>
          </a:p>
          <a:p>
            <a:pPr marL="0" indent="0" eaLnBrk="1" fontAlgn="auto" hangingPunct="1">
              <a:spcAft>
                <a:spcPts val="0"/>
              </a:spcAft>
              <a:buFontTx/>
              <a:buNone/>
              <a:defRPr/>
            </a:pPr>
            <a:endParaRPr lang="en-US" sz="1400" b="1">
              <a:latin typeface="Arial" panose="020B0604020202020204" pitchFamily="34" charset="0"/>
              <a:cs typeface="Arial" panose="020B0604020202020204" pitchFamily="34" charset="0"/>
            </a:endParaRPr>
          </a:p>
          <a:p>
            <a:pPr marL="0" indent="0" eaLnBrk="1" fontAlgn="auto" hangingPunct="1">
              <a:spcAft>
                <a:spcPts val="0"/>
              </a:spcAft>
              <a:buFontTx/>
              <a:buNone/>
              <a:defRPr/>
            </a:pPr>
            <a:r>
              <a:rPr lang="en-US" sz="3100" b="1">
                <a:latin typeface="Arial" panose="020B0604020202020204" pitchFamily="34" charset="0"/>
                <a:cs typeface="Arial" panose="020B0604020202020204" pitchFamily="34" charset="0"/>
              </a:rPr>
              <a:t>ADVERTISEMENT FOR BIDS</a:t>
            </a:r>
            <a:r>
              <a:rPr lang="en-US" sz="2175" b="1">
                <a:latin typeface="Arial" panose="020B0604020202020204" pitchFamily="34" charset="0"/>
                <a:cs typeface="Arial" panose="020B0604020202020204" pitchFamily="34" charset="0"/>
              </a:rPr>
              <a:t> - </a:t>
            </a:r>
            <a:r>
              <a:rPr lang="en-US" sz="2800">
                <a:latin typeface="Arial" panose="020B0604020202020204" pitchFamily="34" charset="0"/>
                <a:cs typeface="Arial" panose="020B0604020202020204" pitchFamily="34" charset="0"/>
              </a:rPr>
              <a:t>This municipality is an equal opportunity employer, businesses owned by women or minorities are strongly encouraged to bid.  </a:t>
            </a:r>
            <a:r>
              <a:rPr lang="en-US" sz="2400">
                <a:solidFill>
                  <a:srgbClr val="0070C0"/>
                </a:solidFill>
                <a:latin typeface="Arial" panose="020B0604020202020204" pitchFamily="34" charset="0"/>
                <a:cs typeface="Arial" panose="020B0604020202020204" pitchFamily="34" charset="0"/>
              </a:rPr>
              <a:t>advantageoakland/resources/Documents/chi_</a:t>
            </a:r>
          </a:p>
          <a:p>
            <a:pPr marL="0" indent="0" eaLnBrk="1" fontAlgn="auto" hangingPunct="1">
              <a:spcAft>
                <a:spcPts val="0"/>
              </a:spcAft>
              <a:buFontTx/>
              <a:buNone/>
              <a:defRPr/>
            </a:pPr>
            <a:r>
              <a:rPr lang="en-US" sz="2400">
                <a:solidFill>
                  <a:srgbClr val="0070C0"/>
                </a:solidFill>
                <a:latin typeface="Arial" panose="020B0604020202020204" pitchFamily="34" charset="0"/>
                <a:cs typeface="Arial" panose="020B0604020202020204" pitchFamily="34" charset="0"/>
              </a:rPr>
              <a:t>ADVERTISEMENT_SAMPLE.pdf</a:t>
            </a:r>
          </a:p>
          <a:p>
            <a:pPr marL="240030" indent="-240030" eaLnBrk="1" fontAlgn="auto" hangingPunct="1">
              <a:spcAft>
                <a:spcPts val="0"/>
              </a:spcAft>
              <a:buFont typeface="Wingdings"/>
              <a:buChar char=""/>
              <a:defRPr/>
            </a:pPr>
            <a:endParaRPr lang="en-US" sz="2175"/>
          </a:p>
        </p:txBody>
      </p:sp>
      <p:pic>
        <p:nvPicPr>
          <p:cNvPr id="135172" name="Picture 3">
            <a:extLst>
              <a:ext uri="{FF2B5EF4-FFF2-40B4-BE49-F238E27FC236}">
                <a16:creationId xmlns:a16="http://schemas.microsoft.com/office/drawing/2014/main" id="{CA909939-176D-1BA3-A6F3-26C7295A8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655888"/>
            <a:ext cx="12620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E92E19F-2F10-2F97-C8CC-193E7BF4EF86}"/>
              </a:ext>
            </a:extLst>
          </p:cNvPr>
          <p:cNvSpPr>
            <a:spLocks noGrp="1" noChangeArrowheads="1"/>
          </p:cNvSpPr>
          <p:nvPr>
            <p:ph type="title"/>
          </p:nvPr>
        </p:nvSpPr>
        <p:spPr/>
        <p:txBody>
          <a:bodyPr/>
          <a:lstStyle/>
          <a:p>
            <a:r>
              <a:rPr lang="en-US" altLang="en-US" sz="4000" dirty="0">
                <a:solidFill>
                  <a:srgbClr val="0070C0"/>
                </a:solidFill>
                <a:cs typeface="Arial"/>
              </a:rPr>
              <a:t>Q &amp; A/NEXT STEPS</a:t>
            </a:r>
            <a:br>
              <a:rPr lang="en-US" altLang="en-US" dirty="0">
                <a:cs typeface="Arial" panose="020B0604020202020204" pitchFamily="34" charset="0"/>
              </a:rPr>
            </a:br>
            <a:endParaRPr lang="en-US" altLang="en-US" sz="2000">
              <a:solidFill>
                <a:srgbClr val="0070C0"/>
              </a:solidFill>
              <a:cs typeface="Arial" panose="020B0604020202020204" pitchFamily="34" charset="0"/>
            </a:endParaRPr>
          </a:p>
        </p:txBody>
      </p:sp>
      <p:sp>
        <p:nvSpPr>
          <p:cNvPr id="2" name="TextBox 1">
            <a:extLst>
              <a:ext uri="{FF2B5EF4-FFF2-40B4-BE49-F238E27FC236}">
                <a16:creationId xmlns:a16="http://schemas.microsoft.com/office/drawing/2014/main" id="{113A4DA7-17AF-2942-5627-E4E74A0FC76C}"/>
              </a:ext>
            </a:extLst>
          </p:cNvPr>
          <p:cNvSpPr txBox="1"/>
          <p:nvPr/>
        </p:nvSpPr>
        <p:spPr>
          <a:xfrm>
            <a:off x="326210" y="3477046"/>
            <a:ext cx="8496637"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70C0"/>
                </a:solidFill>
                <a:latin typeface="Arial"/>
                <a:cs typeface="Times New Roman"/>
              </a:rPr>
              <a:t>IMPORTANT DATES TO REMEMBER</a:t>
            </a:r>
          </a:p>
          <a:p>
            <a:r>
              <a:rPr lang="en-US" sz="1800" b="1" dirty="0">
                <a:latin typeface="Arial"/>
                <a:cs typeface="Times New Roman"/>
              </a:rPr>
              <a:t>MONTHLY OFFICE HOURS </a:t>
            </a:r>
            <a:endParaRPr lang="en-US" sz="1800" dirty="0">
              <a:latin typeface="Arial"/>
              <a:cs typeface="Times New Roman"/>
            </a:endParaRPr>
          </a:p>
          <a:p>
            <a:r>
              <a:rPr lang="en-US" sz="1800" dirty="0">
                <a:latin typeface="Arial"/>
                <a:cs typeface="Times New Roman"/>
              </a:rPr>
              <a:t>September 19, October 17, &amp; November 21</a:t>
            </a:r>
            <a:endParaRPr lang="en-US" dirty="0">
              <a:cs typeface="Times New Roman"/>
            </a:endParaRPr>
          </a:p>
          <a:p>
            <a:endParaRPr lang="en-US" sz="1800" dirty="0">
              <a:latin typeface="Arial"/>
              <a:cs typeface="Times New Roman"/>
            </a:endParaRPr>
          </a:p>
          <a:p>
            <a:r>
              <a:rPr lang="en-US" sz="1800" b="1" dirty="0">
                <a:latin typeface="Arial"/>
                <a:cs typeface="Times New Roman"/>
              </a:rPr>
              <a:t>APPLICATION DUE</a:t>
            </a:r>
          </a:p>
          <a:p>
            <a:r>
              <a:rPr lang="en-US" sz="1800" dirty="0">
                <a:latin typeface="Arial"/>
                <a:cs typeface="Times New Roman"/>
              </a:rPr>
              <a:t>Friday, December 1, 2023</a:t>
            </a:r>
          </a:p>
          <a:p>
            <a:endParaRPr lang="en-US" sz="1800" dirty="0">
              <a:latin typeface="Arial"/>
              <a:cs typeface="Times New Roman"/>
            </a:endParaRPr>
          </a:p>
          <a:p>
            <a:endParaRPr lang="en-US" sz="1800" dirty="0">
              <a:latin typeface="Arial"/>
              <a:cs typeface="Times New Roman"/>
            </a:endParaRPr>
          </a:p>
        </p:txBody>
      </p:sp>
      <p:sp>
        <p:nvSpPr>
          <p:cNvPr id="3" name="TextBox 2">
            <a:extLst>
              <a:ext uri="{FF2B5EF4-FFF2-40B4-BE49-F238E27FC236}">
                <a16:creationId xmlns:a16="http://schemas.microsoft.com/office/drawing/2014/main" id="{3E0499DA-866E-C4E9-02E1-A8FB46C5992D}"/>
              </a:ext>
            </a:extLst>
          </p:cNvPr>
          <p:cNvSpPr txBox="1"/>
          <p:nvPr/>
        </p:nvSpPr>
        <p:spPr>
          <a:xfrm>
            <a:off x="328739" y="1894042"/>
            <a:ext cx="8238702"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latin typeface="Arial"/>
                <a:cs typeface="Times New Roman"/>
              </a:rPr>
              <a:t>QUESTIONS?</a:t>
            </a:r>
          </a:p>
          <a:p>
            <a:r>
              <a:rPr lang="en-US" sz="2000" dirty="0">
                <a:latin typeface="Arial"/>
                <a:cs typeface="Times New Roman"/>
              </a:rPr>
              <a:t>Please use the chat, unless asked to unmute, for questions. </a:t>
            </a:r>
          </a:p>
        </p:txBody>
      </p:sp>
    </p:spTree>
    <p:extLst>
      <p:ext uri="{BB962C8B-B14F-4D97-AF65-F5344CB8AC3E}">
        <p14:creationId xmlns:p14="http://schemas.microsoft.com/office/powerpoint/2010/main" val="330465038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E92E19F-2F10-2F97-C8CC-193E7BF4EF86}"/>
              </a:ext>
            </a:extLst>
          </p:cNvPr>
          <p:cNvSpPr>
            <a:spLocks noGrp="1" noChangeArrowheads="1"/>
          </p:cNvSpPr>
          <p:nvPr>
            <p:ph type="title"/>
          </p:nvPr>
        </p:nvSpPr>
        <p:spPr/>
        <p:txBody>
          <a:bodyPr/>
          <a:lstStyle/>
          <a:p>
            <a:r>
              <a:rPr lang="en-US" altLang="en-US" dirty="0">
                <a:cs typeface="Arial"/>
              </a:rPr>
              <a:t>STAFF CONTACT INFORMATION</a:t>
            </a:r>
            <a:br>
              <a:rPr lang="en-US" altLang="en-US" dirty="0">
                <a:cs typeface="Arial" panose="020B0604020202020204" pitchFamily="34" charset="0"/>
              </a:rPr>
            </a:br>
            <a:endParaRPr lang="en-US" altLang="en-US" sz="2000">
              <a:solidFill>
                <a:srgbClr val="0070C0"/>
              </a:solidFill>
              <a:cs typeface="Arial" panose="020B0604020202020204" pitchFamily="34" charset="0"/>
            </a:endParaRPr>
          </a:p>
        </p:txBody>
      </p:sp>
      <p:pic>
        <p:nvPicPr>
          <p:cNvPr id="4" name="Picture 3">
            <a:extLst>
              <a:ext uri="{FF2B5EF4-FFF2-40B4-BE49-F238E27FC236}">
                <a16:creationId xmlns:a16="http://schemas.microsoft.com/office/drawing/2014/main" id="{360E9782-3DDE-31D9-D99C-0DAB9D8A123D}"/>
              </a:ext>
            </a:extLst>
          </p:cNvPr>
          <p:cNvPicPr>
            <a:picLocks noChangeAspect="1"/>
          </p:cNvPicPr>
          <p:nvPr/>
        </p:nvPicPr>
        <p:blipFill>
          <a:blip r:embed="rId3"/>
          <a:stretch>
            <a:fillRect/>
          </a:stretch>
        </p:blipFill>
        <p:spPr>
          <a:xfrm>
            <a:off x="378303" y="1770374"/>
            <a:ext cx="7992907" cy="5046925"/>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E1C1557-CF57-FEED-C011-315516BBF610}"/>
              </a:ext>
            </a:extLst>
          </p:cNvPr>
          <p:cNvSpPr>
            <a:spLocks noGrp="1"/>
          </p:cNvSpPr>
          <p:nvPr>
            <p:ph type="title"/>
          </p:nvPr>
        </p:nvSpPr>
        <p:spPr>
          <a:xfrm>
            <a:off x="457200" y="160338"/>
            <a:ext cx="8685213"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a:rPr>
              <a:t>PY 2024 CDBG Application</a:t>
            </a:r>
            <a:endParaRPr lang="en-US" altLang="en-US" sz="2000">
              <a:solidFill>
                <a:srgbClr val="0070C0"/>
              </a:solidFill>
              <a:cs typeface="Arial" panose="020B0604020202020204" pitchFamily="34" charset="0"/>
            </a:endParaRPr>
          </a:p>
        </p:txBody>
      </p:sp>
      <p:sp>
        <p:nvSpPr>
          <p:cNvPr id="31747" name="Content Placeholder 2">
            <a:extLst>
              <a:ext uri="{FF2B5EF4-FFF2-40B4-BE49-F238E27FC236}">
                <a16:creationId xmlns:a16="http://schemas.microsoft.com/office/drawing/2014/main" id="{6BCACC33-4063-608E-9BE0-C05B86A76053}"/>
              </a:ext>
            </a:extLst>
          </p:cNvPr>
          <p:cNvSpPr>
            <a:spLocks noGrp="1"/>
          </p:cNvSpPr>
          <p:nvPr>
            <p:ph type="body" sz="half" idx="1"/>
          </p:nvPr>
        </p:nvSpPr>
        <p:spPr>
          <a:xfrm>
            <a:off x="457200" y="1600202"/>
            <a:ext cx="8229600" cy="4525963"/>
          </a:xfrm>
        </p:spPr>
        <p:txBody>
          <a:bodyPr>
            <a:normAutofit/>
          </a:bodyPr>
          <a:lstStyle/>
          <a:p>
            <a:pPr marL="0" indent="0" algn="just" eaLnBrk="1" fontAlgn="auto" hangingPunct="1">
              <a:spcAft>
                <a:spcPts val="0"/>
              </a:spcAft>
              <a:buNone/>
              <a:defRPr/>
            </a:pPr>
            <a:r>
              <a:rPr lang="en-US" sz="1950" b="1">
                <a:latin typeface="Arial"/>
                <a:ea typeface="Calibri"/>
                <a:cs typeface="Arial"/>
              </a:rPr>
              <a:t>POLL QUESTION</a:t>
            </a:r>
            <a:endParaRPr lang="en-US" sz="1950" b="1">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sz="1600">
              <a:latin typeface="Arial" panose="020B0604020202020204" pitchFamily="34" charset="0"/>
              <a:ea typeface="Calibri" pitchFamily="34" charset="0"/>
              <a:cs typeface="Arial" panose="020B0604020202020204" pitchFamily="34" charset="0"/>
            </a:endParaRPr>
          </a:p>
          <a:p>
            <a:pPr marL="0" indent="0" algn="ctr" eaLnBrk="1" fontAlgn="auto" hangingPunct="1">
              <a:spcAft>
                <a:spcPts val="0"/>
              </a:spcAft>
              <a:buNone/>
              <a:defRPr/>
            </a:pPr>
            <a:r>
              <a:rPr lang="en-US" sz="2400" b="1">
                <a:latin typeface="Arial"/>
                <a:ea typeface="Calibri"/>
                <a:cs typeface="Arial"/>
              </a:rPr>
              <a:t>What is the first step of the Application Process?</a:t>
            </a:r>
          </a:p>
          <a:p>
            <a:pPr marL="0" indent="0" algn="ctr">
              <a:spcAft>
                <a:spcPts val="0"/>
              </a:spcAft>
              <a:buNone/>
              <a:defRPr/>
            </a:pPr>
            <a:endParaRPr lang="en-US" sz="2400" b="1">
              <a:latin typeface="Arial"/>
              <a:ea typeface="Calibri"/>
              <a:cs typeface="Arial"/>
            </a:endParaRPr>
          </a:p>
          <a:p>
            <a:pPr marL="457200" indent="-457200" algn="just">
              <a:spcAft>
                <a:spcPts val="0"/>
              </a:spcAft>
              <a:buAutoNum type="alphaUcPeriod"/>
              <a:defRPr/>
            </a:pPr>
            <a:r>
              <a:rPr lang="en-US" sz="2000">
                <a:latin typeface="Arial"/>
                <a:ea typeface="Calibri"/>
                <a:cs typeface="Arial"/>
              </a:rPr>
              <a:t>Determine the project budget/allocation</a:t>
            </a:r>
          </a:p>
          <a:p>
            <a:pPr marL="457200" indent="-457200" algn="just">
              <a:spcAft>
                <a:spcPts val="0"/>
              </a:spcAft>
              <a:buAutoNum type="alphaUcPeriod"/>
              <a:defRPr/>
            </a:pPr>
            <a:r>
              <a:rPr lang="en-US" sz="2000">
                <a:latin typeface="Arial"/>
                <a:ea typeface="Calibri"/>
                <a:cs typeface="Arial"/>
              </a:rPr>
              <a:t>Attending the CDBG Workshop</a:t>
            </a:r>
            <a:endParaRPr lang="en-US" sz="2000">
              <a:latin typeface="Arial" panose="020B0604020202020204" pitchFamily="34" charset="0"/>
              <a:ea typeface="Calibri" pitchFamily="34" charset="0"/>
              <a:cs typeface="Arial" panose="020B0604020202020204" pitchFamily="34" charset="0"/>
            </a:endParaRPr>
          </a:p>
          <a:p>
            <a:pPr marL="457200" indent="-457200" algn="just">
              <a:spcAft>
                <a:spcPts val="0"/>
              </a:spcAft>
              <a:buAutoNum type="alphaUcPeriod"/>
              <a:defRPr/>
            </a:pPr>
            <a:r>
              <a:rPr lang="en-US" sz="2000">
                <a:latin typeface="Arial"/>
                <a:ea typeface="Calibri"/>
                <a:cs typeface="Arial"/>
              </a:rPr>
              <a:t>Determine local needs</a:t>
            </a:r>
            <a:endParaRPr lang="en-US" sz="2000">
              <a:latin typeface="Arial" panose="020B0604020202020204" pitchFamily="34" charset="0"/>
              <a:ea typeface="Calibri" pitchFamily="34" charset="0"/>
              <a:cs typeface="Arial" panose="020B0604020202020204" pitchFamily="34" charset="0"/>
            </a:endParaRPr>
          </a:p>
          <a:p>
            <a:pPr marL="457200" indent="-457200" algn="just">
              <a:spcAft>
                <a:spcPts val="0"/>
              </a:spcAft>
              <a:buAutoNum type="alphaUcPeriod"/>
              <a:defRPr/>
            </a:pPr>
            <a:endParaRPr lang="en-US" sz="2000">
              <a:latin typeface="Arial" panose="020B0604020202020204" pitchFamily="34" charset="0"/>
              <a:ea typeface="Calibri" pitchFamily="34" charset="0"/>
              <a:cs typeface="Arial" panose="020B0604020202020204" pitchFamily="34" charset="0"/>
            </a:endParaRPr>
          </a:p>
          <a:p>
            <a:pPr marL="457200" indent="-457200" algn="just">
              <a:spcAft>
                <a:spcPts val="0"/>
              </a:spcAft>
              <a:buAutoNum type="alphaUcPeriod"/>
              <a:defRPr/>
            </a:pPr>
            <a:endParaRPr lang="en-US" sz="2000">
              <a:latin typeface="Arial"/>
              <a:ea typeface="Calibri"/>
              <a:cs typeface="Arial"/>
            </a:endParaRPr>
          </a:p>
          <a:p>
            <a:pPr marL="0" indent="0" algn="ctr">
              <a:spcAft>
                <a:spcPts val="0"/>
              </a:spcAft>
              <a:buNone/>
              <a:defRPr/>
            </a:pPr>
            <a:r>
              <a:rPr lang="en-US" sz="2000">
                <a:latin typeface="Arial"/>
                <a:ea typeface="Calibri"/>
                <a:cs typeface="Arial"/>
              </a:rPr>
              <a:t>Type your response </a:t>
            </a:r>
            <a:r>
              <a:rPr lang="en-US" sz="2000" b="1">
                <a:latin typeface="Arial"/>
                <a:ea typeface="Calibri"/>
                <a:cs typeface="Arial"/>
              </a:rPr>
              <a:t>(A, B, or C)</a:t>
            </a:r>
            <a:r>
              <a:rPr lang="en-US" sz="2000">
                <a:latin typeface="Arial"/>
                <a:ea typeface="Calibri"/>
                <a:cs typeface="Arial"/>
              </a:rPr>
              <a:t> in the Chat.</a:t>
            </a:r>
            <a:endParaRPr lang="en-US" sz="2000">
              <a:latin typeface="Arial" panose="020B0604020202020204" pitchFamily="34" charset="0"/>
              <a:ea typeface="Calibri" pitchFamily="34" charset="0"/>
              <a:cs typeface="Arial" panose="020B0604020202020204" pitchFamily="34" charset="0"/>
            </a:endParaRPr>
          </a:p>
          <a:p>
            <a:pPr marL="0" indent="0" algn="just">
              <a:spcAft>
                <a:spcPts val="0"/>
              </a:spcAft>
              <a:buNone/>
              <a:defRPr/>
            </a:pPr>
            <a:endParaRPr lang="en-US" sz="2400">
              <a:latin typeface="Arial" panose="020B0604020202020204" pitchFamily="34" charset="0"/>
              <a:ea typeface="Calibri" pitchFamily="34" charset="0"/>
              <a:cs typeface="Arial" panose="020B0604020202020204" pitchFamily="34" charset="0"/>
            </a:endParaRPr>
          </a:p>
          <a:p>
            <a:pPr marL="0" indent="0" algn="just">
              <a:spcAft>
                <a:spcPts val="0"/>
              </a:spcAft>
              <a:buNone/>
              <a:defRPr/>
            </a:pPr>
            <a:endParaRPr lang="en-US" sz="2400">
              <a:latin typeface="Arial" panose="020B0604020202020204" pitchFamily="34" charset="0"/>
              <a:ea typeface="Calibri" pitchFamily="34" charset="0"/>
              <a:cs typeface="Arial" panose="020B0604020202020204" pitchFamily="34" charset="0"/>
            </a:endParaRPr>
          </a:p>
          <a:p>
            <a:pPr marL="0" indent="0" algn="just">
              <a:spcAft>
                <a:spcPts val="0"/>
              </a:spcAft>
              <a:buNone/>
              <a:defRPr/>
            </a:pPr>
            <a:endParaRPr lang="en-US" sz="2400">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121302652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E1C1557-CF57-FEED-C011-315516BBF610}"/>
              </a:ext>
            </a:extLst>
          </p:cNvPr>
          <p:cNvSpPr>
            <a:spLocks noGrp="1"/>
          </p:cNvSpPr>
          <p:nvPr>
            <p:ph type="title"/>
          </p:nvPr>
        </p:nvSpPr>
        <p:spPr>
          <a:xfrm>
            <a:off x="457200" y="160338"/>
            <a:ext cx="8685213"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a:rPr>
              <a:t>PY 2024 CDBG Application</a:t>
            </a:r>
            <a:endParaRPr lang="en-US" altLang="en-US" sz="2000">
              <a:solidFill>
                <a:srgbClr val="0070C0"/>
              </a:solidFill>
              <a:cs typeface="Arial" panose="020B0604020202020204" pitchFamily="34" charset="0"/>
            </a:endParaRPr>
          </a:p>
        </p:txBody>
      </p:sp>
      <p:sp>
        <p:nvSpPr>
          <p:cNvPr id="31747" name="Content Placeholder 2">
            <a:extLst>
              <a:ext uri="{FF2B5EF4-FFF2-40B4-BE49-F238E27FC236}">
                <a16:creationId xmlns:a16="http://schemas.microsoft.com/office/drawing/2014/main" id="{6BCACC33-4063-608E-9BE0-C05B86A76053}"/>
              </a:ext>
            </a:extLst>
          </p:cNvPr>
          <p:cNvSpPr>
            <a:spLocks noGrp="1"/>
          </p:cNvSpPr>
          <p:nvPr>
            <p:ph type="body" sz="half" idx="1"/>
          </p:nvPr>
        </p:nvSpPr>
        <p:spPr>
          <a:xfrm>
            <a:off x="457200" y="1600202"/>
            <a:ext cx="8229600" cy="4525963"/>
          </a:xfrm>
        </p:spPr>
        <p:txBody>
          <a:bodyPr>
            <a:normAutofit/>
          </a:bodyPr>
          <a:lstStyle/>
          <a:p>
            <a:pPr marL="0" indent="0" algn="just" eaLnBrk="1" fontAlgn="auto" hangingPunct="1">
              <a:spcAft>
                <a:spcPts val="0"/>
              </a:spcAft>
              <a:buNone/>
              <a:defRPr/>
            </a:pPr>
            <a:r>
              <a:rPr lang="en-US" sz="1950" b="1">
                <a:latin typeface="Arial"/>
                <a:ea typeface="Calibri"/>
                <a:cs typeface="Arial"/>
              </a:rPr>
              <a:t>POLL QUESTION</a:t>
            </a:r>
            <a:endParaRPr lang="en-US" sz="1950" b="1">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sz="1600">
              <a:latin typeface="Arial" panose="020B0604020202020204" pitchFamily="34" charset="0"/>
              <a:ea typeface="Calibri" pitchFamily="34" charset="0"/>
              <a:cs typeface="Arial" panose="020B0604020202020204" pitchFamily="34" charset="0"/>
            </a:endParaRPr>
          </a:p>
          <a:p>
            <a:pPr marL="0" indent="0" algn="ctr" eaLnBrk="1" fontAlgn="auto" hangingPunct="1">
              <a:spcAft>
                <a:spcPts val="0"/>
              </a:spcAft>
              <a:buNone/>
              <a:defRPr/>
            </a:pPr>
            <a:r>
              <a:rPr lang="en-US" sz="2400" b="1">
                <a:latin typeface="Arial"/>
                <a:ea typeface="Calibri"/>
                <a:cs typeface="Arial"/>
              </a:rPr>
              <a:t>What is the first step of the Application Process?</a:t>
            </a:r>
          </a:p>
          <a:p>
            <a:pPr marL="0" indent="0" algn="ctr">
              <a:spcAft>
                <a:spcPts val="0"/>
              </a:spcAft>
              <a:buNone/>
              <a:defRPr/>
            </a:pPr>
            <a:endParaRPr lang="en-US" sz="2400" b="1">
              <a:latin typeface="Arial"/>
              <a:ea typeface="Calibri"/>
              <a:cs typeface="Arial"/>
            </a:endParaRPr>
          </a:p>
          <a:p>
            <a:pPr marL="457200" indent="-457200" algn="just">
              <a:spcAft>
                <a:spcPts val="0"/>
              </a:spcAft>
              <a:buAutoNum type="alphaUcPeriod"/>
              <a:defRPr/>
            </a:pPr>
            <a:r>
              <a:rPr lang="en-US" sz="2000">
                <a:latin typeface="Arial"/>
                <a:ea typeface="Calibri"/>
                <a:cs typeface="Arial"/>
              </a:rPr>
              <a:t>Determine the project budget/allocation</a:t>
            </a:r>
          </a:p>
          <a:p>
            <a:pPr marL="457200" indent="-457200" algn="just">
              <a:spcAft>
                <a:spcPts val="0"/>
              </a:spcAft>
              <a:buAutoNum type="alphaUcPeriod"/>
              <a:defRPr/>
            </a:pPr>
            <a:r>
              <a:rPr lang="en-US" sz="2000" b="1">
                <a:latin typeface="Arial"/>
                <a:ea typeface="Calibri"/>
                <a:cs typeface="Arial"/>
              </a:rPr>
              <a:t>Attending the CDBG Workshop</a:t>
            </a:r>
            <a:endParaRPr lang="en-US" sz="2000" b="1">
              <a:latin typeface="Arial" panose="020B0604020202020204" pitchFamily="34" charset="0"/>
              <a:ea typeface="Calibri" pitchFamily="34" charset="0"/>
              <a:cs typeface="Arial" panose="020B0604020202020204" pitchFamily="34" charset="0"/>
            </a:endParaRPr>
          </a:p>
          <a:p>
            <a:pPr marL="457200" indent="-457200" algn="just">
              <a:spcAft>
                <a:spcPts val="0"/>
              </a:spcAft>
              <a:buAutoNum type="alphaUcPeriod"/>
              <a:defRPr/>
            </a:pPr>
            <a:r>
              <a:rPr lang="en-US" sz="2000">
                <a:latin typeface="Arial"/>
                <a:ea typeface="Calibri"/>
                <a:cs typeface="Arial"/>
              </a:rPr>
              <a:t>Determine local needs</a:t>
            </a:r>
            <a:endParaRPr lang="en-US" sz="2000">
              <a:latin typeface="Arial" panose="020B0604020202020204" pitchFamily="34" charset="0"/>
              <a:ea typeface="Calibri" pitchFamily="34" charset="0"/>
              <a:cs typeface="Arial" panose="020B0604020202020204" pitchFamily="34" charset="0"/>
            </a:endParaRPr>
          </a:p>
          <a:p>
            <a:pPr marL="457200" indent="-457200" algn="just">
              <a:spcAft>
                <a:spcPts val="0"/>
              </a:spcAft>
              <a:buAutoNum type="alphaUcPeriod"/>
              <a:defRPr/>
            </a:pPr>
            <a:endParaRPr lang="en-US" sz="2000">
              <a:latin typeface="Arial" panose="020B0604020202020204" pitchFamily="34" charset="0"/>
              <a:ea typeface="Calibri" pitchFamily="34" charset="0"/>
              <a:cs typeface="Arial" panose="020B0604020202020204" pitchFamily="34" charset="0"/>
            </a:endParaRPr>
          </a:p>
          <a:p>
            <a:pPr marL="457200" indent="-457200" algn="just">
              <a:spcAft>
                <a:spcPts val="0"/>
              </a:spcAft>
              <a:buAutoNum type="alphaUcPeriod"/>
              <a:defRPr/>
            </a:pPr>
            <a:endParaRPr lang="en-US" sz="2000">
              <a:latin typeface="Arial"/>
              <a:ea typeface="Calibri"/>
              <a:cs typeface="Arial"/>
            </a:endParaRPr>
          </a:p>
          <a:p>
            <a:pPr marL="0" indent="0" algn="ctr">
              <a:spcAft>
                <a:spcPts val="0"/>
              </a:spcAft>
              <a:buNone/>
              <a:defRPr/>
            </a:pPr>
            <a:endParaRPr lang="en-US" sz="2000">
              <a:latin typeface="Arial" panose="020B0604020202020204" pitchFamily="34" charset="0"/>
              <a:ea typeface="Calibri" pitchFamily="34" charset="0"/>
              <a:cs typeface="Arial" panose="020B0604020202020204" pitchFamily="34" charset="0"/>
            </a:endParaRPr>
          </a:p>
          <a:p>
            <a:pPr marL="0" indent="0" algn="just">
              <a:spcAft>
                <a:spcPts val="0"/>
              </a:spcAft>
              <a:buNone/>
              <a:defRPr/>
            </a:pPr>
            <a:endParaRPr lang="en-US" sz="2400">
              <a:latin typeface="Arial" panose="020B0604020202020204" pitchFamily="34" charset="0"/>
              <a:ea typeface="Calibri" pitchFamily="34" charset="0"/>
              <a:cs typeface="Arial" panose="020B0604020202020204" pitchFamily="34" charset="0"/>
            </a:endParaRPr>
          </a:p>
          <a:p>
            <a:pPr marL="0" indent="0" algn="just">
              <a:spcAft>
                <a:spcPts val="0"/>
              </a:spcAft>
              <a:buNone/>
              <a:defRPr/>
            </a:pPr>
            <a:endParaRPr lang="en-US" sz="2400">
              <a:latin typeface="Arial" panose="020B0604020202020204" pitchFamily="34" charset="0"/>
              <a:ea typeface="Calibri" pitchFamily="34" charset="0"/>
              <a:cs typeface="Arial" panose="020B0604020202020204" pitchFamily="34" charset="0"/>
            </a:endParaRPr>
          </a:p>
          <a:p>
            <a:pPr marL="0" indent="0" algn="just">
              <a:spcAft>
                <a:spcPts val="0"/>
              </a:spcAft>
              <a:buNone/>
              <a:defRPr/>
            </a:pPr>
            <a:endParaRPr lang="en-US" sz="2400">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173543649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E5D6EE4-A422-8654-65CC-B1B540AF72F8}"/>
              </a:ext>
            </a:extLst>
          </p:cNvPr>
          <p:cNvSpPr>
            <a:spLocks noGrp="1" noChangeArrowheads="1"/>
          </p:cNvSpPr>
          <p:nvPr>
            <p:ph type="title"/>
          </p:nvPr>
        </p:nvSpPr>
        <p:spPr>
          <a:xfrm>
            <a:off x="458788" y="160338"/>
            <a:ext cx="8685212" cy="1143000"/>
          </a:xfrm>
        </p:spPr>
        <p:txBody>
          <a:bodyPr/>
          <a:lstStyle/>
          <a:p>
            <a:pPr eaLnBrk="1" hangingPunct="1">
              <a:spcAft>
                <a:spcPts val="1000"/>
              </a:spcAft>
            </a:pPr>
            <a:r>
              <a:rPr lang="en-US" altLang="en-US" sz="4000">
                <a:solidFill>
                  <a:srgbClr val="0070C0"/>
                </a:solidFill>
                <a:cs typeface="Arial" panose="020B0604020202020204" pitchFamily="34" charset="0"/>
              </a:rPr>
              <a:t>Application Process</a:t>
            </a:r>
            <a:endParaRPr lang="en-US" altLang="en-US" sz="2200">
              <a:solidFill>
                <a:srgbClr val="0070C0"/>
              </a:solidFill>
              <a:cs typeface="Arial" panose="020B0604020202020204" pitchFamily="34" charset="0"/>
            </a:endParaRPr>
          </a:p>
        </p:txBody>
      </p:sp>
      <p:sp>
        <p:nvSpPr>
          <p:cNvPr id="91139" name="Content Placeholder 2">
            <a:extLst>
              <a:ext uri="{FF2B5EF4-FFF2-40B4-BE49-F238E27FC236}">
                <a16:creationId xmlns:a16="http://schemas.microsoft.com/office/drawing/2014/main" id="{7A1B7E39-8DA1-B452-9BD2-61A08C38AE61}"/>
              </a:ext>
            </a:extLst>
          </p:cNvPr>
          <p:cNvSpPr>
            <a:spLocks noGrp="1"/>
          </p:cNvSpPr>
          <p:nvPr>
            <p:ph type="body" sz="half" idx="1"/>
          </p:nvPr>
        </p:nvSpPr>
        <p:spPr>
          <a:xfrm>
            <a:off x="457200" y="1600200"/>
            <a:ext cx="8229600" cy="4525963"/>
          </a:xfrm>
        </p:spPr>
        <p:txBody>
          <a:bodyPr/>
          <a:lstStyle/>
          <a:p>
            <a:pPr marL="520700" indent="-520700" algn="just" eaLnBrk="1" hangingPunct="1">
              <a:spcBef>
                <a:spcPct val="0"/>
              </a:spcBef>
              <a:spcAft>
                <a:spcPts val="1000"/>
              </a:spcAft>
              <a:buFont typeface="Times New Roman" panose="02020603050405020304" pitchFamily="18" charset="0"/>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Attend the Application Workshop</a:t>
            </a:r>
          </a:p>
          <a:p>
            <a:pPr marL="520700" indent="-520700" algn="just" eaLnBrk="1" hangingPunct="1">
              <a:spcBef>
                <a:spcPct val="0"/>
              </a:spcBef>
              <a:spcAft>
                <a:spcPts val="1000"/>
              </a:spcAft>
              <a:buFont typeface="Times New Roman" panose="02020603050405020304" pitchFamily="18" charset="0"/>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Determine Local Needs </a:t>
            </a:r>
          </a:p>
          <a:p>
            <a:pPr marL="520700" indent="-520700" algn="just" eaLnBrk="1" hangingPunct="1">
              <a:spcBef>
                <a:spcPct val="0"/>
              </a:spcBef>
              <a:spcAft>
                <a:spcPts val="1000"/>
              </a:spcAft>
              <a:buFont typeface="Times New Roman" panose="02020603050405020304" pitchFamily="18" charset="0"/>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Schedule Required Public Hearing</a:t>
            </a:r>
          </a:p>
          <a:p>
            <a:pPr marL="520700" indent="-520700" algn="just" eaLnBrk="1" hangingPunct="1">
              <a:spcBef>
                <a:spcPct val="0"/>
              </a:spcBef>
              <a:spcAft>
                <a:spcPts val="1000"/>
              </a:spcAft>
              <a:buFont typeface="Times New Roman" panose="02020603050405020304" pitchFamily="18" charset="0"/>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Advertise Public Hearing Notice </a:t>
            </a:r>
          </a:p>
          <a:p>
            <a:pPr marL="520700" indent="-520700" algn="just" eaLnBrk="1" hangingPunct="1">
              <a:spcBef>
                <a:spcPct val="0"/>
              </a:spcBef>
              <a:spcAft>
                <a:spcPts val="1000"/>
              </a:spcAft>
              <a:buFontTx/>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Host Public Hearing </a:t>
            </a:r>
          </a:p>
          <a:p>
            <a:pPr marL="520700" indent="-520700" algn="just" eaLnBrk="1" hangingPunct="1">
              <a:spcBef>
                <a:spcPct val="0"/>
              </a:spcBef>
              <a:spcAft>
                <a:spcPts val="1000"/>
              </a:spcAft>
              <a:buFont typeface="Times New Roman" panose="02020603050405020304" pitchFamily="18" charset="0"/>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Complete Application Materials</a:t>
            </a:r>
          </a:p>
          <a:p>
            <a:pPr marL="520700" indent="-520700" algn="just" eaLnBrk="1" hangingPunct="1">
              <a:spcBef>
                <a:spcPct val="0"/>
              </a:spcBef>
              <a:spcAft>
                <a:spcPts val="1000"/>
              </a:spcAft>
              <a:buFontTx/>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Prepare Citizen Participation </a:t>
            </a:r>
          </a:p>
          <a:p>
            <a:pPr marL="520700" indent="-520700" algn="just" eaLnBrk="1" hangingPunct="1">
              <a:spcBef>
                <a:spcPct val="0"/>
              </a:spcBef>
              <a:spcAft>
                <a:spcPts val="1000"/>
              </a:spcAft>
              <a:buFontTx/>
              <a:buAutoNum type="arabicPeriod"/>
              <a:defRPr/>
            </a:pPr>
            <a:r>
              <a:rPr lang="en-US" altLang="en-US" sz="1950">
                <a:latin typeface="Arial" panose="020B0604020202020204" pitchFamily="34" charset="0"/>
                <a:ea typeface="Calibri" panose="020F0502020204030204" pitchFamily="34" charset="0"/>
                <a:cs typeface="Arial" panose="020B0604020202020204" pitchFamily="34" charset="0"/>
              </a:rPr>
              <a:t>Submit Application </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834&quot;/&gt;&lt;/object&gt;&lt;object type=&quot;3&quot; unique_id=&quot;10005&quot;&gt;&lt;property id=&quot;20148&quot; value=&quot;5&quot;/&gt;&lt;property id=&quot;20300&quot; value=&quot;Slide 2 - &amp;quot;Agenda&amp;quot;&quot;/&gt;&lt;property id=&quot;20307&quot; value=&quot;1005&quot;/&gt;&lt;/object&gt;&lt;object type=&quot;3&quot; unique_id=&quot;10006&quot;&gt;&lt;property id=&quot;20148&quot; value=&quot;5&quot;/&gt;&lt;property id=&quot;20300&quot; value=&quot;Slide 4 - &amp;quot;PY 2015 Application Guide&amp;#x0D;&amp;#x0A;Cover Page&amp;quot;&quot;/&gt;&lt;property id=&quot;20307&quot; value=&quot;969&quot;/&gt;&lt;/object&gt;&lt;object type=&quot;3&quot; unique_id=&quot;10007&quot;&gt;&lt;property id=&quot;20148&quot; value=&quot;5&quot;/&gt;&lt;property id=&quot;20300&quot; value=&quot;Slide 5 - &amp;quot;PY 2015 Application Guide&amp;#x0D;&amp;#x0A;Table of Contents &amp;quot;&quot;/&gt;&lt;property id=&quot;20307&quot; value=&quot;992&quot;/&gt;&lt;/object&gt;&lt;object type=&quot;3&quot; unique_id=&quot;10009&quot;&gt;&lt;property id=&quot;20148&quot; value=&quot;5&quot;/&gt;&lt;property id=&quot;20300&quot; value=&quot;Slide 6 - &amp;quot;Introduction&amp;#x0D;&amp;#x0A;Community Development Block Grant (CDBG)&amp;quot;&quot;/&gt;&lt;property id=&quot;20307&quot; value=&quot;929&quot;/&gt;&lt;/object&gt;&lt;object type=&quot;3&quot; unique_id=&quot;10011&quot;&gt;&lt;property id=&quot;20148&quot; value=&quot;5&quot;/&gt;&lt;property id=&quot;20300&quot; value=&quot;Slide 17 - &amp;quot;Income Limits&amp;quot;&quot;/&gt;&lt;property id=&quot;20307&quot; value=&quot;931&quot;/&gt;&lt;/object&gt;&lt;object type=&quot;3&quot; unique_id=&quot;10012&quot;&gt;&lt;property id=&quot;20148&quot; value=&quot;5&quot;/&gt;&lt;property id=&quot;20300&quot; value=&quot;Slide 29 - &amp;quot;Application Process&amp;quot;&quot;/&gt;&lt;property id=&quot;20307&quot; value=&quot;932&quot;/&gt;&lt;/object&gt;&lt;object type=&quot;3&quot; unique_id=&quot;10013&quot;&gt;&lt;property id=&quot;20148&quot; value=&quot;5&quot;/&gt;&lt;property id=&quot;20300&quot; value=&quot;Slide 30 - &amp;quot;Application Process&amp;#x0D;&amp;#x0A;Application Steps &amp;quot;&quot;/&gt;&lt;property id=&quot;20307&quot; value=&quot;933&quot;/&gt;&lt;/object&gt;&lt;object type=&quot;3&quot; unique_id=&quot;10014&quot;&gt;&lt;property id=&quot;20148&quot; value=&quot;5&quot;/&gt;&lt;property id=&quot;20300&quot; value=&quot;Slide 31 - &amp;quot;Application Process&amp;#x0D;&amp;#x0A;Application Materials (Manila Envelope) &amp;quot;&quot;/&gt;&lt;property id=&quot;20307&quot; value=&quot;987&quot;/&gt;&lt;/object&gt;&lt;object type=&quot;3&quot; unique_id=&quot;10017&quot;&gt;&lt;property id=&quot;20148&quot; value=&quot;5&quot;/&gt;&lt;property id=&quot;20300&quot; value=&quot;Slide 18 - &amp;quot;PY 2015 Draft Planning Calendar&amp;quot;&quot;/&gt;&lt;property id=&quot;20307&quot; value=&quot;936&quot;/&gt;&lt;/object&gt;&lt;object type=&quot;3&quot; unique_id=&quot;10018&quot;&gt;&lt;property id=&quot;20148&quot; value=&quot;5&quot;/&gt;&lt;property id=&quot;20300&quot; value=&quot;Slide 19 - &amp;quot;PY 2015 Planning Allocations &amp;quot;&quot;/&gt;&lt;property id=&quot;20307&quot; value=&quot;937&quot;/&gt;&lt;/object&gt;&lt;object type=&quot;3&quot; unique_id=&quot;10019&quot;&gt;&lt;property id=&quot;20148&quot; value=&quot;5&quot;/&gt;&lt;property id=&quot;20300&quot; value=&quot;Slide 22 - &amp;quot;PY 2015 CDBG Program Rules&amp;quot;&quot;/&gt;&lt;property id=&quot;20307&quot; value=&quot;938&quot;/&gt;&lt;/object&gt;&lt;object type=&quot;3&quot; unique_id=&quot;10020&quot;&gt;&lt;property id=&quot;20148&quot; value=&quot;5&quot;/&gt;&lt;property id=&quot;20300&quot; value=&quot;Slide 34 - &amp;quot;Application Instructions&amp;quot;&quot;/&gt;&lt;property id=&quot;20307&quot; value=&quot;939&quot;/&gt;&lt;/object&gt;&lt;object type=&quot;3&quot; unique_id=&quot;10021&quot;&gt;&lt;property id=&quot;20148&quot; value=&quot;5&quot;/&gt;&lt;property id=&quot;20300&quot; value=&quot;Slide 36 - &amp;quot;Application Instructions&amp;#x0D;&amp;#x0A;Parts 1 - 6&amp;quot;&quot;/&gt;&lt;property id=&quot;20307&quot; value=&quot;989&quot;/&gt;&lt;/object&gt;&lt;object type=&quot;3&quot; unique_id=&quot;10022&quot;&gt;&lt;property id=&quot;20148&quot; value=&quot;5&quot;/&gt;&lt;property id=&quot;20300&quot; value=&quot;Slide 35 - &amp;quot;Application Instructions&amp;quot;&quot;/&gt;&lt;property id=&quot;20307&quot; value=&quot;941&quot;/&gt;&lt;/object&gt;&lt;object type=&quot;3&quot; unique_id=&quot;10023&quot;&gt;&lt;property id=&quot;20148&quot; value=&quot;5&quot;/&gt;&lt;property id=&quot;20300&quot; value=&quot;Slide 37 - &amp;quot;PY 2015 CDBG Application&amp;#x0D;&amp;#x0A;Part 1&amp;quot;&quot;/&gt;&lt;property id=&quot;20307&quot; value=&quot;942&quot;/&gt;&lt;/object&gt;&lt;object type=&quot;3&quot; unique_id=&quot;10024&quot;&gt;&lt;property id=&quot;20148&quot; value=&quot;5&quot;/&gt;&lt;property id=&quot;20300&quot; value=&quot;Slide 38 - &amp;quot;PY 2015 CDBG Application&amp;#x0D;&amp;#x0A;Part 2&amp;quot;&quot;/&gt;&lt;property id=&quot;20307&quot; value=&quot;944&quot;/&gt;&lt;/object&gt;&lt;object type=&quot;3&quot; unique_id=&quot;10025&quot;&gt;&lt;property id=&quot;20148&quot; value=&quot;5&quot;/&gt;&lt;property id=&quot;20300&quot; value=&quot;Slide 39 - &amp;quot;PY 2015 CDBG Application&amp;#x0D;&amp;#x0A;Part 3&amp;amp;#x09;&amp;quot;&quot;/&gt;&lt;property id=&quot;20307&quot; value=&quot;945&quot;/&gt;&lt;/object&gt;&lt;object type=&quot;3&quot; unique_id=&quot;10028&quot;&gt;&lt;property id=&quot;20148&quot; value=&quot;5&quot;/&gt;&lt;property id=&quot;20300&quot; value=&quot;Slide 40 - &amp;quot;PY 2015 CDBG Application&amp;#x0D;&amp;#x0A;Part 4&amp;quot;&quot;/&gt;&lt;property id=&quot;20307&quot; value=&quot;948&quot;/&gt;&lt;/object&gt;&lt;object type=&quot;3&quot; unique_id=&quot;10029&quot;&gt;&lt;property id=&quot;20148&quot; value=&quot;5&quot;/&gt;&lt;property id=&quot;20300&quot; value=&quot;Slide 41 - &amp;quot;PY 2015 CDBG Application&amp;#x0D;&amp;#x0A;Part 5&amp;quot;&quot;/&gt;&lt;property id=&quot;20307&quot; value=&quot;991&quot;/&gt;&lt;/object&gt;&lt;object type=&quot;3&quot; unique_id=&quot;10036&quot;&gt;&lt;property id=&quot;20148&quot; value=&quot;5&quot;/&gt;&lt;property id=&quot;20300&quot; value=&quot;Slide 43 - &amp;quot; Conflict of Interest Certification&amp;quot;&quot;/&gt;&lt;property id=&quot;20307&quot; value=&quot;955&quot;/&gt;&lt;/object&gt;&lt;object type=&quot;3&quot; unique_id=&quot;10044&quot;&gt;&lt;property id=&quot;20148&quot; value=&quot;5&quot;/&gt;&lt;property id=&quot;20300&quot; value=&quot;Slide 20 - &amp;quot;PY 2015 CDBG Eligible Projects&amp;quot;&quot;/&gt;&lt;property id=&quot;20307&quot; value=&quot;976&quot;/&gt;&lt;/object&gt;&lt;object type=&quot;3&quot; unique_id=&quot;10048&quot;&gt;&lt;property id=&quot;20148&quot; value=&quot;5&quot;/&gt;&lt;property id=&quot;20300&quot; value=&quot;Slide 64 - &amp;quot;Environmentally Assessed&amp;#x0D;&amp;#x0A;Environmental Assessment Required&amp;quot;&quot;/&gt;&lt;property id=&quot;20307&quot; value=&quot;974&quot;/&gt;&lt;/object&gt;&lt;object type=&quot;3&quot; unique_id=&quot;10051&quot;&gt;&lt;property id=&quot;20148&quot; value=&quot;5&quot;/&gt;&lt;property id=&quot;20300&quot; value=&quot;Slide 55 - &amp;quot;Environmental Review &amp;#x0D;&amp;#x0A;ER Overview&amp;quot;&quot;/&gt;&lt;property id=&quot;20307&quot; value=&quot;1001&quot;/&gt;&lt;/object&gt;&lt;object type=&quot;3&quot; unique_id=&quot;10054&quot;&gt;&lt;property id=&quot;20148&quot; value=&quot;5&quot;/&gt;&lt;property id=&quot;20300&quot; value=&quot;Slide 68 - &amp;quot;Questions?&amp;quot;&quot;/&gt;&lt;property id=&quot;20307&quot; value=&quot;1004&quot;/&gt;&lt;/object&gt;&lt;object type=&quot;3&quot; unique_id=&quot;10059&quot;&gt;&lt;property id=&quot;20148&quot; value=&quot;5&quot;/&gt;&lt;property id=&quot;20300&quot; value=&quot;Slide 3&quot;/&gt;&lt;property id=&quot;20307&quot; value=&quot;1093&quot;/&gt;&lt;/object&gt;&lt;object type=&quot;3&quot; unique_id=&quot;10060&quot;&gt;&lt;property id=&quot;20148&quot; value=&quot;5&quot;/&gt;&lt;property id=&quot;20300&quot; value=&quot;Slide 7 - &amp;quot;Introduction&amp;#x0D;&amp;#x0A;Community Development Block Grant (CDBG) &amp;quot;&quot;/&gt;&lt;property id=&quot;20307&quot; value=&quot;1086&quot;/&gt;&lt;/object&gt;&lt;object type=&quot;3&quot; unique_id=&quot;10061&quot;&gt;&lt;property id=&quot;20148&quot; value=&quot;5&quot;/&gt;&lt;property id=&quot;20300&quot; value=&quot;Slide 10 - &amp;quot;Urban County/CVT Partnership&amp;quot;&quot;/&gt;&lt;property id=&quot;20307&quot; value=&quot;1079&quot;/&gt;&lt;/object&gt;&lt;object type=&quot;3&quot; unique_id=&quot;10062&quot;&gt;&lt;property id=&quot;20148&quot; value=&quot;5&quot;/&gt;&lt;property id=&quot;20300&quot; value=&quot;Slide 11 - &amp;quot;Urban County/CVT Partnership&amp;#x0D;&amp;#x0A;Three Year Cooperation Agreement &amp;quot;&quot;/&gt;&lt;property id=&quot;20307&quot; value=&quot;1081&quot;/&gt;&lt;/object&gt;&lt;object type=&quot;3&quot; unique_id=&quot;10063&quot;&gt;&lt;property id=&quot;20148&quot; value=&quot;5&quot;/&gt;&lt;property id=&quot;20300&quot; value=&quot;Slide 12 - &amp;quot;Urban County/CVT Partnership&amp;#x0D;&amp;#x0A;Three Year Cooperation Agreement&amp;quot;&quot;/&gt;&lt;property id=&quot;20307&quot; value=&quot;1082&quot;/&gt;&lt;/object&gt;&lt;object type=&quot;3&quot; unique_id=&quot;10064&quot;&gt;&lt;property id=&quot;20148&quot; value=&quot;5&quot;/&gt;&lt;property id=&quot;20300&quot; value=&quot;Slide 13 - &amp;quot;Urban County/CVT Partnership &amp;#x0D;&amp;#x0A;Three Year Cooperation Agreement &amp;quot;&quot;/&gt;&lt;property id=&quot;20307&quot; value=&quot;1084&quot;/&gt;&lt;/object&gt;&lt;object type=&quot;3&quot; unique_id=&quot;10065&quot;&gt;&lt;property id=&quot;20148&quot; value=&quot;5&quot;/&gt;&lt;property id=&quot;20300&quot; value=&quot;Slide 14 - &amp;quot;Urban County/CVT Partnership&amp;#x0D;&amp;#x0A;Annual Subrecipient Agreement&amp;quot;&quot;/&gt;&lt;property id=&quot;20307&quot; value=&quot;1085&quot;/&gt;&lt;/object&gt;&lt;object type=&quot;3&quot; unique_id=&quot;10068&quot;&gt;&lt;property id=&quot;20148&quot; value=&quot;5&quot;/&gt;&lt;property id=&quot;20300&quot; value=&quot;Slide 32 - &amp;quot;Application Process&amp;#x0D;&amp;#x0A;Information Updates &amp;quot;&quot;/&gt;&lt;property id=&quot;20307&quot; value=&quot;1104&quot;/&gt;&lt;/object&gt;&lt;object type=&quot;3&quot; unique_id=&quot;10070&quot;&gt;&lt;property id=&quot;20148&quot; value=&quot;5&quot;/&gt;&lt;property id=&quot;20300&quot; value=&quot;Slide 27 - &amp;quot;PY 2015 Spending Performance Spending Performance Rules &amp;quot;&quot;/&gt;&lt;property id=&quot;20307&quot; value=&quot;1100&quot;/&gt;&lt;/object&gt;&lt;object type=&quot;3&quot; unique_id=&quot;10075&quot;&gt;&lt;property id=&quot;20148&quot; value=&quot;5&quot;/&gt;&lt;property id=&quot;20300&quot; value=&quot;Slide 28&quot;/&gt;&lt;property id=&quot;20307&quot; value=&quot;1097&quot;/&gt;&lt;/object&gt;&lt;object type=&quot;3&quot; unique_id=&quot;10076&quot;&gt;&lt;property id=&quot;20148&quot; value=&quot;5&quot;/&gt;&lt;property id=&quot;20300&quot; value=&quot;Slide 44&quot;/&gt;&lt;property id=&quot;20307&quot; value=&quot;1091&quot;/&gt;&lt;/object&gt;&lt;object type=&quot;3&quot; unique_id=&quot;10077&quot;&gt;&lt;property id=&quot;20148&quot; value=&quot;5&quot;/&gt;&lt;property id=&quot;20300&quot; value=&quot;Slide 33&quot;/&gt;&lt;property id=&quot;20307&quot; value=&quot;1099&quot;/&gt;&lt;/object&gt;&lt;object type=&quot;3&quot; unique_id=&quot;10078&quot;&gt;&lt;property id=&quot;20148&quot; value=&quot;5&quot;/&gt;&lt;property id=&quot;20300&quot; value=&quot;Slide 57 - &amp;quot;Environmental Review&amp;#x0D;&amp;#x0A;Requirements&amp;quot;&quot;/&gt;&lt;property id=&quot;20307&quot; value=&quot;1068&quot;/&gt;&lt;/object&gt;&lt;object type=&quot;3&quot; unique_id=&quot;10079&quot;&gt;&lt;property id=&quot;20148&quot; value=&quot;5&quot;/&gt;&lt;property id=&quot;20300&quot; value=&quot;Slide 61 - &amp;quot;Environmental Review Record&amp;#x0D;&amp;#x0A;Exempt Projects&amp;quot;&quot;/&gt;&lt;property id=&quot;20307&quot; value=&quot;1070&quot;/&gt;&lt;/object&gt;&lt;object type=&quot;3&quot; unique_id=&quot;10080&quot;&gt;&lt;property id=&quot;20148&quot; value=&quot;5&quot;/&gt;&lt;property id=&quot;20300&quot; value=&quot;Slide 62 - &amp;quot;Environmental Review Record&amp;#x0D;&amp;#x0A;Categorically Excluded Projects&amp;quot;&quot;/&gt;&lt;property id=&quot;20307&quot; value=&quot;1071&quot;/&gt;&lt;/object&gt;&lt;object type=&quot;3&quot; unique_id=&quot;10081&quot;&gt;&lt;property id=&quot;20148&quot; value=&quot;5&quot;/&gt;&lt;property id=&quot;20300&quot; value=&quot;Slide 63 - &amp;quot;Environmental Review Record Source Documentation&amp;quot;&quot;/&gt;&lt;property id=&quot;20307&quot; value=&quot;1073&quot;/&gt;&lt;/object&gt;&lt;object type=&quot;3&quot; unique_id=&quot;10088&quot;&gt;&lt;property id=&quot;20148&quot; value=&quot;5&quot;/&gt;&lt;property id=&quot;20300&quot; value=&quot;Slide 8 - &amp;quot;Introduction&amp;#x0D;&amp;#x0A;Community Development Block Grant (CDBG) &amp;quot;&quot;/&gt;&lt;property id=&quot;20307&quot; value=&quot;1116&quot;/&gt;&lt;/object&gt;&lt;object type=&quot;3&quot; unique_id=&quot;10089&quot;&gt;&lt;property id=&quot;20148&quot; value=&quot;5&quot;/&gt;&lt;property id=&quot;20300&quot; value=&quot;Slide 9&quot;/&gt;&lt;property id=&quot;20307&quot; value=&quot;1112&quot;/&gt;&lt;/object&gt;&lt;object type=&quot;3&quot; unique_id=&quot;10090&quot;&gt;&lt;property id=&quot;20148&quot; value=&quot;5&quot;/&gt;&lt;property id=&quot;20300&quot; value=&quot;Slide 15&quot;/&gt;&lt;property id=&quot;20307&quot; value=&quot;1117&quot;/&gt;&lt;/object&gt;&lt;object type=&quot;3&quot; unique_id=&quot;10091&quot;&gt;&lt;property id=&quot;20148&quot; value=&quot;5&quot;/&gt;&lt;property id=&quot;20300&quot; value=&quot;Slide 16&quot;/&gt;&lt;property id=&quot;20307&quot; value=&quot;1113&quot;/&gt;&lt;/object&gt;&lt;object type=&quot;3&quot; unique_id=&quot;10092&quot;&gt;&lt;property id=&quot;20148&quot; value=&quot;5&quot;/&gt;&lt;property id=&quot;20300&quot; value=&quot;Slide 21&quot;/&gt;&lt;property id=&quot;20307&quot; value=&quot;1114&quot;/&gt;&lt;/object&gt;&lt;object type=&quot;3&quot; unique_id=&quot;10093&quot;&gt;&lt;property id=&quot;20148&quot; value=&quot;5&quot;/&gt;&lt;property id=&quot;20300&quot; value=&quot;Slide 23 - &amp;quot;PY 2015 CDBG Program Rules&amp;quot;&quot;/&gt;&lt;property id=&quot;20307&quot; value=&quot;1128&quot;/&gt;&lt;/object&gt;&lt;object type=&quot;3&quot; unique_id=&quot;10094&quot;&gt;&lt;property id=&quot;20148&quot; value=&quot;5&quot;/&gt;&lt;property id=&quot;20300&quot; value=&quot;Slide 24 - &amp;quot;PY 2015 CDBG Program Rules&amp;quot;&quot;/&gt;&lt;property id=&quot;20307&quot; value=&quot;1129&quot;/&gt;&lt;/object&gt;&lt;object type=&quot;3&quot; unique_id=&quot;10095&quot;&gt;&lt;property id=&quot;20148&quot; value=&quot;5&quot;/&gt;&lt;property id=&quot;20300&quot; value=&quot;Slide 25 - &amp;quot;PY 2015 CDBG Program Rules&amp;quot;&quot;/&gt;&lt;property id=&quot;20307&quot; value=&quot;1130&quot;/&gt;&lt;/object&gt;&lt;object type=&quot;3&quot; unique_id=&quot;10096&quot;&gt;&lt;property id=&quot;20148&quot; value=&quot;5&quot;/&gt;&lt;property id=&quot;20300&quot; value=&quot;Slide 26 - &amp;quot;PY 2015 CDBG Program Rules&amp;quot;&quot;/&gt;&lt;property id=&quot;20307&quot; value=&quot;1131&quot;/&gt;&lt;/object&gt;&lt;object type=&quot;3&quot; unique_id=&quot;10097&quot;&gt;&lt;property id=&quot;20148&quot; value=&quot;5&quot;/&gt;&lt;property id=&quot;20300&quot; value=&quot;Slide 42 - &amp;quot;PY 2015 CDBG Application&amp;#x0D;&amp;#x0A;Part 6 &amp;quot;&quot;/&gt;&lt;property id=&quot;20307&quot; value=&quot;1118&quot;/&gt;&lt;/object&gt;&lt;object type=&quot;3&quot; unique_id=&quot;10098&quot;&gt;&lt;property id=&quot;20148&quot; value=&quot;5&quot;/&gt;&lt;property id=&quot;20300&quot; value=&quot;Slide 45 - &amp;quot;Public Hearing Notice Options&amp;quot;&quot;/&gt;&lt;property id=&quot;20307&quot; value=&quot;1119&quot;/&gt;&lt;/object&gt;&lt;object type=&quot;3&quot; unique_id=&quot;10099&quot;&gt;&lt;property id=&quot;20148&quot; value=&quot;5&quot;/&gt;&lt;property id=&quot;20300&quot; value=&quot;Slide 46 - &amp;quot;Public Hearing Notice Options&amp;quot;&quot;/&gt;&lt;property id=&quot;20307&quot; value=&quot;1132&quot;/&gt;&lt;/object&gt;&lt;object type=&quot;3&quot; unique_id=&quot;10100&quot;&gt;&lt;property id=&quot;20148&quot; value=&quot;5&quot;/&gt;&lt;property id=&quot;20300&quot; value=&quot;Slide 47 - &amp;quot;Public Hearing Notice Option #1&amp;#x0D;&amp;#x0A;Affidavit of Publication &amp;quot;&quot;/&gt;&lt;property id=&quot;20307&quot; value=&quot;1120&quot;/&gt;&lt;/object&gt;&lt;object type=&quot;3&quot; unique_id=&quot;10101&quot;&gt;&lt;property id=&quot;20148&quot; value=&quot;5&quot;/&gt;&lt;property id=&quot;20300&quot; value=&quot;Slide 48 - &amp;quot;Public Hearing Notice Option #2&amp;#x0D;&amp;#x0A;Copy of Posting and Web Certification&amp;quot;&quot;/&gt;&lt;property id=&quot;20307&quot; value=&quot;1125&quot;/&gt;&lt;/object&gt;&lt;object type=&quot;3&quot; unique_id=&quot;10102&quot;&gt;&lt;property id=&quot;20148&quot; value=&quot;5&quot;/&gt;&lt;property id=&quot;20300&quot; value=&quot;Slide 49 - &amp;quot;Public Hearing Minute Options&amp;quot;&quot;/&gt;&lt;property id=&quot;20307&quot; value=&quot;1123&quot;/&gt;&lt;/object&gt;&lt;object type=&quot;3&quot; unique_id=&quot;10103&quot;&gt;&lt;property id=&quot;20148&quot; value=&quot;5&quot;/&gt;&lt;property id=&quot;20300&quot; value=&quot;Slide 50 - &amp;quot;Public Hearing Minutes Option #1&amp;#x0D;&amp;#x0A;True Copy of Public Hearing Minutes&amp;quot;&quot;/&gt;&lt;property id=&quot;20307&quot; value=&quot;1122&quot;/&gt;&lt;/object&gt;&lt;object type=&quot;3&quot; unique_id=&quot;10104&quot;&gt;&lt;property id=&quot;20148&quot; value=&quot;5&quot;/&gt;&lt;property id=&quot;20300&quot; value=&quot;Slide 51 - &amp;quot;Public Hearing Minutes Option #1&amp;#x0D;&amp;#x0A;True Copy of Public Hearing Minutes&amp;quot;&quot;/&gt;&lt;property id=&quot;20307&quot; value=&quot;1126&quot;/&gt;&lt;/object&gt;&lt;object type=&quot;3&quot; unique_id=&quot;10105&quot;&gt;&lt;property id=&quot;20148&quot; value=&quot;5&quot;/&gt;&lt;property id=&quot;20300&quot; value=&quot;Slide 52 - &amp;quot;Public Hearing Minutes Option #2&amp;#x0D;&amp;#x0A;True Copy of Governing Body Resolution&amp;quot;&quot;/&gt;&lt;property id=&quot;20307&quot; value=&quot;1121&quot;/&gt;&lt;/object&gt;&lt;object type=&quot;3&quot; unique_id=&quot;10106&quot;&gt;&lt;property id=&quot;20148&quot; value=&quot;5&quot;/&gt;&lt;property id=&quot;20300&quot; value=&quot;Slide 53 - &amp;quot;Public Hearing Minutes Option #2&amp;#x0D;&amp;#x0A;True Copy of Governing Body Resolution&amp;quot;&quot;/&gt;&lt;property id=&quot;20307&quot; value=&quot;1127&quot;/&gt;&lt;/object&gt;&lt;object type=&quot;3&quot; unique_id=&quot;10107&quot;&gt;&lt;property id=&quot;20148&quot; value=&quot;5&quot;/&gt;&lt;property id=&quot;20300&quot; value=&quot;Slide 56 - &amp;quot;Environmental Review&amp;#x0D;&amp;#x0A;ER Overview&amp;quot;&quot;/&gt;&lt;property id=&quot;20307&quot; value=&quot;1109&quot;/&gt;&lt;/object&gt;&lt;object type=&quot;3&quot; unique_id=&quot;10108&quot;&gt;&lt;property id=&quot;20148&quot; value=&quot;5&quot;/&gt;&lt;property id=&quot;20300&quot; value=&quot;Slide 67 - &amp;quot;HEROS&amp;#x0D;&amp;#x0A;HUD Environmental Review Online System &amp;quot;&quot;/&gt;&lt;property id=&quot;20307&quot; value=&quot;1108&quot;/&gt;&lt;/object&gt;&lt;object type=&quot;3&quot; unique_id=&quot;10109&quot;&gt;&lt;property id=&quot;20148&quot; value=&quot;5&quot;/&gt;&lt;property id=&quot;20300&quot; value=&quot;Slide 78&quot;/&gt;&lt;property id=&quot;20307&quot; value=&quot;1115&quot;/&gt;&lt;/object&gt;&lt;object type=&quot;3&quot; unique_id=&quot;10633&quot;&gt;&lt;property id=&quot;20148&quot; value=&quot;5&quot;/&gt;&lt;property id=&quot;20300&quot; value=&quot;Slide 65 - &amp;quot;Environmental Review Record&amp;quot;&quot;/&gt;&lt;property id=&quot;20307&quot; value=&quot;1139&quot;/&gt;&lt;/object&gt;&lt;object type=&quot;3&quot; unique_id=&quot;10954&quot;&gt;&lt;property id=&quot;20148&quot; value=&quot;5&quot;/&gt;&lt;property id=&quot;20300&quot; value=&quot;Slide 58 - &amp;quot;Environmental Review&amp;quot;&quot;/&gt;&lt;property id=&quot;20307&quot; value=&quot;1140&quot;/&gt;&lt;/object&gt;&lt;object type=&quot;3&quot; unique_id=&quot;11684&quot;&gt;&lt;property id=&quot;20148&quot; value=&quot;5&quot;/&gt;&lt;property id=&quot;20300&quot; value=&quot;Slide 66 - &amp;quot;Environmental Review Record&amp;quot;&quot;/&gt;&lt;property id=&quot;20307&quot; value=&quot;1141&quot;/&gt;&lt;/object&gt;&lt;object type=&quot;3&quot; unique_id=&quot;12604&quot;&gt;&lt;property id=&quot;20148&quot; value=&quot;5&quot;/&gt;&lt;property id=&quot;20300&quot; value=&quot;Slide 60 - &amp;quot;Environmental Classifications&amp;quot;&quot;/&gt;&lt;property id=&quot;20307&quot; value=&quot;1146&quot;/&gt;&lt;/object&gt;&lt;object type=&quot;3&quot; unique_id=&quot;13475&quot;&gt;&lt;property id=&quot;20148&quot; value=&quot;5&quot;/&gt;&lt;property id=&quot;20300&quot; value=&quot;Slide 69 - &amp;quot;Contract Compliance&amp;quot;&quot;/&gt;&lt;property id=&quot;20307&quot; value=&quot;1148&quot;/&gt;&lt;/object&gt;&lt;object type=&quot;3&quot; unique_id=&quot;13476&quot;&gt;&lt;property id=&quot;20148&quot; value=&quot;5&quot;/&gt;&lt;property id=&quot;20300&quot; value=&quot;Slide 70 - &amp;quot;Contract Compliance&amp;quot;&quot;/&gt;&lt;property id=&quot;20307&quot; value=&quot;1149&quot;/&gt;&lt;/object&gt;&lt;object type=&quot;3&quot; unique_id=&quot;13478&quot;&gt;&lt;property id=&quot;20148&quot; value=&quot;5&quot;/&gt;&lt;property id=&quot;20300&quot; value=&quot;Slide 71 - &amp;quot;Contract Compliance&amp;quot;&quot;/&gt;&lt;property id=&quot;20307&quot; value=&quot;1151&quot;/&gt;&lt;/object&gt;&lt;object type=&quot;3&quot; unique_id=&quot;13479&quot;&gt;&lt;property id=&quot;20148&quot; value=&quot;5&quot;/&gt;&lt;property id=&quot;20300&quot; value=&quot;Slide 72 - &amp;quot;Contract Compliance&amp;quot;&quot;/&gt;&lt;property id=&quot;20307&quot; value=&quot;1152&quot;/&gt;&lt;/object&gt;&lt;object type=&quot;3&quot; unique_id=&quot;13480&quot;&gt;&lt;property id=&quot;20148&quot; value=&quot;5&quot;/&gt;&lt;property id=&quot;20300&quot; value=&quot;Slide 73 - &amp;quot;Contract Compliance&amp;quot;&quot;/&gt;&lt;property id=&quot;20307&quot; value=&quot;1153&quot;/&gt;&lt;/object&gt;&lt;object type=&quot;3&quot; unique_id=&quot;13481&quot;&gt;&lt;property id=&quot;20148&quot; value=&quot;5&quot;/&gt;&lt;property id=&quot;20300&quot; value=&quot;Slide 74 - &amp;quot;Contract Compliance&amp;quot;&quot;/&gt;&lt;property id=&quot;20307&quot; value=&quot;1155&quot;/&gt;&lt;/object&gt;&lt;object type=&quot;3&quot; unique_id=&quot;13482&quot;&gt;&lt;property id=&quot;20148&quot; value=&quot;5&quot;/&gt;&lt;property id=&quot;20300&quot; value=&quot;Slide 75 - &amp;quot;Contract Compliance&amp;quot;&quot;/&gt;&lt;property id=&quot;20307&quot; value=&quot;1156&quot;/&gt;&lt;/object&gt;&lt;object type=&quot;3&quot; unique_id=&quot;13483&quot;&gt;&lt;property id=&quot;20148&quot; value=&quot;5&quot;/&gt;&lt;property id=&quot;20300&quot; value=&quot;Slide 76 - &amp;quot;Contract Compliance&amp;quot;&quot;/&gt;&lt;property id=&quot;20307&quot; value=&quot;1157&quot;/&gt;&lt;/object&gt;&lt;object type=&quot;3&quot; unique_id=&quot;13484&quot;&gt;&lt;property id=&quot;20148&quot; value=&quot;5&quot;/&gt;&lt;property id=&quot;20300&quot; value=&quot;Slide 77&quot;/&gt;&lt;property id=&quot;20307&quot; value=&quot;1158&quot;/&gt;&lt;/object&gt;&lt;object type=&quot;3&quot; unique_id=&quot;13719&quot;&gt;&lt;property id=&quot;20148&quot; value=&quot;5&quot;/&gt;&lt;property id=&quot;20300&quot; value=&quot;Slide 54 - &amp;quot;Environmental Review&amp;quot;&quot;/&gt;&lt;property id=&quot;20307&quot; value=&quot;1160&quot;/&gt;&lt;/object&gt;&lt;object type=&quot;3&quot; unique_id=&quot;13721&quot;&gt;&lt;property id=&quot;20148&quot; value=&quot;5&quot;/&gt;&lt;property id=&quot;20300&quot; value=&quot;Slide 59 - &amp;quot;Environmental Review&amp;quot;&quot;/&gt;&lt;property id=&quot;20307&quot; value=&quot;116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akland County PPT Template">
  <a:themeElements>
    <a:clrScheme name="Custom 13">
      <a:dk1>
        <a:srgbClr val="595959"/>
      </a:dk1>
      <a:lt1>
        <a:sysClr val="window" lastClr="FFFFFF"/>
      </a:lt1>
      <a:dk2>
        <a:srgbClr val="A5A5A5"/>
      </a:dk2>
      <a:lt2>
        <a:srgbClr val="E4E9EF"/>
      </a:lt2>
      <a:accent1>
        <a:srgbClr val="00A160"/>
      </a:accent1>
      <a:accent2>
        <a:srgbClr val="3989C9"/>
      </a:accent2>
      <a:accent3>
        <a:srgbClr val="EA9423"/>
      </a:accent3>
      <a:accent4>
        <a:srgbClr val="846648"/>
      </a:accent4>
      <a:accent5>
        <a:srgbClr val="7030A0"/>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30abe870-aedd-4fa0-9e5e-f41dd65cc17d">
      <Terms xmlns="http://schemas.microsoft.com/office/infopath/2007/PartnerControls"/>
    </lcf76f155ced4ddcb4097134ff3c332f>
    <SharedWithUsers xmlns="8dd86670-3002-4051-8ada-eb2ccce1fcb6">
      <UserInfo>
        <DisplayName>Tierney, Kathleen L</DisplayName>
        <AccountId>41</AccountId>
        <AccountType/>
      </UserInfo>
      <UserInfo>
        <DisplayName>Pucher, Michael P</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8CBD44D78C984E9FB56AE45A1CC1E5" ma:contentTypeVersion="11" ma:contentTypeDescription="Create a new document." ma:contentTypeScope="" ma:versionID="ff91a0d251e61a0219630215d5c7ff9f">
  <xsd:schema xmlns:xsd="http://www.w3.org/2001/XMLSchema" xmlns:xs="http://www.w3.org/2001/XMLSchema" xmlns:p="http://schemas.microsoft.com/office/2006/metadata/properties" xmlns:ns2="30abe870-aedd-4fa0-9e5e-f41dd65cc17d" xmlns:ns3="8dd86670-3002-4051-8ada-eb2ccce1fcb6" xmlns:ns4="484c8c59-755d-4516-b8d2-1621b38262b4" targetNamespace="http://schemas.microsoft.com/office/2006/metadata/properties" ma:root="true" ma:fieldsID="4a860b27f32afab396808e2ec3a06294" ns2:_="" ns3:_="" ns4:_="">
    <xsd:import namespace="30abe870-aedd-4fa0-9e5e-f41dd65cc17d"/>
    <xsd:import namespace="8dd86670-3002-4051-8ada-eb2ccce1fcb6"/>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be870-aedd-4fa0-9e5e-f41dd65cc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b1785c-03c4-4f5d-a7bb-9621a47e58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86670-3002-4051-8ada-eb2ccce1fc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577afda-4bb9-4324-9f05-815df7c88df6}" ma:internalName="TaxCatchAll" ma:showField="CatchAllData" ma:web="8dd86670-3002-4051-8ada-eb2ccce1f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54DB3-749E-4BF4-9CEC-397973961D2D}">
  <ds:schemaRefs>
    <ds:schemaRef ds:uri="http://schemas.microsoft.com/office/2006/metadata/properties"/>
    <ds:schemaRef ds:uri="http://schemas.microsoft.com/office/infopath/2007/PartnerControls"/>
    <ds:schemaRef ds:uri="484c8c59-755d-4516-b8d2-1621b38262b4"/>
    <ds:schemaRef ds:uri="30abe870-aedd-4fa0-9e5e-f41dd65cc17d"/>
    <ds:schemaRef ds:uri="8dd86670-3002-4051-8ada-eb2ccce1fcb6"/>
  </ds:schemaRefs>
</ds:datastoreItem>
</file>

<file path=customXml/itemProps2.xml><?xml version="1.0" encoding="utf-8"?>
<ds:datastoreItem xmlns:ds="http://schemas.openxmlformats.org/officeDocument/2006/customXml" ds:itemID="{B70ABAE6-D684-4562-BAE4-5CB4D0DA0BCB}">
  <ds:schemaRefs>
    <ds:schemaRef ds:uri="http://schemas.microsoft.com/sharepoint/v3/contenttype/forms"/>
  </ds:schemaRefs>
</ds:datastoreItem>
</file>

<file path=customXml/itemProps3.xml><?xml version="1.0" encoding="utf-8"?>
<ds:datastoreItem xmlns:ds="http://schemas.openxmlformats.org/officeDocument/2006/customXml" ds:itemID="{5346A278-B1B1-4277-A003-421D12FE9B92}">
  <ds:schemaRefs>
    <ds:schemaRef ds:uri="30abe870-aedd-4fa0-9e5e-f41dd65cc17d"/>
    <ds:schemaRef ds:uri="484c8c59-755d-4516-b8d2-1621b38262b4"/>
    <ds:schemaRef ds:uri="8dd86670-3002-4051-8ada-eb2ccce1fc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4423</Words>
  <Application>Microsoft Office PowerPoint</Application>
  <PresentationFormat>On-screen Show (4:3)</PresentationFormat>
  <Paragraphs>620</Paragraphs>
  <Slides>66</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Times New Roman</vt:lpstr>
      <vt:lpstr>Wingdings</vt:lpstr>
      <vt:lpstr>Wingdings 2</vt:lpstr>
      <vt:lpstr>Oakland County PPT Template</vt:lpstr>
      <vt:lpstr>PowerPoint Presentation</vt:lpstr>
      <vt:lpstr>Welcome</vt:lpstr>
      <vt:lpstr>Welcome</vt:lpstr>
      <vt:lpstr>Welcome</vt:lpstr>
      <vt:lpstr>PowerPoint Presentation</vt:lpstr>
      <vt:lpstr>PY 2024 CDBG Application </vt:lpstr>
      <vt:lpstr>PY 2024 CDBG Application</vt:lpstr>
      <vt:lpstr>PY 2024 CDBG Application</vt:lpstr>
      <vt:lpstr>Application Process</vt:lpstr>
      <vt:lpstr>PY 2024 Application</vt:lpstr>
      <vt:lpstr>CDBG Program Rules</vt:lpstr>
      <vt:lpstr>PY 2024 Program Rules</vt:lpstr>
      <vt:lpstr>PY 2024 Program Rules</vt:lpstr>
      <vt:lpstr>PY 2024 Planning Allocations</vt:lpstr>
      <vt:lpstr>Application Instructions</vt:lpstr>
      <vt:lpstr>Application Instructions</vt:lpstr>
      <vt:lpstr>PY 2024 Application </vt:lpstr>
      <vt:lpstr>Public Hearing</vt:lpstr>
      <vt:lpstr>Citizen Participation Rules </vt:lpstr>
      <vt:lpstr>Application Instructions</vt:lpstr>
      <vt:lpstr>Submission Instructions</vt:lpstr>
      <vt:lpstr>PY 2024 CDBG Application </vt:lpstr>
      <vt:lpstr>PowerPoint Presentation</vt:lpstr>
      <vt:lpstr>Environmental Review Record</vt:lpstr>
      <vt:lpstr>Environmental Review Responsibilities</vt:lpstr>
      <vt:lpstr>Environmental Review Responsibilities</vt:lpstr>
      <vt:lpstr>Environmental Review NEPA</vt:lpstr>
      <vt:lpstr>Environmental Review Outline</vt:lpstr>
      <vt:lpstr>Environmental Review Requirements</vt:lpstr>
      <vt:lpstr>Project Description=Defining the Project</vt:lpstr>
      <vt:lpstr>Project Description Example</vt:lpstr>
      <vt:lpstr>Project Description Example</vt:lpstr>
      <vt:lpstr>Tree/Bush Removal – Ground Disturbance Endangered Species</vt:lpstr>
      <vt:lpstr>SHPO/Section 106 THPOs</vt:lpstr>
      <vt:lpstr>Inadvertent Discovery Plan for Human Remains or Cultural Items</vt:lpstr>
      <vt:lpstr>ERR – Exempt: Listed in 24 CFR 58.34(a)</vt:lpstr>
      <vt:lpstr>Statutory Checklist  </vt:lpstr>
      <vt:lpstr>ERR - Categorically Excluded Subject To: 24 CFR 58.35(a)</vt:lpstr>
      <vt:lpstr>PowerPoint Presentation</vt:lpstr>
      <vt:lpstr>ERR - Environmentally Assessed </vt:lpstr>
      <vt:lpstr>PowerPoint Presentation</vt:lpstr>
      <vt:lpstr>ERR - Source Documentation</vt:lpstr>
      <vt:lpstr>Credible Websites</vt:lpstr>
      <vt:lpstr>Environmental Review Record</vt:lpstr>
      <vt:lpstr>Environmental Review Record</vt:lpstr>
      <vt:lpstr>Environmental Review Record</vt:lpstr>
      <vt:lpstr>Contract Compliance</vt:lpstr>
      <vt:lpstr>PowerPoint Presentation</vt:lpstr>
      <vt:lpstr>Spending Performance</vt:lpstr>
      <vt:lpstr>Administrative Capacity</vt:lpstr>
      <vt:lpstr>Reimbursement</vt:lpstr>
      <vt:lpstr>Reimbursement Check List</vt:lpstr>
      <vt:lpstr>Reimbursement Check List</vt:lpstr>
      <vt:lpstr>Reimbursement Checklist</vt:lpstr>
      <vt:lpstr>Environmental Requirements</vt:lpstr>
      <vt:lpstr>SHPO Requirements</vt:lpstr>
      <vt:lpstr>SHPO Requirements</vt:lpstr>
      <vt:lpstr>Environmental Requirements</vt:lpstr>
      <vt:lpstr>SAM Registration https://sam.gov/content/home</vt:lpstr>
      <vt:lpstr>PowerPoint Presentation</vt:lpstr>
      <vt:lpstr>SAM Registration </vt:lpstr>
      <vt:lpstr>SAM Contractor Debarment Check </vt:lpstr>
      <vt:lpstr>SAM Debarment https://sam.gov/content/home</vt:lpstr>
      <vt:lpstr>Equal Opportunity </vt:lpstr>
      <vt:lpstr>Q &amp; A/NEXT STEPS </vt:lpstr>
      <vt:lpstr>STAFF CONTACT INFORMATION </vt:lpstr>
    </vt:vector>
  </TitlesOfParts>
  <Company>Oakland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Oakland County</dc:creator>
  <cp:lastModifiedBy>Leddy, Sheila</cp:lastModifiedBy>
  <cp:revision>109</cp:revision>
  <cp:lastPrinted>2021-10-12T21:10:26Z</cp:lastPrinted>
  <dcterms:created xsi:type="dcterms:W3CDTF">2002-08-14T17:44:37Z</dcterms:created>
  <dcterms:modified xsi:type="dcterms:W3CDTF">2023-09-19T17:40:23Z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0x010100BB8CBD44D78C984E9FB56AE45A1CC1E5</vt:lpwstr>
  </property>
  <property fmtid="{D5CDD505-2E9C-101B-9397-08002B2CF9AE}" pid="3" name="MediaServiceImageTags">
    <vt:lpwstr/>
  </property>
</Properties>
</file>