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663" r:id="rId5"/>
  </p:sldMasterIdLst>
  <p:notesMasterIdLst>
    <p:notesMasterId r:id="rId24"/>
  </p:notesMasterIdLst>
  <p:handoutMasterIdLst>
    <p:handoutMasterId r:id="rId25"/>
  </p:handoutMasterIdLst>
  <p:sldIdLst>
    <p:sldId id="1068" r:id="rId6"/>
    <p:sldId id="1067" r:id="rId7"/>
    <p:sldId id="1051" r:id="rId8"/>
    <p:sldId id="1052" r:id="rId9"/>
    <p:sldId id="1054" r:id="rId10"/>
    <p:sldId id="1060" r:id="rId11"/>
    <p:sldId id="1053" r:id="rId12"/>
    <p:sldId id="1059" r:id="rId13"/>
    <p:sldId id="1055" r:id="rId14"/>
    <p:sldId id="1056" r:id="rId15"/>
    <p:sldId id="1057" r:id="rId16"/>
    <p:sldId id="1058" r:id="rId17"/>
    <p:sldId id="1061" r:id="rId18"/>
    <p:sldId id="1062" r:id="rId19"/>
    <p:sldId id="1063" r:id="rId20"/>
    <p:sldId id="1064" r:id="rId21"/>
    <p:sldId id="1065" r:id="rId22"/>
    <p:sldId id="1066" r:id="rId23"/>
  </p:sldIdLst>
  <p:sldSz cx="7315200" cy="9601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F5F807-5AA1-9479-DF09-19D0C9397C5E}" name="Proksch, Susan" initials="SP" userId="S::prokschs@oakgov.com::7b82183f-09d7-42fb-a404-082fa33c01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en, Alyson" initials="HA" lastIdx="1" clrIdx="0">
    <p:extLst>
      <p:ext uri="{19B8F6BF-5375-455C-9EA6-DF929625EA0E}">
        <p15:presenceInfo xmlns:p15="http://schemas.microsoft.com/office/powerpoint/2012/main" userId="S::AHayden@rwbaird.com::6ea25f57-0430-4798-afbf-4a8f9e0b261c" providerId="AD"/>
      </p:ext>
    </p:extLst>
  </p:cmAuthor>
  <p:cmAuthor id="2" name="Chambers, Hilarie" initials="CH" lastIdx="3" clrIdx="1">
    <p:extLst>
      <p:ext uri="{19B8F6BF-5375-455C-9EA6-DF929625EA0E}">
        <p15:presenceInfo xmlns:p15="http://schemas.microsoft.com/office/powerpoint/2012/main" userId="S::chambershi@oakgov.com::da35f76d-e267-49ca-9b34-4f522d7e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9423"/>
    <a:srgbClr val="009966"/>
    <a:srgbClr val="696969"/>
    <a:srgbClr val="3399FF"/>
    <a:srgbClr val="CCFFCC"/>
    <a:srgbClr val="84BA3C"/>
    <a:srgbClr val="595959"/>
    <a:srgbClr val="CEDAEB"/>
    <a:srgbClr val="8E9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434E-D5BD-440E-976A-3FEF2C1BAB65}" v="7" dt="2024-02-23T14:34:30.126"/>
    <p1510:client id="{CE765562-9B40-4BCB-91BA-4CFE8180B8B9}" vWet="2" dt="2024-02-23T13:46:27.357"/>
    <p1510:client id="{DD425712-973B-4930-85BD-EB53CCB0D333}" v="215" dt="2024-02-23T17:47:51.312"/>
    <p1510:client id="{E5D77999-2E54-4CF7-B4F5-1C9F8AEB4795}" v="19" dt="2024-02-23T20:40:22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68" autoAdjust="0"/>
  </p:normalViewPr>
  <p:slideViewPr>
    <p:cSldViewPr snapToGrid="0">
      <p:cViewPr varScale="1">
        <p:scale>
          <a:sx n="63" d="100"/>
          <a:sy n="63" d="100"/>
        </p:scale>
        <p:origin x="1530" y="84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8C7A27DC-3A43-4094-9C46-B0475362006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AA528687-D2CB-4421-AC36-263E50F17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3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200"/>
            </a:lvl1pPr>
          </a:lstStyle>
          <a:p>
            <a:fld id="{325C0139-041C-4D06-97D9-7E16AA7084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696913"/>
            <a:ext cx="2654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5" rIns="91692" bIns="458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692" tIns="45845" rIns="91692" bIns="45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200"/>
            </a:lvl1pPr>
          </a:lstStyle>
          <a:p>
            <a:fld id="{48D44386-29B4-4C81-A632-D380CB53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7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610131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highlight>
                  <a:srgbClr val="00FFFF"/>
                </a:highlight>
              </a:rPr>
              <a:t>IMAGE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7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62EB-3CED-8577-0E3E-608226BD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A6D6EE-FDD4-3DCA-EE5B-9FFEC688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40587-1D4C-ECD7-DA96-02BCDFA6E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Request defaults “Change Type” to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Initial Baseline: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No baseline exists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CIO will not receive Decision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36CA3-A3D6-B4FF-70FC-42DA372B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BD098-5C7E-6FE8-9EC8-291DAA2EB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060BE-4BE8-551F-8C31-ADDCBEEEA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Request defaults “Change Type” to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Planning Next Phase Baseline: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Baseline exists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Planning Next Phase is checked on Properties pages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CIO will not receive Decision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0966-AD9F-FFD3-5309-D6CFB0E9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79870-0CC2-8C19-2AB6-EE103D9C5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0D214-7368-8319-214F-606AFE879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Request defaults “Change Type” to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Rebaseline: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Baseline exists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Planning Next Phase is NOT checked on Properties pages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CIO will receive Decision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68DD-B8B0-5CBA-AD00-7418CC4E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49FEE-3714-03CA-E0E0-D3FD1D5FF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2D95F-4DCD-6592-73A1-842A649B9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Request defaults to baseline – Need to update “Change Type” to On 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33A27-AA33-7DAF-EDD4-C7089FF7A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A5600-6172-901E-6F6C-276BCF255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F34EF-7AA2-B79F-3DA1-F0D72EC73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Request defaults to baseline – Need to update “Change Type” to Complete (Close)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1880F-78C6-0064-ABB1-43DE36DE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36F07-63F2-4685-E62A-974B8621F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8050" y="696913"/>
            <a:ext cx="26543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58229-DBDC-2DC7-E3F5-6FA9F49F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Request defaults to baseline – Need to update “Change Type” to Cancelled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13783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47798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2.5</a:t>
            </a:r>
          </a:p>
        </p:txBody>
      </p:sp>
    </p:spTree>
    <p:extLst>
      <p:ext uri="{BB962C8B-B14F-4D97-AF65-F5344CB8AC3E}">
        <p14:creationId xmlns:p14="http://schemas.microsoft.com/office/powerpoint/2010/main" val="291322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IMAGE 4.1 &amp; 4.2</a:t>
            </a:r>
            <a:endParaRPr lang="en-US" sz="1200">
              <a:highlight>
                <a:srgbClr val="00FFFF"/>
              </a:highlight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highlight>
                  <a:srgbClr val="00FFFF"/>
                </a:highlight>
              </a:rPr>
              <a:t>IMAGE 10.1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highlight>
                  <a:srgbClr val="00FFFF"/>
                </a:highlight>
              </a:rPr>
              <a:t>IMAGE 5</a:t>
            </a:r>
          </a:p>
          <a:p>
            <a:r>
              <a:rPr lang="en-US" sz="1200">
                <a:highlight>
                  <a:srgbClr val="00FFFF"/>
                </a:highlight>
              </a:rPr>
              <a:t>IMAGE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highlight>
                  <a:srgbClr val="00FFFF"/>
                </a:highlight>
              </a:rPr>
              <a:t>IMAGE </a:t>
            </a:r>
            <a:r>
              <a:rPr lang="en-US" sz="1200">
                <a:solidFill>
                  <a:srgbClr val="FF0000"/>
                </a:solidFill>
                <a:highlight>
                  <a:srgbClr val="00FFFF"/>
                </a:highlight>
              </a:rPr>
              <a:t>8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   4.2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highlight>
                  <a:srgbClr val="00FFFF"/>
                </a:highlight>
              </a:rPr>
              <a:t>IMAGE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</a:t>
            </a:r>
            <a:fld id="{A9AA3D4F-4B37-4EA2-8B27-983307ABE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00AC8E-9A28-A345-B5EE-1E6C271E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69115"/>
            <a:ext cx="6723485" cy="29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0AA3B5-CA7B-4852-6FA1-FDC29C90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A6DCA-D0B7-6B6B-448B-216378FAC5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2957" y="585888"/>
            <a:ext cx="6729984" cy="63868"/>
            <a:chOff x="932329" y="7766760"/>
            <a:chExt cx="5450542" cy="871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3D6FF-35A6-4476-4863-8B64FB715723}"/>
                </a:ext>
              </a:extLst>
            </p:cNvPr>
            <p:cNvCxnSpPr/>
            <p:nvPr/>
          </p:nvCxnSpPr>
          <p:spPr>
            <a:xfrm flipV="1">
              <a:off x="932329" y="7846851"/>
              <a:ext cx="5450542" cy="70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3C955-4CD5-11EE-50D3-C0EB3753410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32329" y="7766760"/>
              <a:ext cx="5450542" cy="709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6568D8-9B31-4CF1-7AC9-0EF9F5945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309A5-00A4-98B0-72FE-EA03369EAEF9}"/>
              </a:ext>
            </a:extLst>
          </p:cNvPr>
          <p:cNvSpPr txBox="1"/>
          <p:nvPr userDrawn="1"/>
        </p:nvSpPr>
        <p:spPr>
          <a:xfrm>
            <a:off x="5335675" y="8934329"/>
            <a:ext cx="10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03/22/24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30CA87F-E4A3-7B4D-5770-F380C6745369}"/>
              </a:ext>
            </a:extLst>
          </p:cNvPr>
          <p:cNvSpPr txBox="1">
            <a:spLocks/>
          </p:cNvSpPr>
          <p:nvPr userDrawn="1"/>
        </p:nvSpPr>
        <p:spPr>
          <a:xfrm>
            <a:off x="942426" y="89719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AA3D4F-4B37-4EA2-8B27-983307ABE0EE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22666-0A5F-F629-C4CF-F01BF81483DB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87680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75921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C1498A0-F93F-41CD-BBED-ACE01F3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0521" y="2026920"/>
            <a:ext cx="2865120" cy="68719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8404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2453640"/>
            <a:ext cx="3108960" cy="896112"/>
          </a:xfrm>
          <a:solidFill>
            <a:srgbClr val="EA9423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840480" y="2453640"/>
            <a:ext cx="3108960" cy="896112"/>
          </a:xfrm>
          <a:solidFill>
            <a:srgbClr val="3389C9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F844FEB-916C-4010-919E-42E4DF9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76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18288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8288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16992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316992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4500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44500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4" hasCustomPrompt="1"/>
          </p:nvPr>
        </p:nvSpPr>
        <p:spPr>
          <a:xfrm>
            <a:off x="57912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57912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6" hasCustomPrompt="1"/>
          </p:nvPr>
        </p:nvSpPr>
        <p:spPr>
          <a:xfrm>
            <a:off x="4876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876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8" hasCustomPrompt="1"/>
          </p:nvPr>
        </p:nvSpPr>
        <p:spPr>
          <a:xfrm>
            <a:off x="18288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18288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316992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316992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2" hasCustomPrompt="1"/>
          </p:nvPr>
        </p:nvSpPr>
        <p:spPr>
          <a:xfrm>
            <a:off x="44500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44500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57912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57912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3" name="Title Placeholder 21">
            <a:extLst>
              <a:ext uri="{FF2B5EF4-FFF2-40B4-BE49-F238E27FC236}">
                <a16:creationId xmlns:a16="http://schemas.microsoft.com/office/drawing/2014/main" id="{19388237-F0BB-4003-AEE5-3FB839BA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02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057C-A833-FBFB-E5AC-816C998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78768-FA9B-7B19-8D19-CB0670EBD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" y="2346960"/>
            <a:ext cx="1280160" cy="6080760"/>
          </a:xfrm>
          <a:solidFill>
            <a:schemeClr val="tx1">
              <a:lumMod val="40000"/>
              <a:lumOff val="60000"/>
            </a:schemeClr>
          </a:solidFill>
          <a:ln w="50800" cap="sq" cmpd="dbl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443"/>
              </a:spcAft>
              <a:buNone/>
              <a:defRPr sz="798"/>
            </a:lvl1pPr>
            <a:lvl2pPr>
              <a:buNone/>
              <a:defRPr sz="532"/>
            </a:lvl2pPr>
            <a:lvl3pPr>
              <a:buNone/>
              <a:defRPr sz="443"/>
            </a:lvl3pPr>
            <a:lvl4pPr>
              <a:buNone/>
              <a:defRPr sz="398"/>
            </a:lvl4pPr>
            <a:lvl5pPr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89760" y="2346961"/>
            <a:ext cx="5120640" cy="61874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C908D119-9BFA-42CD-BF9E-EDCF33FF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8427720"/>
            <a:ext cx="5852160" cy="960120"/>
          </a:xfrm>
        </p:spPr>
        <p:txBody>
          <a:bodyPr/>
          <a:lstStyle>
            <a:lvl1pPr marL="0" indent="0">
              <a:buFontTx/>
              <a:buNone/>
              <a:defRPr sz="753"/>
            </a:lvl1pPr>
            <a:lvl2pPr>
              <a:buFontTx/>
              <a:buNone/>
              <a:defRPr sz="532"/>
            </a:lvl2pPr>
            <a:lvl3pPr>
              <a:buFontTx/>
              <a:buNone/>
              <a:defRPr sz="443"/>
            </a:lvl3pPr>
            <a:lvl4pPr>
              <a:buFontTx/>
              <a:buNone/>
              <a:defRPr sz="398"/>
            </a:lvl4pPr>
            <a:lvl5pPr>
              <a:buFontTx/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7029824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0" name="Rectangle 9"/>
          <p:cNvSpPr/>
          <p:nvPr/>
        </p:nvSpPr>
        <p:spPr>
          <a:xfrm>
            <a:off x="1236269" y="7156094"/>
            <a:ext cx="6078931" cy="9985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86" y="7170642"/>
            <a:ext cx="5852160" cy="960120"/>
          </a:xfrm>
        </p:spPr>
        <p:txBody>
          <a:bodyPr anchor="ctr">
            <a:normAutofit/>
          </a:bodyPr>
          <a:lstStyle>
            <a:lvl1pPr algn="l">
              <a:buNone/>
              <a:defRPr sz="1418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158240" y="0"/>
            <a:ext cx="80467" cy="96140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6269" y="0"/>
            <a:ext cx="6078931" cy="70298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18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315" y="7162495"/>
            <a:ext cx="1165555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6" name="Rectangle 15"/>
          <p:cNvSpPr/>
          <p:nvPr/>
        </p:nvSpPr>
        <p:spPr>
          <a:xfrm>
            <a:off x="-7665" y="7768440"/>
            <a:ext cx="7109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7" name="Rectangle 16"/>
          <p:cNvSpPr/>
          <p:nvPr/>
        </p:nvSpPr>
        <p:spPr>
          <a:xfrm>
            <a:off x="742874" y="7768440"/>
            <a:ext cx="415367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19038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113225"/>
            <a:ext cx="6583680" cy="3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5867401"/>
            <a:ext cx="6583680" cy="306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29D13902-AEC8-45DC-AE25-23E736B7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7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 userDrawn="1"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3" name="Rectangle 12"/>
          <p:cNvSpPr/>
          <p:nvPr userDrawn="1"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5043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7395" y="95053"/>
            <a:ext cx="5997805" cy="46619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38" y="68360"/>
            <a:ext cx="5781083" cy="466195"/>
          </a:xfrm>
        </p:spPr>
        <p:txBody>
          <a:bodyPr>
            <a:noAutofit/>
          </a:bodyPr>
          <a:lstStyle>
            <a:lvl1pPr algn="l">
              <a:buNone/>
              <a:defRPr sz="1418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532" y="95516"/>
            <a:ext cx="1266554" cy="225405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-6531" y="347778"/>
            <a:ext cx="426720" cy="20806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77563" y="347778"/>
            <a:ext cx="782459" cy="20806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4CE3B-CE68-201C-AB46-603294B0B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2A93-E028-4D13-7E6A-3CEB982A698B}"/>
              </a:ext>
            </a:extLst>
          </p:cNvPr>
          <p:cNvSpPr txBox="1"/>
          <p:nvPr userDrawn="1"/>
        </p:nvSpPr>
        <p:spPr>
          <a:xfrm>
            <a:off x="5334001" y="8934329"/>
            <a:ext cx="109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03/22/24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3AF0A-8C50-166C-C012-9136A810C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E0DDF2-AEFF-188F-0698-C2ADF460A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0375" y="64008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4CB74-DC08-109E-3028-D8604093A55A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52175750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45280" y="853440"/>
            <a:ext cx="2865120" cy="746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1FCF4-0EF7-2443-A0FA-B1FD92C6B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9121140"/>
            <a:ext cx="396080" cy="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0" userDrawn="1">
          <p15:clr>
            <a:srgbClr val="FBAE40"/>
          </p15:clr>
        </p15:guide>
        <p15:guide id="2" orient="horz" pos="6505" userDrawn="1">
          <p15:clr>
            <a:srgbClr val="FBAE40"/>
          </p15:clr>
        </p15:guide>
        <p15:guide id="3" orient="horz" pos="12359" userDrawn="1">
          <p15:clr>
            <a:srgbClr val="FBAE40"/>
          </p15:clr>
        </p15:guide>
        <p15:guide id="4" pos="210" userDrawn="1">
          <p15:clr>
            <a:srgbClr val="FBAE40"/>
          </p15:clr>
        </p15:guide>
        <p15:guide id="5" pos="3745" userDrawn="1">
          <p15:clr>
            <a:srgbClr val="FBAE40"/>
          </p15:clr>
        </p15:guide>
        <p15:guide id="6" pos="7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7" y="2272"/>
          <a:ext cx="1295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" y="2272"/>
                        <a:ext cx="1295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49FD32C-2A27-4371-94EC-FD5C03F604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7186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6991232" y="9356818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8948119"/>
            <a:ext cx="7315200" cy="653082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328" tIns="20664" rIns="41328" bIns="206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3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91232" y="9410219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735676" y="9410219"/>
            <a:ext cx="1173398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404663"/>
            <a:r>
              <a:rPr lang="en-US" sz="361" b="0" baseline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361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" y="9066414"/>
            <a:ext cx="671750" cy="3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4" userDrawn="1">
          <p15:clr>
            <a:srgbClr val="F26B43"/>
          </p15:clr>
        </p15:guide>
        <p15:guide id="2" pos="6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5475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89760" y="5654040"/>
            <a:ext cx="5181600" cy="2560320"/>
          </a:xfrm>
        </p:spPr>
        <p:txBody>
          <a:bodyPr anchor="b">
            <a:normAutofit/>
          </a:bodyPr>
          <a:lstStyle>
            <a:lvl1pPr>
              <a:defRPr sz="1595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886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11C03-DC5E-4111-83FC-AA3AB10088F3}"/>
              </a:ext>
            </a:extLst>
          </p:cNvPr>
          <p:cNvSpPr/>
          <p:nvPr userDrawn="1"/>
        </p:nvSpPr>
        <p:spPr>
          <a:xfrm>
            <a:off x="0" y="2346960"/>
            <a:ext cx="3246121" cy="304214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3281" y="426721"/>
            <a:ext cx="3749040" cy="885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33400"/>
            <a:ext cx="2788921" cy="1706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D5BB22-C83A-4D74-99F2-2C2EDD235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880360"/>
            <a:ext cx="2788921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1959" y="426721"/>
            <a:ext cx="2880361" cy="8854440"/>
          </a:xfrm>
        </p:spPr>
        <p:txBody>
          <a:bodyPr/>
          <a:lstStyle>
            <a:lvl1pPr>
              <a:buNone/>
              <a:defRPr sz="886" b="1"/>
            </a:lvl1pPr>
            <a:lvl2pPr>
              <a:spcBef>
                <a:spcPts val="532"/>
              </a:spcBef>
              <a:defRPr/>
            </a:lvl2pPr>
            <a:lvl3pPr>
              <a:spcBef>
                <a:spcPts val="532"/>
              </a:spcBef>
              <a:defRPr/>
            </a:lvl3pPr>
            <a:lvl4pPr>
              <a:spcBef>
                <a:spcPts val="532"/>
              </a:spcBef>
              <a:defRPr/>
            </a:lvl4pPr>
            <a:lvl5pPr>
              <a:spcBef>
                <a:spcPts val="532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6952B-BA6A-4433-8BE1-EEE63C036AE8}"/>
              </a:ext>
            </a:extLst>
          </p:cNvPr>
          <p:cNvSpPr/>
          <p:nvPr userDrawn="1"/>
        </p:nvSpPr>
        <p:spPr>
          <a:xfrm>
            <a:off x="0" y="426721"/>
            <a:ext cx="3737587" cy="927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8"/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81204"/>
            <a:ext cx="3520441" cy="11734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1772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44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0118" y="2240280"/>
            <a:ext cx="6522720" cy="6294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71331891-6D2B-4304-9F75-A147D3F8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3840481"/>
            <a:ext cx="5088891" cy="2342515"/>
          </a:xfrm>
        </p:spPr>
        <p:txBody>
          <a:bodyPr anchor="t"/>
          <a:lstStyle>
            <a:lvl1pPr marL="0" indent="0">
              <a:buNone/>
              <a:defRPr sz="1240">
                <a:solidFill>
                  <a:schemeClr val="tx1"/>
                </a:solidFill>
              </a:defRPr>
            </a:lvl1pPr>
            <a:lvl2pPr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133600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1386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1386840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40280"/>
            <a:ext cx="1645920" cy="693420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" y="2987040"/>
            <a:ext cx="426720" cy="640080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84094" y="2987040"/>
            <a:ext cx="1161826" cy="640080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3326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284657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7537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753778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5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theme" Target="../theme/theme2.x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0118" y="2240280"/>
            <a:ext cx="6522720" cy="6336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94A12-E255-491E-A760-DA1574956698}"/>
              </a:ext>
            </a:extLst>
          </p:cNvPr>
          <p:cNvSpPr/>
          <p:nvPr userDrawn="1"/>
        </p:nvSpPr>
        <p:spPr>
          <a:xfrm>
            <a:off x="-10450" y="1616026"/>
            <a:ext cx="7333155" cy="302436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68" r:id="rId3"/>
    <p:sldLayoutId id="2147483669" r:id="rId4"/>
    <p:sldLayoutId id="2147483694" r:id="rId5"/>
    <p:sldLayoutId id="2147483715" r:id="rId6"/>
    <p:sldLayoutId id="2147483670" r:id="rId7"/>
    <p:sldLayoutId id="2147483671" r:id="rId8"/>
    <p:sldLayoutId id="2147483687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16" r:id="rId15"/>
    <p:sldLayoutId id="2147483679" r:id="rId16"/>
    <p:sldLayoutId id="2147483680" r:id="rId17"/>
    <p:sldLayoutId id="2147483683" r:id="rId18"/>
    <p:sldLayoutId id="2147483691" r:id="rId19"/>
    <p:sldLayoutId id="2147483661" r:id="rId20"/>
    <p:sldLayoutId id="2147483697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1418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0487" indent="-150487" algn="l" rtl="0" eaLnBrk="1" latinLnBrk="0" hangingPunct="1">
        <a:spcBef>
          <a:spcPts val="31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1063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4492" indent="-142752" algn="l" rtl="0" eaLnBrk="1" latinLnBrk="0" hangingPunct="1">
        <a:spcBef>
          <a:spcPts val="243"/>
        </a:spcBef>
        <a:buClr>
          <a:schemeClr val="accent1"/>
        </a:buClr>
        <a:buSzPct val="125000"/>
        <a:buFont typeface="Arial" panose="020B0604020202020204" pitchFamily="34" charset="0"/>
        <a:buChar char="•"/>
        <a:defRPr kumimoji="0" sz="886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979" indent="-151191" algn="l" rtl="0" eaLnBrk="1" latinLnBrk="0" hangingPunct="1">
        <a:spcBef>
          <a:spcPts val="221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798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2892" indent="-150487" algn="l" rtl="0" eaLnBrk="1" latinLnBrk="0" hangingPunct="1">
        <a:spcBef>
          <a:spcPts val="177"/>
        </a:spcBef>
        <a:buClr>
          <a:schemeClr val="accent3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0733" indent="-151894" algn="l" rtl="0" eaLnBrk="1" latinLnBrk="0" hangingPunct="1">
        <a:spcBef>
          <a:spcPts val="177"/>
        </a:spcBef>
        <a:buClr>
          <a:schemeClr val="accent4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31616" indent="-10126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132" indent="-10126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74647" indent="-10126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0126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5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7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12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17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735210"/>
              </p:ext>
            </p:extLst>
          </p:nvPr>
        </p:nvGraphicFramePr>
        <p:xfrm>
          <a:off x="0" y="0"/>
          <a:ext cx="129587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9587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29587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6815754" y="2817118"/>
            <a:ext cx="884858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6874263" y="5922291"/>
            <a:ext cx="767839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7193" y="328811"/>
            <a:ext cx="7035291" cy="1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97191" y="108225"/>
            <a:ext cx="221214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361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97193" y="792592"/>
            <a:ext cx="7035291" cy="1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723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97193" y="9129021"/>
            <a:ext cx="7035291" cy="343520"/>
            <a:chOff x="119063" y="6390897"/>
            <a:chExt cx="8618537" cy="24048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90897"/>
              <a:ext cx="8618537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92510"/>
              <a:ext cx="7199999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275516" indent="-275516" defTabSz="404663">
                <a:tabLst>
                  <a:tab pos="276950" algn="l"/>
                </a:tabLst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185725" y="2281897"/>
            <a:ext cx="3480713" cy="240370"/>
            <a:chOff x="915" y="924"/>
            <a:chExt cx="2686" cy="10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924"/>
              <a:ext cx="2686" cy="1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723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723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6904405" y="408182"/>
            <a:ext cx="228076" cy="83229"/>
            <a:chOff x="8461372" y="285750"/>
            <a:chExt cx="279403" cy="5826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1372" y="285750"/>
              <a:ext cx="279403" cy="5826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404663">
                <a:buClr>
                  <a:srgbClr val="002960"/>
                </a:buClr>
              </a:pPr>
              <a:r>
                <a:rPr lang="x-none" sz="361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61372" y="285750"/>
              <a:ext cx="0" cy="5826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61372" y="344015"/>
              <a:ext cx="27940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6945876" y="9038204"/>
            <a:ext cx="37321" cy="176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23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6461075" y="399108"/>
            <a:ext cx="438173" cy="1405940"/>
            <a:chOff x="7835905" y="279400"/>
            <a:chExt cx="536781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282780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3" y="820738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3" y="10922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6209808" y="399107"/>
            <a:ext cx="689571" cy="909326"/>
            <a:chOff x="7540629" y="279400"/>
            <a:chExt cx="844754" cy="63658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6406640" y="358288"/>
            <a:ext cx="492598" cy="1866276"/>
            <a:chOff x="7769225" y="250825"/>
            <a:chExt cx="60345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404663" rtl="0" eaLnBrk="1" fontAlgn="base" hangingPunct="1">
        <a:spcBef>
          <a:spcPct val="0"/>
        </a:spcBef>
        <a:spcAft>
          <a:spcPct val="0"/>
        </a:spcAft>
        <a:tabLst>
          <a:tab pos="121973" algn="l"/>
        </a:tabLst>
        <a:defRPr lang="x-none" sz="904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2pPr>
      <a:lvl3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3pPr>
      <a:lvl4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4pPr>
      <a:lvl5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5pPr>
      <a:lvl6pPr marL="20663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6pPr>
      <a:lvl7pPr marL="413273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7pPr>
      <a:lvl8pPr marL="619910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8pPr>
      <a:lvl9pPr marL="82654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9pPr>
    </p:titleStyle>
    <p:bodyStyle>
      <a:lvl1pPr marL="0" indent="0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632" baseline="0">
          <a:solidFill>
            <a:schemeClr val="tx1"/>
          </a:solidFill>
          <a:latin typeface="+mn-lt"/>
          <a:ea typeface="+mn-ea"/>
          <a:cs typeface="+mn-cs"/>
        </a:defRPr>
      </a:lvl1pPr>
      <a:lvl2pPr marL="87534" indent="-8681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632" baseline="0">
          <a:solidFill>
            <a:schemeClr val="tx1"/>
          </a:solidFill>
          <a:latin typeface="+mn-lt"/>
        </a:defRPr>
      </a:lvl2pPr>
      <a:lvl3pPr marL="206637" indent="-11838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632" baseline="0">
          <a:solidFill>
            <a:schemeClr val="tx1"/>
          </a:solidFill>
          <a:latin typeface="+mn-lt"/>
        </a:defRPr>
      </a:lvl3pPr>
      <a:lvl4pPr marL="277669" indent="-7031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632" baseline="0">
          <a:solidFill>
            <a:schemeClr val="tx1"/>
          </a:solidFill>
          <a:latin typeface="+mn-lt"/>
        </a:defRPr>
      </a:lvl4pPr>
      <a:lvl5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632" baseline="0">
          <a:solidFill>
            <a:schemeClr val="tx1"/>
          </a:solidFill>
          <a:latin typeface="+mn-lt"/>
        </a:defRPr>
      </a:lvl5pPr>
      <a:lvl6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6pPr>
      <a:lvl7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7pPr>
      <a:lvl8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8pPr>
      <a:lvl9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1pPr>
      <a:lvl2pPr marL="20663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41327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1991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4pPr>
      <a:lvl5pPr marL="82654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5pPr>
      <a:lvl6pPr marL="103318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6pPr>
      <a:lvl7pPr marL="123982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7pPr>
      <a:lvl8pPr marL="1446456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8pPr>
      <a:lvl9pPr marL="1653092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7AB-58FB-576F-16A0-B23DEC20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Management -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4161-5D4E-2B0A-D344-9EE27717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/>
              <a:t>Table of Contents</a:t>
            </a:r>
          </a:p>
          <a:p>
            <a:r>
              <a:rPr lang="en-US" sz="1100" dirty="0">
                <a:hlinkClick r:id="rId2" action="ppaction://hlinksldjump"/>
              </a:rPr>
              <a:t>Introduction</a:t>
            </a:r>
            <a:endParaRPr lang="en-US" sz="1100" dirty="0"/>
          </a:p>
          <a:p>
            <a:r>
              <a:rPr lang="en-US" sz="1100" dirty="0">
                <a:hlinkClick r:id="rId3" action="ppaction://hlinksldjump"/>
              </a:rPr>
              <a:t>Log into Clarity</a:t>
            </a:r>
            <a:endParaRPr lang="en-US" sz="1100" dirty="0"/>
          </a:p>
          <a:p>
            <a:r>
              <a:rPr lang="en-US" sz="1100" dirty="0">
                <a:hlinkClick r:id="rId3" action="ppaction://hlinksldjump"/>
              </a:rPr>
              <a:t>Create a New Change Request</a:t>
            </a:r>
            <a:endParaRPr lang="en-US" sz="1100" dirty="0"/>
          </a:p>
          <a:p>
            <a:r>
              <a:rPr lang="en-US" sz="1100" dirty="0">
                <a:hlinkClick r:id="rId4" action="ppaction://hlinksldjump"/>
              </a:rPr>
              <a:t>Select and Update Change</a:t>
            </a:r>
            <a:endParaRPr lang="en-US" sz="1100" dirty="0"/>
          </a:p>
          <a:p>
            <a:r>
              <a:rPr lang="en-US" sz="1100" dirty="0">
                <a:hlinkClick r:id="rId5" action="ppaction://hlinksldjump"/>
              </a:rPr>
              <a:t>Begin the Change Workflow Journey</a:t>
            </a:r>
            <a:endParaRPr lang="en-US" sz="1100" dirty="0"/>
          </a:p>
          <a:p>
            <a:r>
              <a:rPr lang="en-US" sz="1100" dirty="0">
                <a:hlinkClick r:id="rId6" action="ppaction://hlinksldjump"/>
              </a:rPr>
              <a:t>Trigger AIR Workflow - Submit Change Request for Approval</a:t>
            </a:r>
            <a:endParaRPr lang="en-US" sz="1100" dirty="0"/>
          </a:p>
          <a:p>
            <a:r>
              <a:rPr lang="en-US" sz="1100" dirty="0">
                <a:hlinkClick r:id="rId7" action="ppaction://hlinksldjump"/>
              </a:rPr>
              <a:t>Action Items - Monitor the Change Workflow</a:t>
            </a:r>
            <a:endParaRPr lang="en-US" sz="1100" dirty="0"/>
          </a:p>
          <a:p>
            <a:r>
              <a:rPr lang="en-US" sz="1100" dirty="0">
                <a:hlinkClick r:id="rId8" action="ppaction://hlinksldjump"/>
              </a:rPr>
              <a:t>AIR Workflow Approvals</a:t>
            </a:r>
            <a:endParaRPr lang="en-US" sz="1100" dirty="0"/>
          </a:p>
          <a:p>
            <a:r>
              <a:rPr lang="en-US" sz="1100" dirty="0">
                <a:hlinkClick r:id="rId9" action="ppaction://hlinksldjump"/>
              </a:rPr>
              <a:t>Approval – Complete PMO Processes</a:t>
            </a:r>
            <a:endParaRPr lang="en-US" sz="1100" dirty="0"/>
          </a:p>
          <a:p>
            <a:r>
              <a:rPr lang="en-US" sz="1100" dirty="0">
                <a:hlinkClick r:id="rId10" action="ppaction://hlinksldjump"/>
              </a:rPr>
              <a:t>AIR Workflow Rejection</a:t>
            </a:r>
            <a:endParaRPr lang="en-US" sz="1100" dirty="0"/>
          </a:p>
          <a:p>
            <a:r>
              <a:rPr lang="en-US" sz="1100" dirty="0">
                <a:hlinkClick r:id="rId10" action="ppaction://hlinksldjump"/>
              </a:rPr>
              <a:t>Restart the Workflow</a:t>
            </a:r>
            <a:endParaRPr lang="en-US" sz="1100" dirty="0"/>
          </a:p>
          <a:p>
            <a:r>
              <a:rPr lang="en-US" sz="1100" dirty="0"/>
              <a:t>Change Type Tables</a:t>
            </a:r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1" action="ppaction://hlinksldjump"/>
              </a:rPr>
              <a:t>Baseline - Initial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2" action="ppaction://hlinksldjump"/>
              </a:rPr>
              <a:t>Baseline - Planning Next Phase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3" action="ppaction://hlinksldjump"/>
              </a:rPr>
              <a:t>Rebaseline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4" action="ppaction://hlinksldjump"/>
              </a:rPr>
              <a:t>Project On Hold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5" action="ppaction://hlinksldjump"/>
              </a:rPr>
              <a:t>Project Close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16" action="ppaction://hlinksldjump"/>
              </a:rPr>
              <a:t>Project Cancel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8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3833-BA0A-9AA1-1051-E2AC87CA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8765F-6210-40CC-FBB1-F891392F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05DBC-9894-163B-6E53-D7483333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7801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AIR Workflow Approvals (cont.)</a:t>
            </a:r>
          </a:p>
          <a:p>
            <a:pPr>
              <a:spcAft>
                <a:spcPts val="300"/>
              </a:spcAft>
            </a:pPr>
            <a:r>
              <a:rPr lang="en-US" sz="1100" b="1">
                <a:solidFill>
                  <a:srgbClr val="0070C0"/>
                </a:solidFill>
              </a:rPr>
              <a:t>Approved</a:t>
            </a:r>
            <a:r>
              <a:rPr lang="en-US" sz="1100"/>
              <a:t>: AIR processes the stakeholders' email responses and updates the Approvers Section fields. </a:t>
            </a:r>
          </a:p>
          <a:p>
            <a:pPr lvl="1"/>
            <a:r>
              <a:rPr lang="en-US" sz="1100"/>
              <a:t>In the Change Summary section, Status will remain </a:t>
            </a:r>
            <a:r>
              <a:rPr lang="en-US" sz="1100" b="1">
                <a:solidFill>
                  <a:srgbClr val="0070C0"/>
                </a:solidFill>
              </a:rPr>
              <a:t>Work In Progress </a:t>
            </a:r>
            <a:r>
              <a:rPr lang="en-US" sz="1100"/>
              <a:t>until all Stakeholder(s) approve. </a:t>
            </a:r>
          </a:p>
          <a:p>
            <a:pPr lvl="1"/>
            <a:r>
              <a:rPr lang="en-US" sz="1100"/>
              <a:t>In the Change Approval Section: </a:t>
            </a:r>
          </a:p>
          <a:p>
            <a:pPr lvl="2"/>
            <a:r>
              <a:rPr lang="en-US" sz="1100"/>
              <a:t>Approval Status will be updated based on the progression of workflow. </a:t>
            </a:r>
          </a:p>
          <a:p>
            <a:pPr lvl="2"/>
            <a:r>
              <a:rPr lang="en-US" sz="1100"/>
              <a:t>Approved By and Approved Date will update after processing Sponsor approval.</a:t>
            </a:r>
          </a:p>
          <a:p>
            <a:pPr lvl="2"/>
            <a:r>
              <a:rPr lang="en-US" sz="1100"/>
              <a:t>Approvers Responses Comments will update throughout the workflow after processing Stakeholder emails.</a:t>
            </a:r>
          </a:p>
          <a:p>
            <a:pPr lvl="1"/>
            <a:r>
              <a:rPr lang="en-US" sz="1100"/>
              <a:t>Stakeholder(s) will receive an email based on the </a:t>
            </a:r>
            <a:r>
              <a:rPr lang="en-US" sz="1100" b="1"/>
              <a:t>Status </a:t>
            </a:r>
            <a:r>
              <a:rPr lang="en-US" sz="1100"/>
              <a:t>field. </a:t>
            </a:r>
            <a:endParaRPr lang="en-US" sz="1100">
              <a:solidFill>
                <a:srgbClr val="FF0000"/>
              </a:solidFill>
            </a:endParaRPr>
          </a:p>
          <a:p>
            <a:pPr lvl="1"/>
            <a:r>
              <a:rPr lang="en-US" sz="1100"/>
              <a:t>In the Change Summary section:</a:t>
            </a:r>
          </a:p>
          <a:p>
            <a:pPr lvl="2"/>
            <a:r>
              <a:rPr lang="en-US" sz="1100"/>
              <a:t>Status will then change to </a:t>
            </a:r>
            <a:r>
              <a:rPr lang="en-US" sz="1100" b="1">
                <a:solidFill>
                  <a:srgbClr val="0070C0"/>
                </a:solidFill>
              </a:rPr>
              <a:t>Approved</a:t>
            </a:r>
            <a:r>
              <a:rPr lang="en-US" sz="1100"/>
              <a:t> after processing all Stakeholder approvals.</a:t>
            </a: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8F22F6-A6C1-0E76-8A98-6963EAA85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3481916"/>
            <a:ext cx="5486400" cy="38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6939-F985-DBAA-AF9B-451B683B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62AED-0E36-4812-2515-01AB72A7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2839D52-13F8-70C8-CE68-123D73E7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8418970"/>
          </a:xfrm>
        </p:spPr>
        <p:txBody>
          <a:bodyPr>
            <a:noAutofit/>
          </a:bodyPr>
          <a:lstStyle/>
          <a:p>
            <a:pPr marL="7735" indent="0">
              <a:spcAft>
                <a:spcPts val="300"/>
              </a:spcAft>
              <a:buNone/>
            </a:pPr>
            <a:r>
              <a:rPr lang="en-US" sz="1100" b="1"/>
              <a:t>Approval – Complete PMO Processes </a:t>
            </a:r>
            <a:r>
              <a:rPr lang="en-US" sz="1100"/>
              <a:t>	</a:t>
            </a:r>
          </a:p>
          <a:p>
            <a:pPr lvl="1"/>
            <a:r>
              <a:rPr lang="en-US" sz="1100"/>
              <a:t>Baseline:</a:t>
            </a:r>
          </a:p>
          <a:p>
            <a:pPr lvl="2"/>
            <a:r>
              <a:rPr lang="en-US" sz="1100"/>
              <a:t>PMO is notified the Change is approved and to begin the ‘Baseline Process’. </a:t>
            </a:r>
          </a:p>
          <a:p>
            <a:pPr lvl="3"/>
            <a:r>
              <a:rPr lang="en-US" sz="1100"/>
              <a:t>PMO will contact the Project Manager if there are questions.</a:t>
            </a:r>
          </a:p>
          <a:p>
            <a:pPr lvl="2"/>
            <a:r>
              <a:rPr lang="en-US" sz="1100"/>
              <a:t>PMO completes the ‘Baseline Process’. </a:t>
            </a:r>
          </a:p>
          <a:p>
            <a:pPr lvl="2"/>
            <a:r>
              <a:rPr lang="en-US" sz="1100"/>
              <a:t>Stakeholder(s) will receive an email based on the </a:t>
            </a:r>
            <a:r>
              <a:rPr lang="en-US" sz="1100" b="1"/>
              <a:t>Status </a:t>
            </a:r>
            <a:r>
              <a:rPr lang="en-US" sz="1100"/>
              <a:t>field. </a:t>
            </a: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1"/>
            <a:r>
              <a:rPr lang="en-US" sz="1100"/>
              <a:t>Automated PMO Process:</a:t>
            </a:r>
          </a:p>
          <a:p>
            <a:pPr lvl="2"/>
            <a:r>
              <a:rPr lang="en-US" sz="1100"/>
              <a:t>Process runs automatically after AIR processes all Stakeholder approval(s) for:</a:t>
            </a:r>
          </a:p>
          <a:p>
            <a:pPr lvl="3"/>
            <a:r>
              <a:rPr lang="en-US" sz="1000"/>
              <a:t>‘</a:t>
            </a:r>
            <a:r>
              <a:rPr lang="en-US" sz="1050"/>
              <a:t>Project on Hold’ Process</a:t>
            </a:r>
          </a:p>
          <a:p>
            <a:pPr lvl="3"/>
            <a:r>
              <a:rPr lang="en-US" sz="1050"/>
              <a:t>‘Close Project’ Process</a:t>
            </a:r>
          </a:p>
          <a:p>
            <a:pPr lvl="3"/>
            <a:r>
              <a:rPr lang="en-US" sz="1050"/>
              <a:t>‘Cancel Project’ Process</a:t>
            </a:r>
          </a:p>
          <a:p>
            <a:pPr lvl="2"/>
            <a:r>
              <a:rPr lang="en-US" sz="1100"/>
              <a:t>In the Change Summary section:</a:t>
            </a:r>
          </a:p>
          <a:p>
            <a:pPr lvl="3"/>
            <a:r>
              <a:rPr lang="en-US" sz="1100"/>
              <a:t>Status will then change to </a:t>
            </a:r>
            <a:r>
              <a:rPr lang="en-US" sz="1100" b="1">
                <a:solidFill>
                  <a:srgbClr val="0070C0"/>
                </a:solidFill>
              </a:rPr>
              <a:t>Closed</a:t>
            </a:r>
            <a:r>
              <a:rPr lang="en-US" sz="1100"/>
              <a:t>.</a:t>
            </a:r>
          </a:p>
          <a:p>
            <a:pPr lvl="2"/>
            <a:r>
              <a:rPr lang="en-US" sz="1100"/>
              <a:t>Stakeholder(s) will receive an email based on the </a:t>
            </a:r>
            <a:r>
              <a:rPr lang="en-US" sz="1100" b="1"/>
              <a:t>Status </a:t>
            </a:r>
            <a:r>
              <a:rPr lang="en-US" sz="1100"/>
              <a:t>field. </a:t>
            </a:r>
            <a:endParaRPr lang="en-US" sz="1100">
              <a:solidFill>
                <a:srgbClr val="FF0000"/>
              </a:solidFill>
            </a:endParaRPr>
          </a:p>
          <a:p>
            <a:pPr lvl="2"/>
            <a:endParaRPr lang="en-US" sz="1100">
              <a:highlight>
                <a:srgbClr val="00FF00"/>
              </a:highlight>
            </a:endParaRP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71C2A-AFDB-2696-EE7E-97FB91468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00" y="2107055"/>
            <a:ext cx="5486400" cy="33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18C4-D44D-9301-C877-05E942E9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84FBC-F21B-23BD-DFCC-B0F4496F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6F61E5F-4484-2714-8BB9-C5DE3D8F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65520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AIR Workflow Rejection</a:t>
            </a:r>
          </a:p>
          <a:p>
            <a:r>
              <a:rPr lang="en-US" sz="1100" b="1">
                <a:solidFill>
                  <a:srgbClr val="0070C0"/>
                </a:solidFill>
              </a:rPr>
              <a:t>Rejected</a:t>
            </a:r>
            <a:r>
              <a:rPr lang="en-US" sz="1100"/>
              <a:t>: AIR processes the stakeholders' email responses and updates the Approvers Section's Idea </a:t>
            </a:r>
            <a:r>
              <a:rPr lang="en-US" sz="1100" b="1">
                <a:effectLst/>
              </a:rPr>
              <a:t>Approvers Response Comments </a:t>
            </a:r>
            <a:r>
              <a:rPr lang="en-US" sz="1100"/>
              <a:t>field. </a:t>
            </a:r>
          </a:p>
          <a:p>
            <a:pPr lvl="1"/>
            <a:r>
              <a:rPr lang="en-US" sz="1100"/>
              <a:t>In the Change Summary section, the Status will change to </a:t>
            </a:r>
            <a:r>
              <a:rPr lang="en-US" sz="1100" b="1">
                <a:solidFill>
                  <a:srgbClr val="0070C0"/>
                </a:solidFill>
              </a:rPr>
              <a:t>Closed</a:t>
            </a:r>
            <a:r>
              <a:rPr lang="en-US" sz="1100"/>
              <a:t> </a:t>
            </a:r>
            <a:r>
              <a:rPr lang="en-US" sz="1100">
                <a:solidFill>
                  <a:srgbClr val="0E101A"/>
                </a:solidFill>
              </a:rPr>
              <a:t>if any </a:t>
            </a:r>
            <a:r>
              <a:rPr lang="en-US" sz="1100"/>
              <a:t>Stakeholder(s) rejects.</a:t>
            </a:r>
          </a:p>
          <a:p>
            <a:pPr lvl="1"/>
            <a:r>
              <a:rPr lang="en-US" sz="1100"/>
              <a:t>In the Change Approval Section: </a:t>
            </a:r>
          </a:p>
          <a:p>
            <a:pPr lvl="2"/>
            <a:r>
              <a:rPr lang="en-US" sz="1100"/>
              <a:t>Approval Status will be updated based on the progression of workflow. </a:t>
            </a:r>
          </a:p>
          <a:p>
            <a:pPr lvl="2"/>
            <a:r>
              <a:rPr lang="en-US" sz="1100"/>
              <a:t>Approvers Responses Comments will update throughout the workflow after processing Stakeholder emails.</a:t>
            </a:r>
          </a:p>
          <a:p>
            <a:pPr lvl="1"/>
            <a:r>
              <a:rPr lang="en-US" sz="1100"/>
              <a:t>Stakeholders will receive an email based on the </a:t>
            </a:r>
            <a:r>
              <a:rPr lang="en-US" sz="1100" b="1"/>
              <a:t>Status </a:t>
            </a:r>
            <a:r>
              <a:rPr lang="en-US" sz="1100"/>
              <a:t>field. </a:t>
            </a:r>
            <a:endParaRPr lang="en-US" sz="1100">
              <a:solidFill>
                <a:srgbClr val="FF0000"/>
              </a:solidFill>
            </a:endParaRPr>
          </a:p>
          <a:p>
            <a:pPr lvl="1"/>
            <a:r>
              <a:rPr lang="en-US" sz="1100"/>
              <a:t>The workflow ends and will need to be restarted.</a:t>
            </a:r>
          </a:p>
          <a:p>
            <a:pPr lvl="1"/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7735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 sz="1100" b="1"/>
              <a:t>Restart the Workflow</a:t>
            </a:r>
          </a:p>
          <a:p>
            <a:r>
              <a:rPr lang="en-US" sz="1100"/>
              <a:t>Resolve the reason for the Change Req</a:t>
            </a:r>
            <a:r>
              <a:rPr lang="en-US" sz="1100">
                <a:solidFill>
                  <a:srgbClr val="696969"/>
                </a:solidFill>
              </a:rPr>
              <a:t>ues</a:t>
            </a:r>
            <a:r>
              <a:rPr lang="en-US" sz="1100"/>
              <a:t>t rejection.</a:t>
            </a:r>
          </a:p>
          <a:p>
            <a:r>
              <a:rPr lang="en-US" sz="1100"/>
              <a:t>Click on the </a:t>
            </a:r>
            <a:r>
              <a:rPr lang="en-US" sz="1100" b="1"/>
              <a:t>Changes</a:t>
            </a:r>
            <a:r>
              <a:rPr lang="en-US" sz="1100"/>
              <a:t> Tab.</a:t>
            </a:r>
          </a:p>
          <a:p>
            <a:r>
              <a:rPr lang="en-US" sz="1100"/>
              <a:t>On the Change record, click </a:t>
            </a:r>
            <a:r>
              <a:rPr lang="en-US" sz="1100" b="1"/>
              <a:t>Name</a:t>
            </a:r>
            <a:r>
              <a:rPr lang="en-US" sz="1100"/>
              <a:t> to open the Change </a:t>
            </a:r>
            <a:r>
              <a:rPr lang="en-US" sz="1100" b="1"/>
              <a:t>Properties</a:t>
            </a:r>
            <a:r>
              <a:rPr lang="en-US" sz="1100"/>
              <a:t> tab.</a:t>
            </a:r>
          </a:p>
          <a:p>
            <a:pPr lvl="1"/>
            <a:r>
              <a:rPr lang="en-US" sz="1100"/>
              <a:t>To trigger the Change Workflow, click the checkbox </a:t>
            </a:r>
            <a:r>
              <a:rPr lang="en-US" sz="1100">
                <a:sym typeface="Wingdings" panose="05000000000000000000" pitchFamily="2" charset="2"/>
              </a:rPr>
              <a:t></a:t>
            </a:r>
            <a:r>
              <a:rPr lang="en-US" sz="1100"/>
              <a:t> </a:t>
            </a:r>
            <a:r>
              <a:rPr lang="en-US" sz="1100" b="1"/>
              <a:t>SUBMIT FOR APPROVAL</a:t>
            </a:r>
          </a:p>
          <a:p>
            <a:pPr lvl="1"/>
            <a:r>
              <a:rPr lang="en-US" sz="1100"/>
              <a:t>In your browser, </a:t>
            </a:r>
            <a:r>
              <a:rPr lang="en-US" sz="1100" i="1"/>
              <a:t>refresh the page or use the left arrow </a:t>
            </a:r>
            <a:r>
              <a:rPr lang="en-US" sz="1100"/>
              <a:t>to exit the Change Request.</a:t>
            </a:r>
          </a:p>
          <a:p>
            <a:pPr lvl="2"/>
            <a:r>
              <a:rPr lang="en-US" sz="1100"/>
              <a:t>If the Change fields turn light gray and are locked, the workflow is in process.</a:t>
            </a:r>
          </a:p>
          <a:p>
            <a:pPr lvl="2"/>
            <a:r>
              <a:rPr lang="en-US" sz="1100"/>
              <a:t>If the Change fields do not turn light gray and lock, the submitter should check the </a:t>
            </a:r>
            <a:r>
              <a:rPr lang="en-US" sz="1100">
                <a:solidFill>
                  <a:srgbClr val="EA9423"/>
                </a:solidFill>
              </a:rPr>
              <a:t>mandatory fields</a:t>
            </a:r>
            <a:r>
              <a:rPr lang="en-US" sz="1100"/>
              <a:t> in Project Properties and Change Properties and resolve missing data. The submitter will receive a missing data email. The user must re-trigger the Idea Workflow and check the SUBMIT FOR APPROVAL field.</a:t>
            </a:r>
          </a:p>
          <a:p>
            <a:pPr lvl="1"/>
            <a:r>
              <a:rPr lang="en-US" sz="1100"/>
              <a:t>Status will change to </a:t>
            </a:r>
            <a:r>
              <a:rPr lang="en-US" sz="1100" b="1">
                <a:solidFill>
                  <a:srgbClr val="0070C0"/>
                </a:solidFill>
              </a:rPr>
              <a:t>Work In Progress</a:t>
            </a:r>
            <a:r>
              <a:rPr lang="en-US" sz="1100"/>
              <a:t>.</a:t>
            </a:r>
          </a:p>
          <a:p>
            <a:pPr lvl="1"/>
            <a:r>
              <a:rPr lang="en-US" sz="1100"/>
              <a:t>Stakeholders will receive an email based on the Change</a:t>
            </a:r>
            <a:r>
              <a:rPr lang="en-US" sz="1100" b="1"/>
              <a:t> Status </a:t>
            </a:r>
            <a:r>
              <a:rPr lang="en-US" sz="1100"/>
              <a:t>field. 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16B6DA-A066-7801-0A1D-64BA7DBE9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" y="2939697"/>
            <a:ext cx="5486400" cy="8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C2AA8-0A0E-2503-E159-F4BF35D6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B7FC8-88D5-B089-B8AD-E73AF250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/>
              <a:t>[TABLE 1] </a:t>
            </a:r>
            <a:r>
              <a:rPr lang="en-US"/>
              <a:t>Change Management Workflow and Fields: Project - Initial Baseline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343DDC-C476-8ED2-7C24-98140606C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6590"/>
              </p:ext>
            </p:extLst>
          </p:nvPr>
        </p:nvGraphicFramePr>
        <p:xfrm>
          <a:off x="457200" y="731520"/>
          <a:ext cx="6400803" cy="1676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Project - Initial Baseline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7432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7432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7432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7432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'Baseline' Process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2B2A13-9010-5F06-6DAB-C883BA1D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8368"/>
              </p:ext>
            </p:extLst>
          </p:nvPr>
        </p:nvGraphicFramePr>
        <p:xfrm>
          <a:off x="457200" y="2468880"/>
          <a:ext cx="6400800" cy="6420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18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185005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679067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9187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891870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891870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Project - Initial Baseline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Workflow 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3E8BFC3-1E22-D675-8B3F-FFD14205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F8B49-BEAF-EF82-4BC2-781ADB20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47A0E-C03A-0A55-4DBE-CED2C3A5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69115"/>
            <a:ext cx="6799411" cy="291539"/>
          </a:xfrm>
        </p:spPr>
        <p:txBody>
          <a:bodyPr>
            <a:normAutofit fontScale="90000"/>
          </a:bodyPr>
          <a:lstStyle/>
          <a:p>
            <a:r>
              <a:rPr lang="en-US" b="0" i="1"/>
              <a:t>[TABLE 2] </a:t>
            </a:r>
            <a:r>
              <a:rPr lang="en-US"/>
              <a:t>Change Management Workflow and Fields: Project - Planning Next Phase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3F4147-C47E-1162-BAA5-8E6B3220F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81913"/>
              </p:ext>
            </p:extLst>
          </p:nvPr>
        </p:nvGraphicFramePr>
        <p:xfrm>
          <a:off x="457200" y="2468880"/>
          <a:ext cx="6400804" cy="6309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19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185005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679067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Project - Planning Next Phase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Workflow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Next Phase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9243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08A4A1F-FE57-5E8D-63EA-474DF9EF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396B51-05D9-67ED-FC88-C177F755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02939"/>
              </p:ext>
            </p:extLst>
          </p:nvPr>
        </p:nvGraphicFramePr>
        <p:xfrm>
          <a:off x="457200" y="731520"/>
          <a:ext cx="6400803" cy="1676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Project - Planning Next Phase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'Baseline' Process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54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14258-CFB3-D36A-543E-0DB0CA18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2574F-7C91-983A-53DC-4921B70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 dirty="0"/>
              <a:t>[TABLE 3] </a:t>
            </a:r>
            <a:r>
              <a:rPr lang="en-US" dirty="0"/>
              <a:t>Change Management Workflow and Fields: Project - Rebaseline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FA300E-79A3-F9DC-7D12-520875A27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93902"/>
              </p:ext>
            </p:extLst>
          </p:nvPr>
        </p:nvGraphicFramePr>
        <p:xfrm>
          <a:off x="457200" y="2606040"/>
          <a:ext cx="6400804" cy="61173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19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185005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679067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Project - Rebaseline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 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Workflow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8B596BC-2495-164F-FC0F-00CC9166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02C02B-3567-D85A-34FF-4FB3BED9E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50929"/>
              </p:ext>
            </p:extLst>
          </p:nvPr>
        </p:nvGraphicFramePr>
        <p:xfrm>
          <a:off x="457200" y="731520"/>
          <a:ext cx="6400803" cy="18132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Project - Rebaseline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'Baseline' Process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CIO</a:t>
                      </a: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04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1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FE673-6955-6050-475D-9F8DF1AF8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F733C-3D69-1811-67B5-9DC41BE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/>
              <a:t>[TABLE 4]</a:t>
            </a:r>
            <a:r>
              <a:rPr lang="en-US"/>
              <a:t> Change Management Workflow and Fields: Project On Hold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0D24E6-49C3-8401-FA91-1E014183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12344"/>
              </p:ext>
            </p:extLst>
          </p:nvPr>
        </p:nvGraphicFramePr>
        <p:xfrm>
          <a:off x="457200" y="2468880"/>
          <a:ext cx="6400804" cy="6420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19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185005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679067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Project On Hold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 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 Workflow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0F53098-7ED0-74C3-57DC-2CB390A7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082249-42C4-5561-2280-CD982861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75902"/>
              </p:ext>
            </p:extLst>
          </p:nvPr>
        </p:nvGraphicFramePr>
        <p:xfrm>
          <a:off x="457200" y="731520"/>
          <a:ext cx="6400803" cy="1676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Project On Hold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‘On Hold’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8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F188-1126-E332-EC20-C4E75211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5417C-2FE0-E771-14A9-ABB4399B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/>
              <a:t>[TABLE 5] </a:t>
            </a:r>
            <a:r>
              <a:rPr lang="en-US"/>
              <a:t>Change Management Workflow and Fields: Close Project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212877-1CEF-2916-CF63-7B7E73EFD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9840"/>
              </p:ext>
            </p:extLst>
          </p:nvPr>
        </p:nvGraphicFramePr>
        <p:xfrm>
          <a:off x="457200" y="2468880"/>
          <a:ext cx="6400804" cy="6420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1119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185005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679067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891871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Close Project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 Fields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Workflow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244C600-A503-6FA0-C4FF-6FC23573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4B6648-0BE7-AD7D-6C8F-02C91740B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75808"/>
              </p:ext>
            </p:extLst>
          </p:nvPr>
        </p:nvGraphicFramePr>
        <p:xfrm>
          <a:off x="457200" y="731520"/>
          <a:ext cx="6400803" cy="1676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Close Project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Project’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2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B062-26F0-84D2-59FA-2B63D8E1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20469-702C-EE98-9799-172CD40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/>
              <a:t>[TABLE 6] </a:t>
            </a:r>
            <a:r>
              <a:rPr lang="en-US"/>
              <a:t>Change Management Workflow and Fields: Cancel (Closed) Project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FD566D-6104-DA3D-4A8B-6CEB600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9798"/>
              </p:ext>
            </p:extLst>
          </p:nvPr>
        </p:nvGraphicFramePr>
        <p:xfrm>
          <a:off x="457200" y="2468880"/>
          <a:ext cx="6375679" cy="6420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5109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1204257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706345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9063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906360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777248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 FIELDS: Cancel (Closed) Project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 Workflow “Status”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Manager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Customer Landscape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Customer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Division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Funding Source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Classification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Charge Code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Sponsor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Co-Sponsor(s)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Stakeholders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IT Technology Owner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6813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Name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3109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Status *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2019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ID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1456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Assigned To *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635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805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6465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Category Type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4108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Impact on Baseline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3393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Reasons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3164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in Hours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24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 in 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0903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520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Details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Labor Effort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21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Notes to Approvers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201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SUBMIT FOR APPROVAL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Trigger</a:t>
                      </a:r>
                    </a:p>
                  </a:txBody>
                  <a:tcPr marL="7501" marR="7501" marT="75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4957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276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Approved By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2955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Approved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615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Approval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Approvers Response Comments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365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D23F55B-71D5-BC34-49BA-7A8326D7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8" y="8899613"/>
            <a:ext cx="1993408" cy="60419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C1ABD5-93C6-716F-4EEE-1106FC38B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19672"/>
              </p:ext>
            </p:extLst>
          </p:nvPr>
        </p:nvGraphicFramePr>
        <p:xfrm>
          <a:off x="457200" y="731520"/>
          <a:ext cx="6400803" cy="1676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3943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737760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632366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275014071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1486176693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5192557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3527096380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145061465"/>
                    </a:ext>
                  </a:extLst>
                </a:gridCol>
                <a:gridCol w="662789">
                  <a:extLst>
                    <a:ext uri="{9D8B030D-6E8A-4147-A177-3AD203B41FA5}">
                      <a16:colId xmlns:a16="http://schemas.microsoft.com/office/drawing/2014/main" val="2454930016"/>
                    </a:ext>
                  </a:extLst>
                </a:gridCol>
              </a:tblGrid>
              <a:tr h="18288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WORKFLOW: Cancel (Closed) Project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kumimoji="0" lang="en-US" sz="8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6754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Change Type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In Progress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PMO Review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 </a:t>
                      </a:r>
                    </a:p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Submit for Approval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Approved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 Type: Reject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9144" marB="0">
                    <a:solidFill>
                      <a:schemeClr val="tx2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Stakeholder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4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Project Manager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 for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+mn-lt"/>
                        </a:rPr>
                        <a:t>Sponsor / Co-Sponsor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IT Technology 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Director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  <a:latin typeface="+mn-lt"/>
                        </a:rPr>
                        <a:t>PMO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‘Cancel Project’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9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486C-A45C-D6D3-E3E7-742B4D6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Management - Workflows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FCBFF-17CE-9B64-4A49-C889C61D0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65831A-8019-1D11-6408-6926631247F6}"/>
              </a:ext>
            </a:extLst>
          </p:cNvPr>
          <p:cNvSpPr txBox="1">
            <a:spLocks/>
          </p:cNvSpPr>
          <p:nvPr/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>
            <a:noAutofit/>
          </a:bodyPr>
          <a:lstStyle>
            <a:lvl1pPr marL="150487" indent="-150487" algn="l" rtl="0" eaLnBrk="1" latinLnBrk="0" hangingPunct="1">
              <a:spcBef>
                <a:spcPts val="31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1063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492" indent="-142752" algn="l" rtl="0" eaLnBrk="1" latinLnBrk="0" hangingPunct="1">
              <a:spcBef>
                <a:spcPts val="24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886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979" indent="-151191" algn="l" rtl="0" eaLnBrk="1" latinLnBrk="0" hangingPunct="1">
              <a:spcBef>
                <a:spcPts val="221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798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2892" indent="-150487" algn="l" rtl="0" eaLnBrk="1" latinLnBrk="0" hangingPunct="1">
              <a:spcBef>
                <a:spcPts val="177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0733" indent="-151894" algn="l" rtl="0" eaLnBrk="1" latinLnBrk="0" hangingPunct="1">
              <a:spcBef>
                <a:spcPts val="177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1616" indent="-10126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132" indent="-10126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4647" indent="-10126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162" indent="-10126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Intro</a:t>
            </a:r>
          </a:p>
          <a:p>
            <a:pPr>
              <a:spcAft>
                <a:spcPts val="300"/>
              </a:spcAft>
            </a:pPr>
            <a:r>
              <a:rPr lang="en-US" sz="1100" dirty="0"/>
              <a:t>The Change Request Approval Workflow is driven by Change record “Change Type” and Project field data. Change Types include:</a:t>
            </a:r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2" action="ppaction://hlinksldjump"/>
              </a:rPr>
              <a:t>Initial Baseline</a:t>
            </a:r>
            <a:endParaRPr lang="en-US" sz="1100" dirty="0"/>
          </a:p>
          <a:p>
            <a:pPr lvl="2"/>
            <a:r>
              <a:rPr lang="en-US" sz="1100" dirty="0"/>
              <a:t>New Projects</a:t>
            </a:r>
          </a:p>
          <a:p>
            <a:pPr lvl="2"/>
            <a:r>
              <a:rPr lang="en-US" sz="1100" dirty="0"/>
              <a:t>No Baseline Exists</a:t>
            </a:r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3" action="ppaction://hlinksldjump"/>
              </a:rPr>
              <a:t>Replanning Baseline</a:t>
            </a:r>
            <a:endParaRPr lang="en-US" sz="1100" dirty="0"/>
          </a:p>
          <a:p>
            <a:pPr lvl="2"/>
            <a:r>
              <a:rPr lang="en-US" sz="1100" dirty="0"/>
              <a:t>Detailing Preliminary (~~~~P)</a:t>
            </a:r>
          </a:p>
          <a:p>
            <a:pPr lvl="2"/>
            <a:r>
              <a:rPr lang="en-US" sz="1100" dirty="0"/>
              <a:t>Baseline Exists</a:t>
            </a:r>
          </a:p>
          <a:p>
            <a:pPr lvl="2"/>
            <a:r>
              <a:rPr lang="en-US" sz="1100" dirty="0"/>
              <a:t>Planning Next Phases box is checked</a:t>
            </a:r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4" action="ppaction://hlinksldjump"/>
              </a:rPr>
              <a:t>Rebaseline</a:t>
            </a:r>
            <a:r>
              <a:rPr lang="en-US" sz="1100" dirty="0"/>
              <a:t> </a:t>
            </a:r>
          </a:p>
          <a:p>
            <a:pPr lvl="2"/>
            <a:r>
              <a:rPr lang="en-US" sz="1100" dirty="0"/>
              <a:t>Revised End Date</a:t>
            </a:r>
          </a:p>
          <a:p>
            <a:pPr lvl="2"/>
            <a:r>
              <a:rPr lang="en-US" sz="1100" dirty="0"/>
              <a:t>Additional Hours are Needed</a:t>
            </a:r>
          </a:p>
          <a:p>
            <a:pPr lvl="2"/>
            <a:r>
              <a:rPr lang="en-US" sz="1100" dirty="0"/>
              <a:t>Red to Green Plan</a:t>
            </a:r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5" action="ppaction://hlinksldjump"/>
              </a:rPr>
              <a:t>On Hold</a:t>
            </a:r>
            <a:endParaRPr lang="en-US" sz="1100" dirty="0"/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6" action="ppaction://hlinksldjump"/>
              </a:rPr>
              <a:t>Close Project</a:t>
            </a:r>
            <a:endParaRPr lang="en-US" sz="1100" dirty="0"/>
          </a:p>
          <a:p>
            <a:pPr marL="228600" lvl="1" indent="-228600">
              <a:spcBef>
                <a:spcPts val="31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1100" dirty="0">
                <a:hlinkClick r:id="rId7" action="ppaction://hlinksldjump"/>
              </a:rPr>
              <a:t>Cancel (Closed)</a:t>
            </a:r>
            <a:endParaRPr lang="en-US" sz="1100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6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14484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Log into Clarity</a:t>
            </a:r>
          </a:p>
          <a:p>
            <a:r>
              <a:rPr lang="en-US" sz="1100"/>
              <a:t>On the left navigation pane, click the </a:t>
            </a:r>
            <a:r>
              <a:rPr lang="en-US" sz="1100" b="1"/>
              <a:t>Projects</a:t>
            </a:r>
            <a:r>
              <a:rPr lang="en-US" sz="1100"/>
              <a:t> module icon.</a:t>
            </a:r>
          </a:p>
          <a:p>
            <a:r>
              <a:rPr lang="en-US" sz="1100"/>
              <a:t>Projects will be displayed.</a:t>
            </a:r>
          </a:p>
          <a:p>
            <a:endParaRPr lang="en-US" sz="110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Create a New Change Request</a:t>
            </a:r>
            <a:r>
              <a:rPr lang="en-US" sz="1100"/>
              <a:t> </a:t>
            </a:r>
            <a:endParaRPr lang="en-US" sz="1100">
              <a:highlight>
                <a:srgbClr val="00FFFF"/>
              </a:highlight>
            </a:endParaRPr>
          </a:p>
          <a:p>
            <a:r>
              <a:rPr lang="en-US" sz="1100"/>
              <a:t>Open a Project, click on the </a:t>
            </a:r>
            <a:r>
              <a:rPr lang="en-US" sz="1100" b="1"/>
              <a:t>Changes</a:t>
            </a:r>
            <a:r>
              <a:rPr lang="en-US" sz="1100"/>
              <a:t> tab.</a:t>
            </a:r>
          </a:p>
          <a:p>
            <a:r>
              <a:rPr lang="en-US" sz="1100"/>
              <a:t>Click </a:t>
            </a:r>
            <a:r>
              <a:rPr lang="en-US" sz="1100" b="1"/>
              <a:t>Add Row + </a:t>
            </a:r>
            <a:r>
              <a:rPr lang="en-US" sz="1100"/>
              <a:t>button.</a:t>
            </a:r>
          </a:p>
          <a:p>
            <a:r>
              <a:rPr lang="en-US" sz="1100"/>
              <a:t>Fill in the required fields (*) – Name.</a:t>
            </a:r>
          </a:p>
          <a:p>
            <a:pPr lvl="1"/>
            <a:r>
              <a:rPr lang="en-US" sz="923"/>
              <a:t>Record is saved when required field(s) are populated.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35E24-5383-BEF3-14A4-B33ED538B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81" y="2846184"/>
            <a:ext cx="5577840" cy="19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915E-47EA-AC81-AF46-3951FF05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F195C-67FE-7CE1-8DB1-E59587CC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4953A-27E0-ECD7-A85D-2A402D8B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61075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Select and Update Change</a:t>
            </a:r>
            <a:r>
              <a:rPr lang="en-US" sz="1100" dirty="0"/>
              <a:t> 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On the new Change record, click </a:t>
            </a:r>
            <a:r>
              <a:rPr lang="en-US" sz="1100" b="1" dirty="0"/>
              <a:t>Name</a:t>
            </a:r>
            <a:r>
              <a:rPr lang="en-US" sz="1100" dirty="0"/>
              <a:t> to open the </a:t>
            </a:r>
            <a:r>
              <a:rPr lang="en-US" sz="1100" b="1" dirty="0"/>
              <a:t>Properties</a:t>
            </a:r>
            <a:r>
              <a:rPr lang="en-US" sz="1100" dirty="0"/>
              <a:t> tab.</a:t>
            </a:r>
          </a:p>
          <a:p>
            <a:r>
              <a:rPr lang="en-US" sz="1100" dirty="0"/>
              <a:t>Select the </a:t>
            </a:r>
            <a:r>
              <a:rPr lang="en-US" sz="1100" b="1" dirty="0"/>
              <a:t>Change Type</a:t>
            </a:r>
            <a:r>
              <a:rPr lang="en-US" sz="1100" dirty="0"/>
              <a:t>. </a:t>
            </a:r>
            <a:r>
              <a:rPr lang="en-US" sz="1100" i="1" dirty="0"/>
              <a:t>[Refer to Tables 1- 6]</a:t>
            </a:r>
            <a:endParaRPr lang="en-US" sz="1100" i="1" dirty="0">
              <a:solidFill>
                <a:srgbClr val="FF0000"/>
              </a:solidFill>
            </a:endParaRPr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3" action="ppaction://hlinksldjump"/>
              </a:rPr>
              <a:t>Baseline - Initial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4" action="ppaction://hlinksldjump"/>
              </a:rPr>
              <a:t>Baseline - Planning Next Phase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5" action="ppaction://hlinksldjump"/>
              </a:rPr>
              <a:t>Rebaseline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6" action="ppaction://hlinksldjump"/>
              </a:rPr>
              <a:t>Project On Hold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7" action="ppaction://hlinksldjump"/>
              </a:rPr>
              <a:t>Project Close</a:t>
            </a:r>
            <a:endParaRPr lang="en-US" sz="1100" dirty="0"/>
          </a:p>
          <a:p>
            <a:pPr marL="390340" lvl="1" indent="-228600">
              <a:buClrTx/>
              <a:buSzPct val="100000"/>
              <a:buFont typeface="+mj-lt"/>
              <a:buAutoNum type="arabicPeriod"/>
            </a:pPr>
            <a:r>
              <a:rPr lang="en-US" sz="1100" dirty="0">
                <a:hlinkClick r:id="rId8" action="ppaction://hlinksldjump"/>
              </a:rPr>
              <a:t>Project Cancel</a:t>
            </a:r>
            <a:endParaRPr lang="en-US" sz="1100" dirty="0"/>
          </a:p>
          <a:p>
            <a:r>
              <a:rPr lang="en-US" sz="1100" dirty="0"/>
              <a:t>Complete the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in the Change section(s) for the Change Type:</a:t>
            </a:r>
            <a:endParaRPr lang="en-US" sz="1100" dirty="0">
              <a:solidFill>
                <a:srgbClr val="FF0000"/>
              </a:solidFill>
            </a:endParaRPr>
          </a:p>
          <a:p>
            <a:pPr lvl="1"/>
            <a:r>
              <a:rPr lang="en-US" sz="1100" u="sng" dirty="0"/>
              <a:t>Summary</a:t>
            </a:r>
            <a:r>
              <a:rPr lang="en-US" sz="1100" dirty="0"/>
              <a:t>: Name, Assigned To, Description, </a:t>
            </a:r>
            <a:r>
              <a:rPr lang="en-US" sz="1100" b="1" dirty="0"/>
              <a:t>Change Type</a:t>
            </a:r>
          </a:p>
          <a:p>
            <a:endParaRPr lang="en-US" sz="1100" i="1" dirty="0">
              <a:solidFill>
                <a:srgbClr val="0E101A"/>
              </a:solidFill>
              <a:effectLst/>
            </a:endParaRPr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Refer to Tables 1-6 throughout the workflow</a:t>
            </a:r>
          </a:p>
          <a:p>
            <a:pPr lvl="1"/>
            <a:r>
              <a:rPr lang="en-US" sz="1100" dirty="0"/>
              <a:t>Change Status default value is </a:t>
            </a:r>
            <a:r>
              <a:rPr lang="en-US" sz="1100" dirty="0">
                <a:solidFill>
                  <a:srgbClr val="0070C0"/>
                </a:solidFill>
              </a:rPr>
              <a:t>Open</a:t>
            </a:r>
            <a:r>
              <a:rPr lang="en-US" sz="1100" dirty="0"/>
              <a:t>. After checking the SUBMIT FOR APPROVAL field, this read-only field will change based on the Approval Status within the workflow.</a:t>
            </a:r>
          </a:p>
          <a:p>
            <a:pPr lvl="1"/>
            <a:r>
              <a:rPr lang="en-US" sz="1100" dirty="0"/>
              <a:t>Record is automatically saved as fields are populated.</a:t>
            </a:r>
          </a:p>
          <a:p>
            <a:pPr lvl="1"/>
            <a:r>
              <a:rPr lang="en-US" sz="1100" i="1" dirty="0">
                <a:solidFill>
                  <a:srgbClr val="0E101A"/>
                </a:solidFill>
                <a:effectLst/>
              </a:rPr>
              <a:t>WARNING</a:t>
            </a:r>
            <a:r>
              <a:rPr lang="en-US" sz="1100" dirty="0"/>
              <a:t>: Do not check the SUBMIT FOR APPROVAL field until all </a:t>
            </a:r>
            <a:r>
              <a:rPr lang="en-US" sz="1100" dirty="0">
                <a:solidFill>
                  <a:srgbClr val="EA9423"/>
                </a:solidFill>
              </a:rPr>
              <a:t>mandatory fields</a:t>
            </a:r>
            <a:r>
              <a:rPr lang="en-US" sz="1100" dirty="0"/>
              <a:t> are populated in the Project Properties and Change Properties tabs.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A3A73-6A6B-BD33-8ADA-93934CF0C9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" y="4535483"/>
            <a:ext cx="5486400" cy="37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148B-E530-20DE-7308-682452E7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68ECAC-EC47-3241-91D5-9A5A03AD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0A86EFA-75FB-C822-2E2A-D4F844EB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14284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Begin the Change Workflow Journey</a:t>
            </a:r>
          </a:p>
          <a:p>
            <a:r>
              <a:rPr lang="en-US" sz="1100"/>
              <a:t>Click on the Project </a:t>
            </a:r>
            <a:r>
              <a:rPr lang="en-US" sz="1100" b="1"/>
              <a:t>Properties</a:t>
            </a:r>
            <a:r>
              <a:rPr lang="en-US" sz="1100"/>
              <a:t> tab.</a:t>
            </a:r>
            <a:endParaRPr lang="en-US" sz="1100">
              <a:highlight>
                <a:srgbClr val="00FFFF"/>
              </a:highlight>
            </a:endParaRPr>
          </a:p>
          <a:p>
            <a:r>
              <a:rPr lang="en-US" sz="1100"/>
              <a:t>Review and complete the </a:t>
            </a:r>
            <a:r>
              <a:rPr lang="en-US" sz="1100">
                <a:solidFill>
                  <a:srgbClr val="EA9423"/>
                </a:solidFill>
              </a:rPr>
              <a:t>mandatory fields</a:t>
            </a:r>
            <a:r>
              <a:rPr lang="en-US" sz="1100"/>
              <a:t> in the Project Properties section(s): </a:t>
            </a:r>
          </a:p>
          <a:p>
            <a:pPr lvl="1"/>
            <a:r>
              <a:rPr lang="en-US" sz="1100" u="sng"/>
              <a:t>Project Summary</a:t>
            </a:r>
            <a:r>
              <a:rPr lang="en-US" sz="1100"/>
              <a:t>: Manager</a:t>
            </a:r>
          </a:p>
          <a:p>
            <a:pPr lvl="1"/>
            <a:r>
              <a:rPr lang="en-US" sz="1100" u="sng"/>
              <a:t>Classification</a:t>
            </a:r>
            <a:r>
              <a:rPr lang="en-US" sz="1100"/>
              <a:t>: Customer Landscape, Customer, Project Type, Funding Source, Charge Code</a:t>
            </a:r>
          </a:p>
          <a:p>
            <a:pPr lvl="1"/>
            <a:r>
              <a:rPr lang="en-US" sz="1100" u="sng"/>
              <a:t>Stakeholders</a:t>
            </a:r>
            <a:r>
              <a:rPr lang="en-US" sz="1100"/>
              <a:t>: Sponsor, Co-Sponsor(s), IT Technology Owner</a:t>
            </a:r>
          </a:p>
          <a:p>
            <a:pPr lvl="1"/>
            <a:endParaRPr lang="en-US" sz="110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1100" i="1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/>
              <a:t>Contact the PMO if the IT Director field is empty.</a:t>
            </a:r>
          </a:p>
          <a:p>
            <a:pPr lvl="1"/>
            <a:endParaRPr lang="en-US">
              <a:highlight>
                <a:srgbClr val="FFFF00"/>
              </a:highlight>
            </a:endParaRP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891EB6-2B91-6114-1923-3D32298BA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2867876"/>
            <a:ext cx="5486400" cy="57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9957-9948-9DAE-9998-F5E5103AE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67E39-9E85-298E-A1E4-40A61FC3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08D710-4EDB-D0A2-94C4-840369E3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3770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Begin the Change Workflow Journey (cont.)</a:t>
            </a:r>
          </a:p>
          <a:p>
            <a:r>
              <a:rPr lang="en-US" sz="1100"/>
              <a:t>Click on the Project </a:t>
            </a:r>
            <a:r>
              <a:rPr lang="en-US" sz="1100" b="1"/>
              <a:t>Changes</a:t>
            </a:r>
            <a:r>
              <a:rPr lang="en-US" sz="1100"/>
              <a:t> Tab. </a:t>
            </a:r>
            <a:endParaRPr lang="en-US" sz="1100">
              <a:highlight>
                <a:srgbClr val="00FFFF"/>
              </a:highlight>
            </a:endParaRPr>
          </a:p>
          <a:p>
            <a:r>
              <a:rPr lang="en-US" sz="1100"/>
              <a:t>On the Change record, click </a:t>
            </a:r>
            <a:r>
              <a:rPr lang="en-US" sz="1100" b="1"/>
              <a:t>Name</a:t>
            </a:r>
            <a:r>
              <a:rPr lang="en-US" sz="1100"/>
              <a:t> to open the Change </a:t>
            </a:r>
            <a:r>
              <a:rPr lang="en-US" sz="1100" b="1"/>
              <a:t>Properties</a:t>
            </a:r>
            <a:r>
              <a:rPr lang="en-US" sz="1100"/>
              <a:t> tab.</a:t>
            </a:r>
          </a:p>
          <a:p>
            <a:r>
              <a:rPr lang="en-US" sz="1100"/>
              <a:t>Review and complete the </a:t>
            </a:r>
            <a:r>
              <a:rPr lang="en-US" sz="1100">
                <a:solidFill>
                  <a:srgbClr val="EA9423"/>
                </a:solidFill>
              </a:rPr>
              <a:t>mandatory fields</a:t>
            </a:r>
            <a:r>
              <a:rPr lang="en-US" sz="1100"/>
              <a:t> in the Change section(s) for the Change Type:</a:t>
            </a:r>
          </a:p>
          <a:p>
            <a:pPr lvl="1"/>
            <a:r>
              <a:rPr lang="en-US" sz="1100" u="sng"/>
              <a:t>Summary Section</a:t>
            </a:r>
            <a:r>
              <a:rPr lang="en-US" sz="1100"/>
              <a:t>: Name, Description, Assigned To, </a:t>
            </a:r>
            <a:r>
              <a:rPr lang="en-US" sz="1100" b="1"/>
              <a:t>Change Type</a:t>
            </a:r>
            <a:endParaRPr lang="en-US" sz="1100">
              <a:solidFill>
                <a:srgbClr val="FF0000"/>
              </a:solidFill>
            </a:endParaRPr>
          </a:p>
          <a:p>
            <a:r>
              <a:rPr lang="en-US" sz="1100"/>
              <a:t>Review and complete the Optional fields in the Change section(s) for the Change Type :</a:t>
            </a:r>
          </a:p>
          <a:p>
            <a:pPr lvl="1"/>
            <a:r>
              <a:rPr lang="en-US" sz="1100" u="sng"/>
              <a:t>Approval</a:t>
            </a:r>
            <a:r>
              <a:rPr lang="en-US" sz="1100"/>
              <a:t>: Notes to Approvers</a:t>
            </a:r>
          </a:p>
          <a:p>
            <a:pPr lvl="1"/>
            <a:endParaRPr lang="en-US" sz="1100"/>
          </a:p>
          <a:p>
            <a:r>
              <a:rPr lang="en-US" sz="1100" i="1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/>
              <a:t>Notes to Approvers: This message is sent to all Stakeholder(s) to read and action in the approval email.</a:t>
            </a:r>
          </a:p>
          <a:p>
            <a:pPr lvl="1"/>
            <a:r>
              <a:rPr lang="en-US" sz="1100"/>
              <a:t>Contact the PMO if the IT Director field is empty.</a:t>
            </a:r>
          </a:p>
          <a:p>
            <a:pPr lvl="1"/>
            <a:r>
              <a:rPr lang="en-US" sz="1100"/>
              <a:t>WARNING: Do not check the SUBMIT FOR APPROVAL field until all mandatory fields are populated in the Project Properties and Change Properties tabs.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A4733-95CE-74AB-033C-F2415F6E5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11" y="3729990"/>
            <a:ext cx="5486400" cy="38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25D7-7EF8-9FE0-4821-0E46DEF9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07606-F6DC-AD03-76FE-3FDAF556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7C608C6-EE8A-6CEE-1D25-3B0DC9BA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3232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>
                <a:solidFill>
                  <a:srgbClr val="0E101A"/>
                </a:solidFill>
                <a:effectLst/>
              </a:rPr>
              <a:t>Trigger AIR Workflow - Submit Change Request for Approval</a:t>
            </a:r>
            <a:r>
              <a:rPr lang="en-US" sz="1100">
                <a:solidFill>
                  <a:srgbClr val="0E101A"/>
                </a:solidFill>
                <a:effectLst/>
              </a:rPr>
              <a:t>  </a:t>
            </a:r>
            <a:endParaRPr lang="en-US" sz="1100">
              <a:highlight>
                <a:srgbClr val="00FFFF"/>
              </a:highlight>
            </a:endParaRPr>
          </a:p>
          <a:p>
            <a:r>
              <a:rPr lang="en-US" sz="1100"/>
              <a:t>To trigger the Change Workflow, click the checkbox </a:t>
            </a:r>
            <a:r>
              <a:rPr lang="en-US" sz="1100">
                <a:sym typeface="Wingdings" panose="05000000000000000000" pitchFamily="2" charset="2"/>
              </a:rPr>
              <a:t></a:t>
            </a:r>
            <a:r>
              <a:rPr lang="en-US" sz="1100"/>
              <a:t> </a:t>
            </a:r>
            <a:r>
              <a:rPr lang="en-US" sz="1100" b="1"/>
              <a:t>SUBMIT FOR APPROVAL</a:t>
            </a:r>
            <a:r>
              <a:rPr lang="en-US" sz="1100"/>
              <a:t>.</a:t>
            </a:r>
          </a:p>
          <a:p>
            <a:r>
              <a:rPr lang="en-US" sz="1100"/>
              <a:t>In your browser, </a:t>
            </a:r>
            <a:r>
              <a:rPr lang="en-US" sz="1100" b="1" i="1"/>
              <a:t>refresh the page </a:t>
            </a:r>
            <a:r>
              <a:rPr lang="en-US" sz="1100" i="1"/>
              <a:t>or use the left arrow to exit the Change Request.</a:t>
            </a:r>
          </a:p>
          <a:p>
            <a:pPr lvl="1"/>
            <a:r>
              <a:rPr lang="en-US" sz="1100"/>
              <a:t>If the Change fields turn light gray and are locked, the workflow is in process.</a:t>
            </a:r>
          </a:p>
          <a:p>
            <a:pPr lvl="1"/>
            <a:r>
              <a:rPr lang="en-US" sz="1100"/>
              <a:t>If the Change fields do not turn light gray and lock, the submitter should check the </a:t>
            </a:r>
            <a:r>
              <a:rPr lang="en-US" sz="1100">
                <a:solidFill>
                  <a:srgbClr val="EA9423"/>
                </a:solidFill>
              </a:rPr>
              <a:t>mandatory fields </a:t>
            </a:r>
            <a:r>
              <a:rPr lang="en-US" sz="1100"/>
              <a:t>in Project Properties and Change Properties and resolve missing data. The submitter will receive a missing data email. The user </a:t>
            </a:r>
            <a:r>
              <a:rPr lang="en-US" sz="1100" b="1"/>
              <a:t>must re-trigger </a:t>
            </a:r>
            <a:r>
              <a:rPr lang="en-US" sz="1100"/>
              <a:t>the Idea Workflow and check the SUBMIT FOR APPROVAL field.</a:t>
            </a:r>
          </a:p>
          <a:p>
            <a:r>
              <a:rPr lang="en-US" sz="1100"/>
              <a:t>Status will change to </a:t>
            </a:r>
            <a:r>
              <a:rPr lang="en-US" sz="1100" b="1">
                <a:solidFill>
                  <a:srgbClr val="0070C0"/>
                </a:solidFill>
              </a:rPr>
              <a:t>Work In Progress</a:t>
            </a:r>
          </a:p>
          <a:p>
            <a:r>
              <a:rPr lang="en-US" sz="1100"/>
              <a:t>Stakeholder(s) will receive an email based on the Change</a:t>
            </a:r>
            <a:r>
              <a:rPr lang="en-US" sz="1100" b="1"/>
              <a:t> </a:t>
            </a:r>
            <a:r>
              <a:rPr lang="en-US" sz="1100"/>
              <a:t>Status</a:t>
            </a:r>
            <a:r>
              <a:rPr lang="en-US" sz="1100" b="1"/>
              <a:t> </a:t>
            </a:r>
            <a:r>
              <a:rPr lang="en-US" sz="1100"/>
              <a:t>field. </a:t>
            </a:r>
            <a:endParaRPr lang="en-US" sz="1100">
              <a:solidFill>
                <a:srgbClr val="FF0000"/>
              </a:solidFill>
            </a:endParaRPr>
          </a:p>
          <a:p>
            <a:pPr lvl="2"/>
            <a:endParaRPr lang="en-US" sz="800"/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55A70-1ED3-72B3-2DE0-13452BCEC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60" y="2777564"/>
            <a:ext cx="4572000" cy="322729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915A3E0-EFF0-F561-857A-58DC82607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60" y="5584184"/>
            <a:ext cx="4572000" cy="31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5F56-DB30-23D8-327C-409666AF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309E6-9DD2-A009-EB47-5DFEB012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1D95F9-7FA3-A720-9A22-D95819AF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3232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Action Items - Monitor the Change Workflow</a:t>
            </a:r>
          </a:p>
          <a:p>
            <a:pPr marL="0" indent="0">
              <a:buNone/>
            </a:pPr>
            <a:r>
              <a:rPr lang="en-US" sz="1100"/>
              <a:t>Open a Project, click on </a:t>
            </a:r>
            <a:r>
              <a:rPr lang="en-US" sz="1100" b="1"/>
              <a:t>Action Items</a:t>
            </a:r>
            <a:r>
              <a:rPr lang="en-US" sz="1100"/>
              <a:t> tab.</a:t>
            </a:r>
          </a:p>
          <a:p>
            <a:r>
              <a:rPr lang="en-US" sz="1100"/>
              <a:t>Review active Action Items – Change Request columns labeled to determine current status:</a:t>
            </a:r>
          </a:p>
          <a:p>
            <a:pPr lvl="1"/>
            <a:r>
              <a:rPr lang="en-US" sz="1100"/>
              <a:t>AI Status: This provides open/closed status of workflow for Stakeholder </a:t>
            </a:r>
          </a:p>
          <a:p>
            <a:pPr lvl="1"/>
            <a:r>
              <a:rPr lang="en-US" sz="1100"/>
              <a:t>Approval Status: This provides approval decision:</a:t>
            </a:r>
          </a:p>
          <a:p>
            <a:pPr lvl="2"/>
            <a:r>
              <a:rPr lang="en-US" sz="1100"/>
              <a:t>Approved = Stakeholder Approved </a:t>
            </a:r>
          </a:p>
          <a:p>
            <a:pPr lvl="2"/>
            <a:r>
              <a:rPr lang="en-US" sz="1100"/>
              <a:t>Rejected = Stakeholder Rejected </a:t>
            </a:r>
          </a:p>
          <a:p>
            <a:pPr lvl="2"/>
            <a:r>
              <a:rPr lang="en-US" sz="1100"/>
              <a:t>Null = Stakeholder decision not provided or processed</a:t>
            </a:r>
          </a:p>
          <a:p>
            <a:endParaRPr lang="en-US" sz="1100"/>
          </a:p>
          <a:p>
            <a:r>
              <a:rPr lang="en-US" sz="1100" i="1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/>
              <a:t>Action Item Responder (AIR) is being used to Automate Workflow Processes and Approvals.</a:t>
            </a:r>
          </a:p>
          <a:p>
            <a:pPr lvl="2"/>
            <a:r>
              <a:rPr lang="en-US" sz="1100"/>
              <a:t>Emails route to IT Management and Sponsors.</a:t>
            </a:r>
          </a:p>
          <a:p>
            <a:pPr lvl="2"/>
            <a:r>
              <a:rPr lang="en-US" sz="1100"/>
              <a:t>AIR processes execute every 15 minutes. Contact PMO if a Change Request is urgent.</a:t>
            </a:r>
          </a:p>
          <a:p>
            <a:pPr lvl="1"/>
            <a:r>
              <a:rPr lang="en-US" sz="1100"/>
              <a:t>Action Items tab:</a:t>
            </a:r>
          </a:p>
          <a:p>
            <a:pPr lvl="2"/>
            <a:r>
              <a:rPr lang="en-US" sz="1100"/>
              <a:t>Utilize tab to understand the status of emails sent and the recipients.</a:t>
            </a:r>
          </a:p>
          <a:p>
            <a:pPr lvl="2"/>
            <a:r>
              <a:rPr lang="en-US" sz="1100"/>
              <a:t>Click &gt; Action Items – Change Request to filter and rerun report for inactive change Request to view history.</a:t>
            </a:r>
            <a:endParaRPr lang="en-US" sz="1100">
              <a:highlight>
                <a:srgbClr val="FFFF00"/>
              </a:highligh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D89456B-1F8C-BEDA-BDD0-762599506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4278277"/>
            <a:ext cx="5486400" cy="12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0D7E-385D-6C87-4AE5-EF2152F2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F64D7-6EEA-6B86-A39A-20B483A4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- Workflows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5BF3D6F-2E04-3204-8FCE-7AD8B183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04052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/>
              <a:t>AIR Workflow Approvals</a:t>
            </a:r>
          </a:p>
          <a:p>
            <a:r>
              <a:rPr lang="en-US" sz="1100"/>
              <a:t>Stakeholder(s) will receive an email with a call to action in the Subject Line: </a:t>
            </a:r>
          </a:p>
          <a:p>
            <a:pPr lvl="1"/>
            <a:r>
              <a:rPr lang="en-US" sz="1100"/>
              <a:t>Clarity [Action Required]: &lt;Name of Project&gt; - &lt;Status Information&gt;</a:t>
            </a:r>
            <a:endParaRPr lang="en-US" sz="923">
              <a:highlight>
                <a:srgbClr val="00FFFF"/>
              </a:highlight>
            </a:endParaRPr>
          </a:p>
          <a:p>
            <a:r>
              <a:rPr lang="en-US" sz="1100"/>
              <a:t>Stakeholder(s) will review the information and decide by </a:t>
            </a:r>
            <a:r>
              <a:rPr lang="en-US" sz="1100" b="1"/>
              <a:t>clicking on a button</a:t>
            </a:r>
            <a:r>
              <a:rPr lang="en-US" sz="1100"/>
              <a:t>:</a:t>
            </a:r>
          </a:p>
          <a:p>
            <a:pPr lvl="1"/>
            <a:r>
              <a:rPr lang="en-US" sz="1100"/>
              <a:t>Approved (green)</a:t>
            </a:r>
          </a:p>
          <a:p>
            <a:pPr lvl="1"/>
            <a:r>
              <a:rPr lang="en-US" sz="1100"/>
              <a:t>Rejected (red)</a:t>
            </a:r>
          </a:p>
          <a:p>
            <a:pPr lvl="1"/>
            <a:endParaRPr lang="en-US" sz="1100"/>
          </a:p>
          <a:p>
            <a:r>
              <a:rPr lang="en-US" sz="1100"/>
              <a:t>After clicking a button, a new email will open. The email body will contain the following language:</a:t>
            </a:r>
          </a:p>
          <a:p>
            <a:pPr lvl="1"/>
            <a:r>
              <a:rPr lang="en-US" sz="1100">
                <a:effectLst/>
                <a:ea typeface="Aptos" panose="020B0004020202020204" pitchFamily="34" charset="0"/>
              </a:rPr>
              <a:t>If Rejected, please include a comment below. </a:t>
            </a:r>
            <a:br>
              <a:rPr lang="en-US" sz="1100">
                <a:effectLst/>
                <a:ea typeface="Aptos" panose="020B0004020202020204" pitchFamily="34" charset="0"/>
              </a:rPr>
            </a:br>
            <a:r>
              <a:rPr lang="en-US" sz="1100">
                <a:effectLst/>
                <a:ea typeface="Aptos" panose="020B0004020202020204" pitchFamily="34" charset="0"/>
              </a:rPr>
              <a:t>##- Please type your response below this line. Do not modify this line. [</a:t>
            </a:r>
            <a:r>
              <a:rPr lang="en-US" sz="1100" i="1">
                <a:effectLst/>
                <a:ea typeface="Aptos" panose="020B0004020202020204" pitchFamily="34" charset="0"/>
              </a:rPr>
              <a:t>bd6V6mRDmZ8FS2MI4PalQw</a:t>
            </a:r>
            <a:r>
              <a:rPr lang="en-US" sz="1100">
                <a:effectLst/>
                <a:ea typeface="Aptos" panose="020B0004020202020204" pitchFamily="34" charset="0"/>
              </a:rPr>
              <a:t>==] (APPROVE) -## </a:t>
            </a:r>
          </a:p>
          <a:p>
            <a:pPr lvl="1"/>
            <a:endParaRPr lang="en-US" sz="1100" i="1"/>
          </a:p>
          <a:p>
            <a:pPr lvl="1"/>
            <a:r>
              <a:rPr lang="en-US" sz="1100" i="1">
                <a:solidFill>
                  <a:srgbClr val="FF0000"/>
                </a:solidFill>
              </a:rPr>
              <a:t>Warning</a:t>
            </a:r>
            <a:r>
              <a:rPr lang="en-US" sz="1100"/>
              <a:t>: Stakeholders will need to CLICK BELOW this information in the email body to enter their response, as applicable.</a:t>
            </a:r>
          </a:p>
          <a:p>
            <a:endParaRPr lang="en-US" sz="1100"/>
          </a:p>
          <a:p>
            <a:r>
              <a:rPr lang="en-US" sz="1100"/>
              <a:t>Stakeholder will click the </a:t>
            </a:r>
            <a:r>
              <a:rPr lang="en-US" sz="1100" b="1"/>
              <a:t>Send</a:t>
            </a:r>
            <a:r>
              <a:rPr lang="en-US" sz="1100"/>
              <a:t> button when completed.</a:t>
            </a: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45D90E3-E65D-D94D-1489-67230D351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" y="4232302"/>
            <a:ext cx="3374390" cy="322077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AA1C834-5388-57DB-B851-3D8D9B01D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38" y="4019651"/>
            <a:ext cx="2914650" cy="219502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A0BA4-AA01-41EC-E8B1-4E6173EFAB4F}"/>
              </a:ext>
            </a:extLst>
          </p:cNvPr>
          <p:cNvCxnSpPr>
            <a:cxnSpLocks/>
          </p:cNvCxnSpPr>
          <p:nvPr/>
        </p:nvCxnSpPr>
        <p:spPr>
          <a:xfrm flipV="1">
            <a:off x="1648460" y="6002020"/>
            <a:ext cx="2367280" cy="9226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71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vcSYAPdf0FLMrqT6Wp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3">
      <a:dk1>
        <a:srgbClr val="595959"/>
      </a:dk1>
      <a:lt1>
        <a:sysClr val="window" lastClr="FFFFFF"/>
      </a:lt1>
      <a:dk2>
        <a:srgbClr val="A5A5A5"/>
      </a:dk2>
      <a:lt2>
        <a:srgbClr val="E4E9EF"/>
      </a:lt2>
      <a:accent1>
        <a:srgbClr val="00A160"/>
      </a:accent1>
      <a:accent2>
        <a:srgbClr val="3989C9"/>
      </a:accent2>
      <a:accent3>
        <a:srgbClr val="EA9423"/>
      </a:accent3>
      <a:accent4>
        <a:srgbClr val="846648"/>
      </a:accent4>
      <a:accent5>
        <a:srgbClr val="7030A0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2021  -  Read-Only" id="{D4836B8B-8F11-432F-9F03-35CC1DB588CC}" vid="{E3C0151F-6EBE-42E8-A891-D485534E2CA8}"/>
    </a:ext>
  </a:extLst>
</a:theme>
</file>

<file path=ppt/theme/theme2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_2021  -  Read-Only" id="{D4836B8B-8F11-432F-9F03-35CC1DB588CC}" vid="{A28B6F8E-74F2-4791-A8C1-058B4A9963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2bfae6-4b69-46a3-8431-3bde041994b9" xsi:nil="true"/>
    <lcf76f155ced4ddcb4097134ff3c332f xmlns="5c19f4e1-aa8f-4329-b840-3ed47d4b5441">
      <Terms xmlns="http://schemas.microsoft.com/office/infopath/2007/PartnerControls"/>
    </lcf76f155ced4ddcb4097134ff3c332f>
    <SharedWithUsers xmlns="5d2bfae6-4b69-46a3-8431-3bde041994b9">
      <UserInfo>
        <DisplayName>Simpson, Jemarice D</DisplayName>
        <AccountId>38</AccountId>
        <AccountType/>
      </UserInfo>
      <UserInfo>
        <DisplayName>Proksch, Susan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E05C119F3894F83A214E522CEB8E1" ma:contentTypeVersion="13" ma:contentTypeDescription="Create a new document." ma:contentTypeScope="" ma:versionID="1353637759a2b875bb038a3fb724c8aa">
  <xsd:schema xmlns:xsd="http://www.w3.org/2001/XMLSchema" xmlns:xs="http://www.w3.org/2001/XMLSchema" xmlns:p="http://schemas.microsoft.com/office/2006/metadata/properties" xmlns:ns2="5c19f4e1-aa8f-4329-b840-3ed47d4b5441" xmlns:ns3="5d2bfae6-4b69-46a3-8431-3bde041994b9" targetNamespace="http://schemas.microsoft.com/office/2006/metadata/properties" ma:root="true" ma:fieldsID="cf487f6239661bbc9fcbf662bcb1e071" ns2:_="" ns3:_="">
    <xsd:import namespace="5c19f4e1-aa8f-4329-b840-3ed47d4b5441"/>
    <xsd:import namespace="5d2bfae6-4b69-46a3-8431-3bde04199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9f4e1-aa8f-4329-b840-3ed47d4b5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ab1785c-03c4-4f5d-a7bb-9621a47e58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bfae6-4b69-46a3-8431-3bde041994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ddd8cf-5a09-4a7e-8b77-7121e89ee3f3}" ma:internalName="TaxCatchAll" ma:showField="CatchAllData" ma:web="5d2bfae6-4b69-46a3-8431-3bde04199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89D60-563F-4D7B-9840-9EDC87571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41110-A43A-47D9-A4D8-92379A11A996}">
  <ds:schemaRefs>
    <ds:schemaRef ds:uri="5c19f4e1-aa8f-4329-b840-3ed47d4b5441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5d2bfae6-4b69-46a3-8431-3bde04199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0C91925-5E6B-4571-849A-33370A90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9f4e1-aa8f-4329-b840-3ed47d4b5441"/>
    <ds:schemaRef ds:uri="5d2bfae6-4b69-46a3-8431-3bde04199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Oakland County Powerpoint Template (1)</Template>
  <TotalTime>6</TotalTime>
  <Words>3697</Words>
  <Application>Microsoft Office PowerPoint</Application>
  <PresentationFormat>Custom</PresentationFormat>
  <Paragraphs>1458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Wingdings</vt:lpstr>
      <vt:lpstr>Median</vt:lpstr>
      <vt:lpstr>1_Firm Format - template_Blue</vt:lpstr>
      <vt:lpstr>think-cell Slide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Change Management - Workflows</vt:lpstr>
      <vt:lpstr>[TABLE 1] Change Management Workflow and Fields: Project - Initial Baseline</vt:lpstr>
      <vt:lpstr>[TABLE 2] Change Management Workflow and Fields: Project - Planning Next Phase</vt:lpstr>
      <vt:lpstr>[TABLE 3] Change Management Workflow and Fields: Project - Rebaseline</vt:lpstr>
      <vt:lpstr>[TABLE 4] Change Management Workflow and Fields: Project On Hold</vt:lpstr>
      <vt:lpstr>[TABLE 5] Change Management Workflow and Fields: Close Project</vt:lpstr>
      <vt:lpstr>[TABLE 6] Change Management Workflow and Fields: Cancel (Closed) Project</vt:lpstr>
    </vt:vector>
  </TitlesOfParts>
  <Company>Oakland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Modern Migration (MUX)</dc:title>
  <dc:creator>Goisdzinski, Kary V</dc:creator>
  <cp:lastModifiedBy>Simpson, Jemarice D</cp:lastModifiedBy>
  <cp:revision>4</cp:revision>
  <cp:lastPrinted>2023-09-06T13:42:55Z</cp:lastPrinted>
  <dcterms:created xsi:type="dcterms:W3CDTF">2022-09-08T12:42:08Z</dcterms:created>
  <dcterms:modified xsi:type="dcterms:W3CDTF">2024-04-08T20:11:03Z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0x010100585E05C119F3894F83A214E522CEB8E1</vt:lpwstr>
  </property>
</Properties>
</file>