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  <p:sldMasterId id="2147483663" r:id="rId5"/>
  </p:sldMasterIdLst>
  <p:notesMasterIdLst>
    <p:notesMasterId r:id="rId23"/>
  </p:notesMasterIdLst>
  <p:handoutMasterIdLst>
    <p:handoutMasterId r:id="rId24"/>
  </p:handoutMasterIdLst>
  <p:sldIdLst>
    <p:sldId id="1068" r:id="rId6"/>
    <p:sldId id="1067" r:id="rId7"/>
    <p:sldId id="1051" r:id="rId8"/>
    <p:sldId id="1052" r:id="rId9"/>
    <p:sldId id="1054" r:id="rId10"/>
    <p:sldId id="1060" r:id="rId11"/>
    <p:sldId id="1069" r:id="rId12"/>
    <p:sldId id="1053" r:id="rId13"/>
    <p:sldId id="1059" r:id="rId14"/>
    <p:sldId id="1055" r:id="rId15"/>
    <p:sldId id="1056" r:id="rId16"/>
    <p:sldId id="1057" r:id="rId17"/>
    <p:sldId id="1070" r:id="rId18"/>
    <p:sldId id="1058" r:id="rId19"/>
    <p:sldId id="1028" r:id="rId20"/>
    <p:sldId id="1027" r:id="rId21"/>
    <p:sldId id="1044" r:id="rId22"/>
  </p:sldIdLst>
  <p:sldSz cx="7315200" cy="9601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F5F807-5AA1-9479-DF09-19D0C9397C5E}" name="Proksch, Susan" initials="SP" userId="S::prokschs@oakgov.com::7b82183f-09d7-42fb-a404-082fa33c01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den, Alyson" initials="HA" lastIdx="1" clrIdx="0">
    <p:extLst>
      <p:ext uri="{19B8F6BF-5375-455C-9EA6-DF929625EA0E}">
        <p15:presenceInfo xmlns:p15="http://schemas.microsoft.com/office/powerpoint/2012/main" userId="S::AHayden@rwbaird.com::6ea25f57-0430-4798-afbf-4a8f9e0b261c" providerId="AD"/>
      </p:ext>
    </p:extLst>
  </p:cmAuthor>
  <p:cmAuthor id="2" name="Chambers, Hilarie" initials="CH" lastIdx="3" clrIdx="1">
    <p:extLst>
      <p:ext uri="{19B8F6BF-5375-455C-9EA6-DF929625EA0E}">
        <p15:presenceInfo xmlns:p15="http://schemas.microsoft.com/office/powerpoint/2012/main" userId="S::chambershi@oakgov.com::da35f76d-e267-49ca-9b34-4f522d7e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9423"/>
    <a:srgbClr val="3399FF"/>
    <a:srgbClr val="009966"/>
    <a:srgbClr val="696969"/>
    <a:srgbClr val="CCFFCC"/>
    <a:srgbClr val="84BA3C"/>
    <a:srgbClr val="595959"/>
    <a:srgbClr val="CEDAEB"/>
    <a:srgbClr val="8E9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FAEAC-51F9-46CD-A851-80CFD00F756C}" v="18" dt="2024-02-23T20:50:39.472"/>
    <p1510:client id="{44F38E3B-40A7-4B84-A563-2DF2D2E52C82}" v="539" dt="2024-02-23T19:19:51.412"/>
    <p1510:client id="{EB34990D-1541-4382-9BEC-FABFCF0F2E82}" v="183" dt="2024-02-23T18:56:33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9" autoAdjust="0"/>
  </p:normalViewPr>
  <p:slideViewPr>
    <p:cSldViewPr snapToGrid="0">
      <p:cViewPr varScale="1">
        <p:scale>
          <a:sx n="53" d="100"/>
          <a:sy n="53" d="100"/>
        </p:scale>
        <p:origin x="1770" y="78"/>
      </p:cViewPr>
      <p:guideLst>
        <p:guide orient="horz" pos="3024"/>
        <p:guide pos="23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r">
              <a:defRPr sz="1200"/>
            </a:lvl1pPr>
          </a:lstStyle>
          <a:p>
            <a:fld id="{8C7A27DC-3A43-4094-9C46-B047536200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6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r">
              <a:defRPr sz="1200"/>
            </a:lvl1pPr>
          </a:lstStyle>
          <a:p>
            <a:fld id="{AA528687-D2CB-4421-AC36-263E50F17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43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r">
              <a:defRPr sz="1200"/>
            </a:lvl1pPr>
          </a:lstStyle>
          <a:p>
            <a:fld id="{325C0139-041C-4D06-97D9-7E16AA70846C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8050" y="696913"/>
            <a:ext cx="2654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5" rIns="91692" bIns="458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692" tIns="45845" rIns="91692" bIns="45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r">
              <a:defRPr sz="1200"/>
            </a:lvl1pPr>
          </a:lstStyle>
          <a:p>
            <a:fld id="{48D44386-29B4-4C81-A632-D380CB534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57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24</a:t>
            </a:r>
          </a:p>
        </p:txBody>
      </p:sp>
    </p:spTree>
    <p:extLst>
      <p:ext uri="{BB962C8B-B14F-4D97-AF65-F5344CB8AC3E}">
        <p14:creationId xmlns:p14="http://schemas.microsoft.com/office/powerpoint/2010/main" val="206385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37</a:t>
            </a:r>
          </a:p>
        </p:txBody>
      </p:sp>
    </p:spTree>
    <p:extLst>
      <p:ext uri="{BB962C8B-B14F-4D97-AF65-F5344CB8AC3E}">
        <p14:creationId xmlns:p14="http://schemas.microsoft.com/office/powerpoint/2010/main" val="64638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5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25</a:t>
            </a:r>
          </a:p>
          <a:p>
            <a:r>
              <a:rPr lang="en-US" dirty="0"/>
              <a:t>Image 26.1</a:t>
            </a:r>
          </a:p>
        </p:txBody>
      </p:sp>
    </p:spTree>
    <p:extLst>
      <p:ext uri="{BB962C8B-B14F-4D97-AF65-F5344CB8AC3E}">
        <p14:creationId xmlns:p14="http://schemas.microsoft.com/office/powerpoint/2010/main" val="198323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27</a:t>
            </a:r>
          </a:p>
        </p:txBody>
      </p:sp>
    </p:spTree>
    <p:extLst>
      <p:ext uri="{BB962C8B-B14F-4D97-AF65-F5344CB8AC3E}">
        <p14:creationId xmlns:p14="http://schemas.microsoft.com/office/powerpoint/2010/main" val="385240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28</a:t>
            </a:r>
          </a:p>
          <a:p>
            <a:r>
              <a:rPr lang="en-US" dirty="0"/>
              <a:t>Image 29</a:t>
            </a:r>
          </a:p>
        </p:txBody>
      </p:sp>
    </p:spTree>
    <p:extLst>
      <p:ext uri="{BB962C8B-B14F-4D97-AF65-F5344CB8AC3E}">
        <p14:creationId xmlns:p14="http://schemas.microsoft.com/office/powerpoint/2010/main" val="146199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29.1</a:t>
            </a:r>
          </a:p>
        </p:txBody>
      </p:sp>
    </p:spTree>
    <p:extLst>
      <p:ext uri="{BB962C8B-B14F-4D97-AF65-F5344CB8AC3E}">
        <p14:creationId xmlns:p14="http://schemas.microsoft.com/office/powerpoint/2010/main" val="234650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30</a:t>
            </a:r>
          </a:p>
          <a:p>
            <a:r>
              <a:rPr lang="en-US" dirty="0"/>
              <a:t>Image 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35</a:t>
            </a:r>
          </a:p>
        </p:txBody>
      </p:sp>
    </p:spTree>
    <p:extLst>
      <p:ext uri="{BB962C8B-B14F-4D97-AF65-F5344CB8AC3E}">
        <p14:creationId xmlns:p14="http://schemas.microsoft.com/office/powerpoint/2010/main" val="238762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32</a:t>
            </a:r>
          </a:p>
          <a:p>
            <a:r>
              <a:rPr lang="en-US" dirty="0"/>
              <a:t>Image 33</a:t>
            </a:r>
          </a:p>
        </p:txBody>
      </p:sp>
    </p:spTree>
    <p:extLst>
      <p:ext uri="{BB962C8B-B14F-4D97-AF65-F5344CB8AC3E}">
        <p14:creationId xmlns:p14="http://schemas.microsoft.com/office/powerpoint/2010/main" val="285873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34</a:t>
            </a:r>
          </a:p>
        </p:txBody>
      </p:sp>
    </p:spTree>
    <p:extLst>
      <p:ext uri="{BB962C8B-B14F-4D97-AF65-F5344CB8AC3E}">
        <p14:creationId xmlns:p14="http://schemas.microsoft.com/office/powerpoint/2010/main" val="72871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hyperlink" Target="https://www.michigan.gov/som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</a:t>
            </a:r>
            <a:fld id="{A9AA3D4F-4B37-4EA2-8B27-983307ABE0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00AC8E-9A28-A345-B5EE-1E6C271E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69115"/>
            <a:ext cx="6723485" cy="29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0AA3B5-CA7B-4852-6FA1-FDC29C90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79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DA6DCA-D0B7-6B6B-448B-216378FAC5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2957" y="585888"/>
            <a:ext cx="6729984" cy="63868"/>
            <a:chOff x="932329" y="7766760"/>
            <a:chExt cx="5450542" cy="8718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3D6FF-35A6-4476-4863-8B64FB715723}"/>
                </a:ext>
              </a:extLst>
            </p:cNvPr>
            <p:cNvCxnSpPr/>
            <p:nvPr/>
          </p:nvCxnSpPr>
          <p:spPr>
            <a:xfrm flipV="1">
              <a:off x="932329" y="7846851"/>
              <a:ext cx="5450542" cy="70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53C955-4CD5-11EE-50D3-C0EB3753410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932329" y="7766760"/>
              <a:ext cx="5450542" cy="709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6568D8-9B31-4CF1-7AC9-0EF9F5945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8309A5-00A4-98B0-72FE-EA03369EAEF9}"/>
              </a:ext>
            </a:extLst>
          </p:cNvPr>
          <p:cNvSpPr txBox="1"/>
          <p:nvPr userDrawn="1"/>
        </p:nvSpPr>
        <p:spPr>
          <a:xfrm>
            <a:off x="5335675" y="8934329"/>
            <a:ext cx="109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Rev: 03/22/24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Owner: IT PMO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30CA87F-E4A3-7B4D-5770-F380C6745369}"/>
              </a:ext>
            </a:extLst>
          </p:cNvPr>
          <p:cNvSpPr txBox="1">
            <a:spLocks/>
          </p:cNvSpPr>
          <p:nvPr userDrawn="1"/>
        </p:nvSpPr>
        <p:spPr>
          <a:xfrm>
            <a:off x="942426" y="89719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AA3D4F-4B37-4EA2-8B27-983307ABE0EE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FDD86-CE4E-2213-DC4B-FBCB58528B9F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87680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875921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C1498A0-F93F-41CD-BBED-ACE01F33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0521" y="2026920"/>
            <a:ext cx="2865120" cy="68719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8404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2453640"/>
            <a:ext cx="3108960" cy="896112"/>
          </a:xfrm>
          <a:solidFill>
            <a:srgbClr val="EA9423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840480" y="2453640"/>
            <a:ext cx="3108960" cy="896112"/>
          </a:xfrm>
          <a:solidFill>
            <a:srgbClr val="3389C9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F844FEB-916C-4010-919E-42E4DF96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876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18288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18288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16992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316992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4500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44500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24" hasCustomPrompt="1"/>
          </p:nvPr>
        </p:nvSpPr>
        <p:spPr>
          <a:xfrm>
            <a:off x="57912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57912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6" hasCustomPrompt="1"/>
          </p:nvPr>
        </p:nvSpPr>
        <p:spPr>
          <a:xfrm>
            <a:off x="4876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876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8" hasCustomPrompt="1"/>
          </p:nvPr>
        </p:nvSpPr>
        <p:spPr>
          <a:xfrm>
            <a:off x="18288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18288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7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316992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316992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2" hasCustomPrompt="1"/>
          </p:nvPr>
        </p:nvSpPr>
        <p:spPr>
          <a:xfrm>
            <a:off x="44500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44500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57912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57912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3" name="Title Placeholder 21">
            <a:extLst>
              <a:ext uri="{FF2B5EF4-FFF2-40B4-BE49-F238E27FC236}">
                <a16:creationId xmlns:a16="http://schemas.microsoft.com/office/drawing/2014/main" id="{19388237-F0BB-4003-AEE5-3FB839BA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02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057C-A833-FBFB-E5AC-816C998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78768-FA9B-7B19-8D19-CB0670EBD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9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0" y="2346960"/>
            <a:ext cx="1280160" cy="6080760"/>
          </a:xfrm>
          <a:solidFill>
            <a:schemeClr val="tx1">
              <a:lumMod val="40000"/>
              <a:lumOff val="60000"/>
            </a:schemeClr>
          </a:solidFill>
          <a:ln w="50800" cap="sq" cmpd="dbl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443"/>
              </a:spcAft>
              <a:buNone/>
              <a:defRPr sz="798"/>
            </a:lvl1pPr>
            <a:lvl2pPr>
              <a:buNone/>
              <a:defRPr sz="532"/>
            </a:lvl2pPr>
            <a:lvl3pPr>
              <a:buNone/>
              <a:defRPr sz="443"/>
            </a:lvl3pPr>
            <a:lvl4pPr>
              <a:buNone/>
              <a:defRPr sz="398"/>
            </a:lvl4pPr>
            <a:lvl5pPr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89760" y="2346961"/>
            <a:ext cx="5120640" cy="61874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C908D119-9BFA-42CD-BF9E-EDCF33FF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0" y="8427720"/>
            <a:ext cx="5852160" cy="960120"/>
          </a:xfrm>
        </p:spPr>
        <p:txBody>
          <a:bodyPr/>
          <a:lstStyle>
            <a:lvl1pPr marL="0" indent="0">
              <a:buFontTx/>
              <a:buNone/>
              <a:defRPr sz="753"/>
            </a:lvl1pPr>
            <a:lvl2pPr>
              <a:buFontTx/>
              <a:buNone/>
              <a:defRPr sz="532"/>
            </a:lvl2pPr>
            <a:lvl3pPr>
              <a:buFontTx/>
              <a:buNone/>
              <a:defRPr sz="443"/>
            </a:lvl3pPr>
            <a:lvl4pPr>
              <a:buFontTx/>
              <a:buNone/>
              <a:defRPr sz="398"/>
            </a:lvl4pPr>
            <a:lvl5pPr>
              <a:buFontTx/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7029824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0" name="Rectangle 9"/>
          <p:cNvSpPr/>
          <p:nvPr/>
        </p:nvSpPr>
        <p:spPr>
          <a:xfrm>
            <a:off x="1236269" y="7156094"/>
            <a:ext cx="6078931" cy="9985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86" y="7170642"/>
            <a:ext cx="5852160" cy="960120"/>
          </a:xfrm>
        </p:spPr>
        <p:txBody>
          <a:bodyPr anchor="ctr">
            <a:normAutofit/>
          </a:bodyPr>
          <a:lstStyle>
            <a:lvl1pPr algn="l">
              <a:buNone/>
              <a:defRPr sz="1418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158240" y="0"/>
            <a:ext cx="80467" cy="961400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6269" y="0"/>
            <a:ext cx="6078931" cy="702982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18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315" y="7162495"/>
            <a:ext cx="1165555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6" name="Rectangle 15"/>
          <p:cNvSpPr/>
          <p:nvPr/>
        </p:nvSpPr>
        <p:spPr>
          <a:xfrm>
            <a:off x="-7665" y="7768440"/>
            <a:ext cx="7109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7" name="Rectangle 16"/>
          <p:cNvSpPr/>
          <p:nvPr/>
        </p:nvSpPr>
        <p:spPr>
          <a:xfrm>
            <a:off x="742874" y="7768440"/>
            <a:ext cx="415367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</p:spTree>
    <p:extLst>
      <p:ext uri="{BB962C8B-B14F-4D97-AF65-F5344CB8AC3E}">
        <p14:creationId xmlns:p14="http://schemas.microsoft.com/office/powerpoint/2010/main" val="19038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113225"/>
            <a:ext cx="6583680" cy="306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5867401"/>
            <a:ext cx="6583680" cy="3062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29D13902-AEC8-45DC-AE25-23E736B7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7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</p:spTree>
    <p:extLst>
      <p:ext uri="{BB962C8B-B14F-4D97-AF65-F5344CB8AC3E}">
        <p14:creationId xmlns:p14="http://schemas.microsoft.com/office/powerpoint/2010/main" val="5043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7395" y="95053"/>
            <a:ext cx="5997805" cy="46619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238" y="68360"/>
            <a:ext cx="5781083" cy="466195"/>
          </a:xfrm>
        </p:spPr>
        <p:txBody>
          <a:bodyPr>
            <a:noAutofit/>
          </a:bodyPr>
          <a:lstStyle>
            <a:lvl1pPr algn="l">
              <a:buNone/>
              <a:defRPr sz="1418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532" y="95516"/>
            <a:ext cx="1266554" cy="225405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  <a:p>
            <a:pPr algn="ctr" eaLnBrk="1" latinLnBrk="0" hangingPunct="1"/>
            <a:endParaRPr kumimoji="0" lang="en-US" sz="798" dirty="0"/>
          </a:p>
        </p:txBody>
      </p:sp>
      <p:sp>
        <p:nvSpPr>
          <p:cNvPr id="11" name="Rectangle 10"/>
          <p:cNvSpPr/>
          <p:nvPr/>
        </p:nvSpPr>
        <p:spPr>
          <a:xfrm>
            <a:off x="-6531" y="347778"/>
            <a:ext cx="426720" cy="20806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5" name="Rectangle 14"/>
          <p:cNvSpPr/>
          <p:nvPr/>
        </p:nvSpPr>
        <p:spPr>
          <a:xfrm>
            <a:off x="477563" y="347778"/>
            <a:ext cx="782459" cy="20806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4CE3B-CE68-201C-AB46-603294B0B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12A93-E028-4D13-7E6A-3CEB982A698B}"/>
              </a:ext>
            </a:extLst>
          </p:cNvPr>
          <p:cNvSpPr txBox="1"/>
          <p:nvPr userDrawn="1"/>
        </p:nvSpPr>
        <p:spPr>
          <a:xfrm>
            <a:off x="5342097" y="8934329"/>
            <a:ext cx="1105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Rev: 03/22/24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Owner: IT PMO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3AF0A-8C50-166C-C012-9136A810C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E0DDF2-AEFF-188F-0698-C2ADF460A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0375" y="64008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3DE90-655C-1D00-F2CA-6CAD83E8417C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52175750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45280" y="853440"/>
            <a:ext cx="2865120" cy="74676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F1FCF4-0EF7-2443-A0FA-B1FD92C6B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9121140"/>
            <a:ext cx="396080" cy="2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2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0" userDrawn="1">
          <p15:clr>
            <a:srgbClr val="FBAE40"/>
          </p15:clr>
        </p15:guide>
        <p15:guide id="2" orient="horz" pos="6505" userDrawn="1">
          <p15:clr>
            <a:srgbClr val="FBAE40"/>
          </p15:clr>
        </p15:guide>
        <p15:guide id="3" orient="horz" pos="12359" userDrawn="1">
          <p15:clr>
            <a:srgbClr val="FBAE40"/>
          </p15:clr>
        </p15:guide>
        <p15:guide id="4" pos="210" userDrawn="1">
          <p15:clr>
            <a:srgbClr val="FBAE40"/>
          </p15:clr>
        </p15:guide>
        <p15:guide id="5" pos="3745" userDrawn="1">
          <p15:clr>
            <a:srgbClr val="FBAE40"/>
          </p15:clr>
        </p15:guide>
        <p15:guide id="6" pos="72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97" y="2272"/>
          <a:ext cx="1295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7" y="2272"/>
                        <a:ext cx="1295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49FD32C-2A27-4371-94EC-FD5C03F604D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7186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6991232" y="9356818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5D8E8-1FD1-4E37-8B7B-340D546AB59E}"/>
              </a:ext>
            </a:extLst>
          </p:cNvPr>
          <p:cNvSpPr/>
          <p:nvPr userDrawn="1"/>
        </p:nvSpPr>
        <p:spPr>
          <a:xfrm>
            <a:off x="1" y="8948119"/>
            <a:ext cx="7315200" cy="653082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328" tIns="20664" rIns="41328" bIns="206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23" dirty="0">
              <a:solidFill>
                <a:schemeClr val="tx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F9FCF8D-313E-42DF-9D90-8DB0ED5690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991232" y="9410219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lideLogoText">
            <a:extLst>
              <a:ext uri="{FF2B5EF4-FFF2-40B4-BE49-F238E27FC236}">
                <a16:creationId xmlns:a16="http://schemas.microsoft.com/office/drawing/2014/main" id="{EFDA50CF-8CAA-4A39-B70C-4B8F557366C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735676" y="9410219"/>
            <a:ext cx="1173398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404663"/>
            <a:r>
              <a:rPr lang="en-US" sz="361" b="0" baseline="0" dirty="0">
                <a:solidFill>
                  <a:schemeClr val="bg1"/>
                </a:solidFill>
                <a:latin typeface="+mn-lt"/>
              </a:rPr>
              <a:t>Michigan Department of Labor and Economic Opportunity</a:t>
            </a:r>
            <a:endParaRPr lang="x-none" sz="361" b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541" descr="Michigan.gov">
            <a:hlinkClick r:id="rId7"/>
            <a:extLst>
              <a:ext uri="{FF2B5EF4-FFF2-40B4-BE49-F238E27FC236}">
                <a16:creationId xmlns:a16="http://schemas.microsoft.com/office/drawing/2014/main" id="{7E099D83-CB3E-4028-B30F-03EB664B5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" y="9066414"/>
            <a:ext cx="671750" cy="3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4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4" userDrawn="1">
          <p15:clr>
            <a:srgbClr val="F26B43"/>
          </p15:clr>
        </p15:guide>
        <p15:guide id="2" pos="6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5475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89760" y="5654040"/>
            <a:ext cx="5181600" cy="2560320"/>
          </a:xfrm>
        </p:spPr>
        <p:txBody>
          <a:bodyPr anchor="b">
            <a:normAutofit/>
          </a:bodyPr>
          <a:lstStyle>
            <a:lvl1pPr>
              <a:defRPr sz="1595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886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311C03-DC5E-4111-83FC-AA3AB10088F3}"/>
              </a:ext>
            </a:extLst>
          </p:cNvPr>
          <p:cNvSpPr/>
          <p:nvPr userDrawn="1"/>
        </p:nvSpPr>
        <p:spPr>
          <a:xfrm>
            <a:off x="0" y="2346960"/>
            <a:ext cx="3246121" cy="304214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3281" y="426721"/>
            <a:ext cx="3749040" cy="885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33400"/>
            <a:ext cx="2788921" cy="17068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D5BB22-C83A-4D74-99F2-2C2EDD235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880360"/>
            <a:ext cx="2788921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1959" y="426721"/>
            <a:ext cx="2880361" cy="8854440"/>
          </a:xfrm>
        </p:spPr>
        <p:txBody>
          <a:bodyPr/>
          <a:lstStyle>
            <a:lvl1pPr>
              <a:buNone/>
              <a:defRPr sz="886" b="1"/>
            </a:lvl1pPr>
            <a:lvl2pPr>
              <a:spcBef>
                <a:spcPts val="532"/>
              </a:spcBef>
              <a:defRPr/>
            </a:lvl2pPr>
            <a:lvl3pPr>
              <a:spcBef>
                <a:spcPts val="532"/>
              </a:spcBef>
              <a:defRPr/>
            </a:lvl3pPr>
            <a:lvl4pPr>
              <a:spcBef>
                <a:spcPts val="532"/>
              </a:spcBef>
              <a:defRPr/>
            </a:lvl4pPr>
            <a:lvl5pPr>
              <a:spcBef>
                <a:spcPts val="532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6952B-BA6A-4433-8BE1-EEE63C036AE8}"/>
              </a:ext>
            </a:extLst>
          </p:cNvPr>
          <p:cNvSpPr/>
          <p:nvPr userDrawn="1"/>
        </p:nvSpPr>
        <p:spPr>
          <a:xfrm>
            <a:off x="0" y="426721"/>
            <a:ext cx="3737587" cy="927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8" dirty="0"/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181204"/>
            <a:ext cx="3520441" cy="11734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1772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1441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0118" y="2240280"/>
            <a:ext cx="6522720" cy="62941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71331891-6D2B-4304-9F75-A147D3F8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880" y="3840481"/>
            <a:ext cx="5088891" cy="2342515"/>
          </a:xfrm>
        </p:spPr>
        <p:txBody>
          <a:bodyPr anchor="t"/>
          <a:lstStyle>
            <a:lvl1pPr marL="0" indent="0">
              <a:buNone/>
              <a:defRPr sz="1240">
                <a:solidFill>
                  <a:schemeClr val="tx1"/>
                </a:solidFill>
              </a:defRPr>
            </a:lvl1pPr>
            <a:lvl2pPr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133600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13868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1386840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40280"/>
            <a:ext cx="1645920" cy="693420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1" name="Rectangle 10"/>
          <p:cNvSpPr/>
          <p:nvPr/>
        </p:nvSpPr>
        <p:spPr>
          <a:xfrm>
            <a:off x="1" y="2987040"/>
            <a:ext cx="426720" cy="640080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15" name="Rectangle 14"/>
          <p:cNvSpPr/>
          <p:nvPr/>
        </p:nvSpPr>
        <p:spPr>
          <a:xfrm>
            <a:off x="484094" y="2987040"/>
            <a:ext cx="1161826" cy="640080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</p:spTree>
    <p:extLst>
      <p:ext uri="{BB962C8B-B14F-4D97-AF65-F5344CB8AC3E}">
        <p14:creationId xmlns:p14="http://schemas.microsoft.com/office/powerpoint/2010/main" val="3326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284657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7537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753778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7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tags" Target="../tags/tag1.xml"/><Relationship Id="rId21" Type="http://schemas.openxmlformats.org/officeDocument/2006/relationships/image" Target="../media/image5.emf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openxmlformats.org/officeDocument/2006/relationships/theme" Target="../theme/theme2.xml"/><Relationship Id="rId16" Type="http://schemas.openxmlformats.org/officeDocument/2006/relationships/tags" Target="../tags/tag1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0118" y="2240280"/>
            <a:ext cx="6522720" cy="6336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F94A12-E255-491E-A760-DA1574956698}"/>
              </a:ext>
            </a:extLst>
          </p:cNvPr>
          <p:cNvSpPr/>
          <p:nvPr userDrawn="1"/>
        </p:nvSpPr>
        <p:spPr>
          <a:xfrm>
            <a:off x="-10450" y="1616026"/>
            <a:ext cx="7333155" cy="302436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68" r:id="rId3"/>
    <p:sldLayoutId id="2147483669" r:id="rId4"/>
    <p:sldLayoutId id="2147483694" r:id="rId5"/>
    <p:sldLayoutId id="2147483715" r:id="rId6"/>
    <p:sldLayoutId id="2147483670" r:id="rId7"/>
    <p:sldLayoutId id="2147483671" r:id="rId8"/>
    <p:sldLayoutId id="2147483687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16" r:id="rId15"/>
    <p:sldLayoutId id="2147483679" r:id="rId16"/>
    <p:sldLayoutId id="2147483680" r:id="rId17"/>
    <p:sldLayoutId id="2147483683" r:id="rId18"/>
    <p:sldLayoutId id="2147483691" r:id="rId19"/>
    <p:sldLayoutId id="2147483661" r:id="rId20"/>
    <p:sldLayoutId id="2147483697" r:id="rId2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1418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0487" indent="-150487" algn="l" rtl="0" eaLnBrk="1" latinLnBrk="0" hangingPunct="1">
        <a:spcBef>
          <a:spcPts val="31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1063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4492" indent="-142752" algn="l" rtl="0" eaLnBrk="1" latinLnBrk="0" hangingPunct="1">
        <a:spcBef>
          <a:spcPts val="243"/>
        </a:spcBef>
        <a:buClr>
          <a:schemeClr val="accent1"/>
        </a:buClr>
        <a:buSzPct val="125000"/>
        <a:buFont typeface="Arial" panose="020B0604020202020204" pitchFamily="34" charset="0"/>
        <a:buChar char="•"/>
        <a:defRPr kumimoji="0" sz="886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4979" indent="-151191" algn="l" rtl="0" eaLnBrk="1" latinLnBrk="0" hangingPunct="1">
        <a:spcBef>
          <a:spcPts val="221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798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2892" indent="-150487" algn="l" rtl="0" eaLnBrk="1" latinLnBrk="0" hangingPunct="1">
        <a:spcBef>
          <a:spcPts val="177"/>
        </a:spcBef>
        <a:buClr>
          <a:schemeClr val="accent3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0733" indent="-151894" algn="l" rtl="0" eaLnBrk="1" latinLnBrk="0" hangingPunct="1">
        <a:spcBef>
          <a:spcPts val="177"/>
        </a:spcBef>
        <a:buClr>
          <a:schemeClr val="accent4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31616" indent="-10126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132" indent="-10126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74647" indent="-10126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0126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2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5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7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10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12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15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17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2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735210"/>
              </p:ext>
            </p:extLst>
          </p:nvPr>
        </p:nvGraphicFramePr>
        <p:xfrm>
          <a:off x="0" y="0"/>
          <a:ext cx="129587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9587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29587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6815754" y="2817118"/>
            <a:ext cx="884858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 dirty="0">
                <a:solidFill>
                  <a:srgbClr val="808080"/>
                </a:solidFill>
                <a:latin typeface="+mn-lt"/>
                <a:ea typeface="+mn-ea"/>
              </a:rPr>
              <a:t>Last Modified 10/19/2017 9:23 PM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6874263" y="5922291"/>
            <a:ext cx="767839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 dirty="0">
                <a:solidFill>
                  <a:srgbClr val="808080"/>
                </a:solidFill>
                <a:latin typeface="+mn-lt"/>
                <a:ea typeface="+mn-ea"/>
              </a:rPr>
              <a:t>Printed 12/2/2016 8:13 AM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97193" y="328811"/>
            <a:ext cx="7035291" cy="1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97191" y="108225"/>
            <a:ext cx="221214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361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97193" y="792592"/>
            <a:ext cx="7035291" cy="1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723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97193" y="9129021"/>
            <a:ext cx="7035291" cy="343520"/>
            <a:chOff x="119063" y="6390897"/>
            <a:chExt cx="8618537" cy="24048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90897"/>
              <a:ext cx="8618537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92510"/>
              <a:ext cx="7199999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275516" indent="-275516" defTabSz="404663">
                <a:tabLst>
                  <a:tab pos="276950" algn="l"/>
                </a:tabLst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185725" y="2281897"/>
            <a:ext cx="3480713" cy="240370"/>
            <a:chOff x="915" y="924"/>
            <a:chExt cx="2686" cy="10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924"/>
              <a:ext cx="2686" cy="1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723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x-none" sz="723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6904405" y="408182"/>
            <a:ext cx="228076" cy="83229"/>
            <a:chOff x="8461372" y="285750"/>
            <a:chExt cx="279403" cy="5826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61372" y="285750"/>
              <a:ext cx="279403" cy="5826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404663">
                <a:buClr>
                  <a:srgbClr val="002960"/>
                </a:buClr>
              </a:pPr>
              <a:r>
                <a:rPr lang="x-none" sz="361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61372" y="285750"/>
              <a:ext cx="0" cy="5826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61372" y="344015"/>
              <a:ext cx="27940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6945876" y="9038204"/>
            <a:ext cx="37321" cy="176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723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6461075" y="399108"/>
            <a:ext cx="438173" cy="1405940"/>
            <a:chOff x="7835905" y="279400"/>
            <a:chExt cx="536781" cy="98425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6" y="279400"/>
              <a:ext cx="282780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3" y="54927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3" y="820738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3" y="10922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6209808" y="399107"/>
            <a:ext cx="689571" cy="909326"/>
            <a:chOff x="7540629" y="279400"/>
            <a:chExt cx="844754" cy="636588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6406640" y="358288"/>
            <a:ext cx="492598" cy="1866276"/>
            <a:chOff x="7769225" y="250825"/>
            <a:chExt cx="603454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7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404663" rtl="0" eaLnBrk="1" fontAlgn="base" hangingPunct="1">
        <a:spcBef>
          <a:spcPct val="0"/>
        </a:spcBef>
        <a:spcAft>
          <a:spcPct val="0"/>
        </a:spcAft>
        <a:tabLst>
          <a:tab pos="121973" algn="l"/>
        </a:tabLst>
        <a:defRPr lang="x-none" sz="904" b="0" baseline="0">
          <a:solidFill>
            <a:srgbClr val="28807C"/>
          </a:solidFill>
          <a:latin typeface="+mj-lt"/>
          <a:ea typeface="+mj-ea"/>
          <a:cs typeface="+mj-cs"/>
        </a:defRPr>
      </a:lvl1pPr>
      <a:lvl2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2pPr>
      <a:lvl3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3pPr>
      <a:lvl4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4pPr>
      <a:lvl5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5pPr>
      <a:lvl6pPr marL="20663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6pPr>
      <a:lvl7pPr marL="413273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7pPr>
      <a:lvl8pPr marL="619910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8pPr>
      <a:lvl9pPr marL="82654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9pPr>
    </p:titleStyle>
    <p:bodyStyle>
      <a:lvl1pPr marL="0" indent="0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632" baseline="0">
          <a:solidFill>
            <a:schemeClr val="tx1"/>
          </a:solidFill>
          <a:latin typeface="+mn-lt"/>
          <a:ea typeface="+mn-ea"/>
          <a:cs typeface="+mn-cs"/>
        </a:defRPr>
      </a:lvl1pPr>
      <a:lvl2pPr marL="87534" indent="-8681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632" baseline="0">
          <a:solidFill>
            <a:schemeClr val="tx1"/>
          </a:solidFill>
          <a:latin typeface="+mn-lt"/>
        </a:defRPr>
      </a:lvl2pPr>
      <a:lvl3pPr marL="206637" indent="-11838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632" baseline="0">
          <a:solidFill>
            <a:schemeClr val="tx1"/>
          </a:solidFill>
          <a:latin typeface="+mn-lt"/>
        </a:defRPr>
      </a:lvl3pPr>
      <a:lvl4pPr marL="277669" indent="-7031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632" baseline="0">
          <a:solidFill>
            <a:schemeClr val="tx1"/>
          </a:solidFill>
          <a:latin typeface="+mn-lt"/>
        </a:defRPr>
      </a:lvl4pPr>
      <a:lvl5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632" baseline="0">
          <a:solidFill>
            <a:schemeClr val="tx1"/>
          </a:solidFill>
          <a:latin typeface="+mn-lt"/>
        </a:defRPr>
      </a:lvl5pPr>
      <a:lvl6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6pPr>
      <a:lvl7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7pPr>
      <a:lvl8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8pPr>
      <a:lvl9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1pPr>
      <a:lvl2pPr marL="20663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2pPr>
      <a:lvl3pPr marL="41327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3pPr>
      <a:lvl4pPr marL="61991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4pPr>
      <a:lvl5pPr marL="82654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5pPr>
      <a:lvl6pPr marL="103318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6pPr>
      <a:lvl7pPr marL="123982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7pPr>
      <a:lvl8pPr marL="1446456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8pPr>
      <a:lvl9pPr marL="1653092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37AB-58FB-576F-16A0-B23DEC20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4161-5D4E-2B0A-D344-9EE27717E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/>
              <a:t>Table of Contents</a:t>
            </a:r>
          </a:p>
          <a:p>
            <a:r>
              <a:rPr lang="en-US" sz="1100" dirty="0">
                <a:hlinkClick r:id="rId2" action="ppaction://hlinksldjump"/>
              </a:rPr>
              <a:t>Introduction</a:t>
            </a:r>
            <a:endParaRPr lang="en-US" sz="1100" dirty="0"/>
          </a:p>
          <a:p>
            <a:r>
              <a:rPr lang="en-US" sz="1100" dirty="0">
                <a:hlinkClick r:id="rId3" action="ppaction://hlinksldjump"/>
              </a:rPr>
              <a:t>Log into Clarity</a:t>
            </a:r>
            <a:endParaRPr lang="en-US" sz="1100" dirty="0"/>
          </a:p>
          <a:p>
            <a:r>
              <a:rPr lang="en-US" sz="1100" dirty="0">
                <a:hlinkClick r:id="rId3" action="ppaction://hlinksldjump"/>
              </a:rPr>
              <a:t>Create a New Idea</a:t>
            </a:r>
            <a:endParaRPr lang="en-US" sz="1100" dirty="0"/>
          </a:p>
          <a:p>
            <a:r>
              <a:rPr lang="en-US" sz="1100" dirty="0">
                <a:hlinkClick r:id="rId4" action="ppaction://hlinksldjump"/>
              </a:rPr>
              <a:t>Select and Update Idea</a:t>
            </a:r>
            <a:endParaRPr lang="en-US" sz="1100" dirty="0"/>
          </a:p>
          <a:p>
            <a:r>
              <a:rPr lang="en-US" sz="1100" dirty="0">
                <a:hlinkClick r:id="rId5" action="ppaction://hlinksldjump"/>
              </a:rPr>
              <a:t>Begin the Idea Workflow Journey</a:t>
            </a:r>
            <a:endParaRPr lang="en-US" sz="1100" dirty="0"/>
          </a:p>
          <a:p>
            <a:r>
              <a:rPr lang="en-US" sz="1100" dirty="0">
                <a:hlinkClick r:id="rId6" action="ppaction://hlinksldjump"/>
              </a:rPr>
              <a:t>Continue the Idea Workflow Journey - Initiative</a:t>
            </a:r>
            <a:endParaRPr lang="en-US" sz="1100" dirty="0"/>
          </a:p>
          <a:p>
            <a:r>
              <a:rPr lang="en-US" sz="1100" dirty="0">
                <a:hlinkClick r:id="rId7" action="ppaction://hlinksldjump"/>
              </a:rPr>
              <a:t>T</a:t>
            </a:r>
            <a:r>
              <a:rPr lang="en-US" sz="1100" dirty="0">
                <a:hlinkClick r:id="rId8" action="ppaction://hlinksldjump"/>
              </a:rPr>
              <a:t>rigger AIR Workflow - Submit Idea for Approval</a:t>
            </a:r>
            <a:endParaRPr lang="en-US" sz="1100" dirty="0"/>
          </a:p>
          <a:p>
            <a:r>
              <a:rPr lang="en-US" sz="1100" dirty="0">
                <a:hlinkClick r:id="rId9" action="ppaction://hlinksldjump"/>
              </a:rPr>
              <a:t>Action Items - Monitor the Idea Workflow</a:t>
            </a:r>
            <a:endParaRPr lang="en-US" sz="1100" dirty="0"/>
          </a:p>
          <a:p>
            <a:r>
              <a:rPr lang="en-US" sz="1100" dirty="0">
                <a:hlinkClick r:id="rId7" action="ppaction://hlinksldjump"/>
              </a:rPr>
              <a:t>AIR Workflow Approvals</a:t>
            </a:r>
            <a:endParaRPr lang="en-US" sz="1100" dirty="0"/>
          </a:p>
          <a:p>
            <a:r>
              <a:rPr lang="en-US" sz="1100" dirty="0">
                <a:hlinkClick r:id="rId10" action="ppaction://hlinksldjump"/>
              </a:rPr>
              <a:t>Convert Idea to a Project – Initiative</a:t>
            </a:r>
            <a:endParaRPr lang="en-US" sz="1100" dirty="0"/>
          </a:p>
          <a:p>
            <a:r>
              <a:rPr lang="en-US" sz="1100" dirty="0">
                <a:hlinkClick r:id="rId11" action="ppaction://hlinksldjump"/>
              </a:rPr>
              <a:t>Convert Idea to a Task - Enhancement</a:t>
            </a:r>
            <a:endParaRPr lang="en-US" sz="1100" dirty="0"/>
          </a:p>
          <a:p>
            <a:r>
              <a:rPr lang="en-US" sz="1100" dirty="0">
                <a:hlinkClick r:id="rId12" action="ppaction://hlinksldjump"/>
              </a:rPr>
              <a:t>AIR Workflow Rejection</a:t>
            </a:r>
            <a:endParaRPr lang="en-US" sz="1100" dirty="0"/>
          </a:p>
          <a:p>
            <a:r>
              <a:rPr lang="en-US" sz="1100" dirty="0">
                <a:hlinkClick r:id="rId12" action="ppaction://hlinksldjump"/>
              </a:rPr>
              <a:t>Restart the Idea Workflow Journey</a:t>
            </a:r>
            <a:endParaRPr lang="en-US" sz="1100" dirty="0"/>
          </a:p>
          <a:p>
            <a:r>
              <a:rPr lang="en-US" sz="1100" dirty="0">
                <a:hlinkClick r:id="rId12" action="ppaction://hlinksldjump"/>
              </a:rPr>
              <a:t>Cancel the Idea Workflow Journey</a:t>
            </a:r>
            <a:endParaRPr lang="en-US" sz="1100" dirty="0"/>
          </a:p>
          <a:p>
            <a:r>
              <a:rPr lang="en-US" sz="1100" dirty="0"/>
              <a:t>Idea Type Tables</a:t>
            </a:r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3" action="ppaction://hlinksldjump"/>
              </a:rPr>
              <a:t>WORKFLOW: Idea - Initiative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4" action="ppaction://hlinksldjump"/>
              </a:rPr>
              <a:t>WORKFLOW: Idea - Enhancement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5" action="ppaction://hlinksldjump"/>
              </a:rPr>
              <a:t>T Shirt Sizing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8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0D7E-385D-6C87-4AE5-EF2152F24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F64D7-6EEA-6B86-A39A-20B483A4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5BF3D6F-2E04-3204-8FCE-7AD8B1839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29"/>
            <a:ext cx="6729984" cy="355169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AIR Idea Workflow Approvals</a:t>
            </a:r>
          </a:p>
          <a:p>
            <a:r>
              <a:rPr lang="en-US" sz="1100" dirty="0"/>
              <a:t>Stakeholder(s) will receive an email with a call to action in the Subject Line: </a:t>
            </a:r>
          </a:p>
          <a:p>
            <a:pPr lvl="1"/>
            <a:r>
              <a:rPr lang="en-US" sz="1100" dirty="0"/>
              <a:t>Clarity [Action Required]: Idea Approval - &lt;Name of Idea&gt;     </a:t>
            </a:r>
          </a:p>
          <a:p>
            <a:pPr marL="161740" lvl="1" indent="0">
              <a:buNone/>
            </a:pPr>
            <a:r>
              <a:rPr lang="en-US" sz="1100" dirty="0">
                <a:highlight>
                  <a:srgbClr val="00FFFF"/>
                </a:highlight>
              </a:rPr>
              <a:t> </a:t>
            </a:r>
          </a:p>
          <a:p>
            <a:r>
              <a:rPr lang="en-US" sz="1100" dirty="0"/>
              <a:t>Stakeholder(s) will review the information and decide by </a:t>
            </a:r>
            <a:r>
              <a:rPr lang="en-US" sz="1100" b="1" dirty="0"/>
              <a:t>clicking on a button</a:t>
            </a:r>
            <a:r>
              <a:rPr lang="en-US" sz="1100" dirty="0"/>
              <a:t>:</a:t>
            </a:r>
          </a:p>
          <a:p>
            <a:pPr lvl="1"/>
            <a:r>
              <a:rPr lang="en-US" sz="1100" dirty="0"/>
              <a:t>Approved (green)</a:t>
            </a:r>
          </a:p>
          <a:p>
            <a:pPr lvl="1"/>
            <a:r>
              <a:rPr lang="en-US" sz="1100" dirty="0"/>
              <a:t>Rejected (red)</a:t>
            </a:r>
          </a:p>
          <a:p>
            <a:pPr lvl="1"/>
            <a:endParaRPr lang="en-US" sz="1100" dirty="0"/>
          </a:p>
          <a:p>
            <a:r>
              <a:rPr lang="en-US" sz="1100" dirty="0"/>
              <a:t>After clicking a button, a new email will open. The email body will contain the following language: </a:t>
            </a:r>
          </a:p>
          <a:p>
            <a:pPr lvl="1"/>
            <a:r>
              <a:rPr lang="en-US" sz="1100" dirty="0">
                <a:effectLst/>
                <a:ea typeface="Aptos" panose="020B0004020202020204" pitchFamily="34" charset="0"/>
              </a:rPr>
              <a:t>If Rejected, please include a comment below. </a:t>
            </a:r>
            <a:br>
              <a:rPr lang="en-US" sz="1100" dirty="0">
                <a:effectLst/>
                <a:ea typeface="Aptos" panose="020B0004020202020204" pitchFamily="34" charset="0"/>
              </a:rPr>
            </a:br>
            <a:r>
              <a:rPr lang="en-US" sz="1100" dirty="0">
                <a:effectLst/>
                <a:ea typeface="Aptos" panose="020B0004020202020204" pitchFamily="34" charset="0"/>
              </a:rPr>
              <a:t>##- Please type your response below this line. Do not modify this line. [</a:t>
            </a:r>
            <a:r>
              <a:rPr lang="en-US" sz="1100" i="1" dirty="0">
                <a:effectLst/>
                <a:ea typeface="Aptos" panose="020B0004020202020204" pitchFamily="34" charset="0"/>
              </a:rPr>
              <a:t>bd6V6mRDmZ8FS2MI4PalQw</a:t>
            </a:r>
            <a:r>
              <a:rPr lang="en-US" sz="1100" dirty="0">
                <a:effectLst/>
                <a:ea typeface="Aptos" panose="020B0004020202020204" pitchFamily="34" charset="0"/>
              </a:rPr>
              <a:t>==] (APPROVE) -## </a:t>
            </a:r>
          </a:p>
          <a:p>
            <a:pPr lvl="1"/>
            <a:endParaRPr lang="en-US" sz="1100" i="1" dirty="0"/>
          </a:p>
          <a:p>
            <a:pPr lvl="1"/>
            <a:r>
              <a:rPr lang="en-US" sz="1100" i="1" dirty="0">
                <a:solidFill>
                  <a:srgbClr val="FF0000"/>
                </a:solidFill>
              </a:rPr>
              <a:t>Warning</a:t>
            </a:r>
            <a:r>
              <a:rPr lang="en-US" sz="1100" dirty="0"/>
              <a:t>: Stakeholders will need to CLICK BELOW this information in the email body to enter their response, as applicable.</a:t>
            </a:r>
          </a:p>
          <a:p>
            <a:pPr lvl="1"/>
            <a:endParaRPr lang="en-US" sz="1100" dirty="0"/>
          </a:p>
          <a:p>
            <a:r>
              <a:rPr lang="en-US" sz="1100" dirty="0"/>
              <a:t>Stakeholder will click the </a:t>
            </a:r>
            <a:r>
              <a:rPr lang="en-US" sz="1100" b="1" dirty="0"/>
              <a:t>Send</a:t>
            </a:r>
            <a:r>
              <a:rPr lang="en-US" sz="1100" dirty="0"/>
              <a:t> button when completed.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D90E3-E65D-D94D-1489-67230D351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094" y="4529455"/>
            <a:ext cx="3983277" cy="2753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1C834-5388-57DB-B851-3D8D9B01D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766" y="4409767"/>
            <a:ext cx="3467175" cy="153160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5A0BA4-AA01-41EC-E8B1-4E6173EFAB4F}"/>
              </a:ext>
            </a:extLst>
          </p:cNvPr>
          <p:cNvCxnSpPr>
            <a:cxnSpLocks/>
          </p:cNvCxnSpPr>
          <p:nvPr/>
        </p:nvCxnSpPr>
        <p:spPr>
          <a:xfrm flipV="1">
            <a:off x="1557020" y="5821680"/>
            <a:ext cx="2186305" cy="11544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7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3833-BA0A-9AA1-1051-E2AC87CA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28765F-6210-40CC-FBB1-F891392F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05DBC-9894-163B-6E53-D7483333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1542255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AIR Idea Workflow Approvals (cont.)</a:t>
            </a:r>
          </a:p>
          <a:p>
            <a:pPr>
              <a:spcAft>
                <a:spcPts val="300"/>
              </a:spcAft>
            </a:pPr>
            <a:r>
              <a:rPr lang="en-US" sz="1100" dirty="0"/>
              <a:t>Approved: AIR processes the stakeholders' email responses and updates Approvers Section's Idea Approvers Response Comments field. </a:t>
            </a:r>
          </a:p>
          <a:p>
            <a:pPr lvl="1"/>
            <a:r>
              <a:rPr lang="en-US" sz="1100" dirty="0"/>
              <a:t>Work Status will remain </a:t>
            </a:r>
            <a:r>
              <a:rPr lang="en-US" sz="1100" b="1" dirty="0">
                <a:solidFill>
                  <a:srgbClr val="0070C0"/>
                </a:solidFill>
              </a:rPr>
              <a:t>Submit for Approval</a:t>
            </a:r>
            <a:r>
              <a:rPr lang="en-US" sz="1100" b="1" dirty="0">
                <a:solidFill>
                  <a:srgbClr val="0E101A"/>
                </a:solidFill>
              </a:rPr>
              <a:t> </a:t>
            </a:r>
            <a:r>
              <a:rPr lang="en-US" sz="1100" dirty="0"/>
              <a:t>until all Stakeholder(s) approve.</a:t>
            </a:r>
          </a:p>
          <a:p>
            <a:pPr lvl="1"/>
            <a:r>
              <a:rPr lang="en-US" sz="1100" dirty="0"/>
              <a:t>Work Status will change to </a:t>
            </a:r>
            <a:r>
              <a:rPr lang="en-US" sz="1100" dirty="0">
                <a:solidFill>
                  <a:srgbClr val="0070C0"/>
                </a:solidFill>
              </a:rPr>
              <a:t>Approved</a:t>
            </a:r>
            <a:r>
              <a:rPr lang="en-US" sz="1100" dirty="0"/>
              <a:t> after processing all Stakeholder approvals.</a:t>
            </a:r>
            <a:r>
              <a:rPr lang="en-US" sz="1100" dirty="0">
                <a:highlight>
                  <a:srgbClr val="00FFFF"/>
                </a:highlight>
              </a:rPr>
              <a:t> </a:t>
            </a:r>
            <a:endParaRPr lang="en-US" sz="1100" dirty="0"/>
          </a:p>
          <a:p>
            <a:r>
              <a:rPr lang="en-US" sz="1100" dirty="0"/>
              <a:t>Stakeholders will receive an email based on the Work Status field. 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72426AA-1220-86A7-23B9-EC2F23707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" y="2267285"/>
            <a:ext cx="4572000" cy="27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E6939-F985-DBAA-AF9B-451B683B8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62AED-0E36-4812-2515-01AB72A7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2839D52-13F8-70C8-CE68-123D73E78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18403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Convert Idea to a Project - Initiative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100" dirty="0">
                <a:solidFill>
                  <a:srgbClr val="0E101A"/>
                </a:solidFill>
                <a:effectLst/>
              </a:rPr>
              <a:t>The following workflow steps pertain to Idea Type = </a:t>
            </a:r>
            <a:r>
              <a:rPr lang="en-US" sz="1100" b="1" dirty="0">
                <a:solidFill>
                  <a:srgbClr val="0E101A"/>
                </a:solidFill>
                <a:effectLst/>
              </a:rPr>
              <a:t>Initiative</a:t>
            </a:r>
            <a:endParaRPr lang="en-US" sz="1100" dirty="0">
              <a:solidFill>
                <a:srgbClr val="0E101A"/>
              </a:solidFill>
              <a:effectLst/>
            </a:endParaRPr>
          </a:p>
          <a:p>
            <a:r>
              <a:rPr lang="en-US" sz="1100" dirty="0">
                <a:solidFill>
                  <a:srgbClr val="0E101A"/>
                </a:solidFill>
              </a:rPr>
              <a:t>In the Idea Summary, click the </a:t>
            </a:r>
            <a:r>
              <a:rPr lang="en-US" sz="1100" b="1" dirty="0">
                <a:solidFill>
                  <a:srgbClr val="0E101A"/>
                </a:solidFill>
              </a:rPr>
              <a:t>WORKFLOW ACTION </a:t>
            </a:r>
            <a:r>
              <a:rPr lang="en-US" sz="1100" dirty="0">
                <a:solidFill>
                  <a:srgbClr val="0E101A"/>
                </a:solidFill>
              </a:rPr>
              <a:t>field right drop-down arrow to show applicable workflow steps based on the Work Status field. 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Select </a:t>
            </a:r>
            <a:r>
              <a:rPr lang="en-US" sz="1100" b="1" dirty="0">
                <a:solidFill>
                  <a:srgbClr val="0070C0"/>
                </a:solidFill>
              </a:rPr>
              <a:t>Submit for Conversion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b="1" dirty="0">
              <a:solidFill>
                <a:srgbClr val="0E101A"/>
              </a:solidFill>
            </a:endParaRP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In your browser, refresh the page.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Work Status will remain </a:t>
            </a:r>
            <a:r>
              <a:rPr lang="en-US" sz="1100" b="1" dirty="0">
                <a:solidFill>
                  <a:srgbClr val="0070C0"/>
                </a:solidFill>
              </a:rPr>
              <a:t>Approved</a:t>
            </a:r>
            <a:r>
              <a:rPr lang="en-US" sz="1100" dirty="0">
                <a:solidFill>
                  <a:srgbClr val="0E101A"/>
                </a:solidFill>
              </a:rPr>
              <a:t> until Idea is converted to a Project.</a:t>
            </a:r>
            <a:endParaRPr lang="en-US" sz="1100" dirty="0"/>
          </a:p>
          <a:p>
            <a:r>
              <a:rPr lang="en-US" sz="1100" dirty="0"/>
              <a:t>Stakeholder(s) will receive email based on the Work Status field. </a:t>
            </a:r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/>
          </a:p>
          <a:p>
            <a:r>
              <a:rPr lang="en-US" sz="1100" dirty="0"/>
              <a:t>PMO will receive an email based on the Work Status field.</a:t>
            </a:r>
          </a:p>
          <a:p>
            <a:pPr lvl="1"/>
            <a:r>
              <a:rPr lang="en-US" sz="1100" dirty="0"/>
              <a:t>PMO will contact PM regarding any questions about the project setup.</a:t>
            </a:r>
          </a:p>
          <a:p>
            <a:pPr lvl="1"/>
            <a:r>
              <a:rPr lang="en-US" sz="1100" b="1" dirty="0"/>
              <a:t>PMO will convert the idea to a Project</a:t>
            </a:r>
            <a:r>
              <a:rPr lang="en-US" sz="1100" dirty="0"/>
              <a:t>.</a:t>
            </a:r>
            <a:endParaRPr lang="en-US" sz="1100" b="1" dirty="0"/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Work Status will change to </a:t>
            </a:r>
            <a:r>
              <a:rPr lang="en-US" sz="1100" dirty="0">
                <a:solidFill>
                  <a:srgbClr val="0070C0"/>
                </a:solidFill>
              </a:rPr>
              <a:t>Converted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dirty="0">
              <a:highlight>
                <a:srgbClr val="00FFFF"/>
              </a:highlight>
            </a:endParaRPr>
          </a:p>
          <a:p>
            <a:r>
              <a:rPr lang="en-US" sz="1100" dirty="0"/>
              <a:t>Stakeholder(s) will receive email based on the Work Status field. </a:t>
            </a:r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>
              <a:highlight>
                <a:srgbClr val="00FFFF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85E0A16-D632-2587-97EB-63D54FD58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1" y="3878792"/>
            <a:ext cx="4572000" cy="32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4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93CAD-DC20-039D-256A-671FF90D2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5B950B-802D-29E2-F157-A7C01D7A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FCF3B87-67A3-28BC-4AC6-2BECE4A5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82589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Convert Idea to a Task - Enhancement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100" dirty="0">
                <a:solidFill>
                  <a:srgbClr val="0E101A"/>
                </a:solidFill>
                <a:effectLst/>
              </a:rPr>
              <a:t>The following workflow steps pertain to Idea Type = </a:t>
            </a:r>
            <a:r>
              <a:rPr lang="en-US" sz="1100" b="1" dirty="0">
                <a:solidFill>
                  <a:srgbClr val="0E101A"/>
                </a:solidFill>
                <a:effectLst/>
              </a:rPr>
              <a:t>Enhancement</a:t>
            </a:r>
            <a:endParaRPr lang="en-US" sz="1100" dirty="0">
              <a:solidFill>
                <a:srgbClr val="0E101A"/>
              </a:solidFill>
              <a:effectLst/>
            </a:endParaRPr>
          </a:p>
          <a:p>
            <a:pPr>
              <a:spcAft>
                <a:spcPts val="300"/>
              </a:spcAft>
            </a:pPr>
            <a:r>
              <a:rPr lang="en-US" sz="1100" b="1" dirty="0"/>
              <a:t>Approved</a:t>
            </a:r>
            <a:r>
              <a:rPr lang="en-US" sz="1100" dirty="0"/>
              <a:t>: AIR processes the stakeholders' email responses and updates Approvers Section's Idea Approvers Response Comments field. </a:t>
            </a:r>
          </a:p>
          <a:p>
            <a:pPr lvl="1"/>
            <a:r>
              <a:rPr lang="en-US" sz="1100" dirty="0"/>
              <a:t>Work Status will remain </a:t>
            </a:r>
            <a:r>
              <a:rPr lang="en-US" sz="1100" dirty="0">
                <a:solidFill>
                  <a:srgbClr val="0070C0"/>
                </a:solidFill>
              </a:rPr>
              <a:t>Submit for Approval </a:t>
            </a:r>
            <a:r>
              <a:rPr lang="en-US" sz="1100" dirty="0"/>
              <a:t>until all Stakeholder(s) approve.</a:t>
            </a:r>
          </a:p>
          <a:p>
            <a:pPr lvl="1"/>
            <a:r>
              <a:rPr lang="en-US" sz="1100" dirty="0"/>
              <a:t>Work Status will change to </a:t>
            </a:r>
            <a:r>
              <a:rPr lang="en-US" sz="1100" b="1" dirty="0">
                <a:solidFill>
                  <a:srgbClr val="0070C0"/>
                </a:solidFill>
              </a:rPr>
              <a:t>Approved</a:t>
            </a:r>
            <a:r>
              <a:rPr lang="en-US" sz="1100" dirty="0"/>
              <a:t> after processing all Stakeholder approvals. </a:t>
            </a:r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An Enhancement Task will automatically be added to the Estimation selected Project. The enhancement task is placed at the bottom of Tasks and will require updates (hours, resources, etc.)</a:t>
            </a:r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Stakeholders will receive an email based on the Work Status field. </a:t>
            </a:r>
            <a:endParaRPr lang="en-US" sz="1100" dirty="0">
              <a:solidFill>
                <a:srgbClr val="0E101A"/>
              </a:solidFill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2"/>
            <a:endParaRPr lang="en-US" sz="1100" dirty="0">
              <a:highlight>
                <a:srgbClr val="00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247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18C4-D44D-9301-C877-05E942E9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84FBC-F21B-23BD-DFCC-B0F4496F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6F61E5F-4484-2714-8BB9-C5DE3D8F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650635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AIR Idea Workflow Rejection</a:t>
            </a:r>
          </a:p>
          <a:p>
            <a:pPr>
              <a:spcAft>
                <a:spcPts val="300"/>
              </a:spcAft>
            </a:pPr>
            <a:r>
              <a:rPr lang="en-US" sz="1100" dirty="0"/>
              <a:t>Rejected: AIR processes the stakeholders' email responses and updates Approvers Section's Idea </a:t>
            </a:r>
            <a:r>
              <a:rPr lang="en-US" sz="1100" b="1" dirty="0"/>
              <a:t>Approvers Response Comments </a:t>
            </a:r>
            <a:r>
              <a:rPr lang="en-US" sz="1100" dirty="0"/>
              <a:t>field. </a:t>
            </a:r>
          </a:p>
          <a:p>
            <a:pPr lvl="1"/>
            <a:r>
              <a:rPr lang="en-US" sz="1100" dirty="0"/>
              <a:t>Work Status will change to </a:t>
            </a:r>
            <a:r>
              <a:rPr lang="en-US" sz="1100" b="1" dirty="0">
                <a:solidFill>
                  <a:srgbClr val="0070C0"/>
                </a:solidFill>
              </a:rPr>
              <a:t>Rejected</a:t>
            </a:r>
            <a:r>
              <a:rPr lang="en-US" sz="1100" dirty="0">
                <a:solidFill>
                  <a:srgbClr val="0E101A"/>
                </a:solidFill>
              </a:rPr>
              <a:t> if any </a:t>
            </a:r>
            <a:r>
              <a:rPr lang="en-US" sz="1100" dirty="0"/>
              <a:t>Stakeholder(s) rejects.</a:t>
            </a:r>
          </a:p>
          <a:p>
            <a:pPr lvl="1"/>
            <a:r>
              <a:rPr lang="en-US" sz="1100" dirty="0"/>
              <a:t>Approvers Responses Comments will update throughout the workflow after processing Stakeholder emails.</a:t>
            </a:r>
          </a:p>
          <a:p>
            <a:pPr lvl="1"/>
            <a:r>
              <a:rPr lang="en-US" sz="1100" dirty="0"/>
              <a:t>Stakeholders will receive an email based on the Work Status field. </a:t>
            </a:r>
          </a:p>
          <a:p>
            <a:pPr lvl="1"/>
            <a:r>
              <a:rPr lang="en-US" sz="1100" dirty="0"/>
              <a:t>The workflow ends and will need to be restarted.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Restart the Idea Workflow Journey</a:t>
            </a:r>
          </a:p>
          <a:p>
            <a:r>
              <a:rPr lang="en-US" sz="1100" dirty="0"/>
              <a:t>Resolve the reason for the Idea rejection.</a:t>
            </a:r>
          </a:p>
          <a:p>
            <a:r>
              <a:rPr lang="en-US" sz="1100" dirty="0"/>
              <a:t>Select an Idea record, then click Subject to open the Properties tab</a:t>
            </a:r>
          </a:p>
          <a:p>
            <a:r>
              <a:rPr lang="en-US" sz="1100" dirty="0">
                <a:solidFill>
                  <a:srgbClr val="0E101A"/>
                </a:solidFill>
              </a:rPr>
              <a:t>In the Idea Summary, click the </a:t>
            </a:r>
            <a:r>
              <a:rPr lang="en-US" sz="1100" b="1" dirty="0">
                <a:solidFill>
                  <a:srgbClr val="0E101A"/>
                </a:solidFill>
              </a:rPr>
              <a:t>WORKFLOW ACTION </a:t>
            </a:r>
            <a:r>
              <a:rPr lang="en-US" sz="1100" dirty="0">
                <a:solidFill>
                  <a:srgbClr val="0E101A"/>
                </a:solidFill>
              </a:rPr>
              <a:t>field right drop-down arrow to show applicable workflow steps based on the Work Status field. 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For example, if Work Status = Rejected, select </a:t>
            </a:r>
            <a:r>
              <a:rPr lang="en-US" sz="1100" b="1" dirty="0">
                <a:solidFill>
                  <a:srgbClr val="0070C0"/>
                </a:solidFill>
              </a:rPr>
              <a:t>Work in Progress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In your browser, refresh the page.</a:t>
            </a:r>
          </a:p>
          <a:p>
            <a:pPr lvl="1"/>
            <a:r>
              <a:rPr lang="en-US" sz="1100" dirty="0"/>
              <a:t>Work Status will change to </a:t>
            </a:r>
            <a:r>
              <a:rPr lang="en-US" sz="1100" b="1" dirty="0">
                <a:solidFill>
                  <a:srgbClr val="0070C0"/>
                </a:solidFill>
              </a:rPr>
              <a:t>Work in Progress</a:t>
            </a:r>
            <a:r>
              <a:rPr lang="en-US" sz="1100" dirty="0"/>
              <a:t>. </a:t>
            </a:r>
          </a:p>
          <a:p>
            <a:r>
              <a:rPr lang="en-US" sz="1100" dirty="0"/>
              <a:t>Stakeholder(s) will receive email based on the Work Status field. </a:t>
            </a:r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sz="11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100" b="1" dirty="0"/>
              <a:t>Cancel the Idea Workflow Journey</a:t>
            </a:r>
          </a:p>
          <a:p>
            <a:r>
              <a:rPr lang="en-US" sz="1100" dirty="0"/>
              <a:t>During the Workflow Journey, an Idea may need to be cancelled.</a:t>
            </a:r>
          </a:p>
          <a:p>
            <a:r>
              <a:rPr lang="en-US" sz="1100" dirty="0"/>
              <a:t>Select an Idea record, then click Subject to open the Properties tab</a:t>
            </a:r>
          </a:p>
          <a:p>
            <a:r>
              <a:rPr lang="en-US" sz="1100" dirty="0">
                <a:solidFill>
                  <a:srgbClr val="0E101A"/>
                </a:solidFill>
              </a:rPr>
              <a:t>In the Idea Summary, click the </a:t>
            </a:r>
            <a:r>
              <a:rPr lang="en-US" sz="1100" b="1" dirty="0">
                <a:solidFill>
                  <a:srgbClr val="0E101A"/>
                </a:solidFill>
              </a:rPr>
              <a:t>WORKFLOW ACTION </a:t>
            </a:r>
            <a:r>
              <a:rPr lang="en-US" sz="1100" dirty="0">
                <a:solidFill>
                  <a:srgbClr val="0E101A"/>
                </a:solidFill>
              </a:rPr>
              <a:t>field right drop-down arrow to show applicable workflow steps based on the Work Status field. 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Select </a:t>
            </a:r>
            <a:r>
              <a:rPr lang="en-US" sz="1100" b="1" dirty="0">
                <a:solidFill>
                  <a:srgbClr val="0070C0"/>
                </a:solidFill>
              </a:rPr>
              <a:t>Cancel</a:t>
            </a:r>
            <a:r>
              <a:rPr lang="en-US" sz="1100" dirty="0"/>
              <a:t>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In your browser, refresh the page.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Work Status will change to </a:t>
            </a:r>
            <a:r>
              <a:rPr lang="en-US" sz="1100" dirty="0">
                <a:solidFill>
                  <a:srgbClr val="0070C0"/>
                </a:solidFill>
              </a:rPr>
              <a:t>Cancelled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dirty="0"/>
          </a:p>
          <a:p>
            <a:r>
              <a:rPr lang="en-US" sz="1100" dirty="0"/>
              <a:t>Stakeholder(s) will receive email based on the Work Status field. </a:t>
            </a:r>
          </a:p>
          <a:p>
            <a:r>
              <a:rPr lang="en-US" sz="1050" dirty="0"/>
              <a:t>The workflow ends and will need to be restarted to resume pursuit of the Idea.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693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46840-A20D-781C-AD33-E41C94D4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B9C3AC-747B-9E93-3BF3-937890E0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[TABLE 1] </a:t>
            </a:r>
            <a:r>
              <a:rPr lang="en-US" dirty="0"/>
              <a:t>Idea Fields: Workflow – Initiative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2351FC-B5A3-5447-B56C-E20E6EB6A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78170"/>
              </p:ext>
            </p:extLst>
          </p:nvPr>
        </p:nvGraphicFramePr>
        <p:xfrm>
          <a:off x="289359" y="2429936"/>
          <a:ext cx="6583677" cy="64692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16627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269170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3629565204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3871016380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3460278581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943922916"/>
                    </a:ext>
                  </a:extLst>
                </a:gridCol>
                <a:gridCol w="587235">
                  <a:extLst>
                    <a:ext uri="{9D8B030D-6E8A-4147-A177-3AD203B41FA5}">
                      <a16:colId xmlns:a16="http://schemas.microsoft.com/office/drawing/2014/main" val="3750977857"/>
                    </a:ext>
                  </a:extLst>
                </a:gridCol>
              </a:tblGrid>
              <a:tr h="18288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Idea - Initiative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2333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 Properties tab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Idea “ Work 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New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Sizing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Sizing Complete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for Approval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for Conversion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Subject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Requestor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WORKFLOW ACTION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Trigger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Director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BRM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Sizing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T-Shirt Size IT Labor Hours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993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Sizing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T-Shirt Size Non-Labor Cost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08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Sizing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T-Shirt Size Total Cost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202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Sizing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Sizing Project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225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Risk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Environment Risk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079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Risk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Risk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345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Risk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Risk Score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64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5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Benefit Description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32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Constraints, Exclusions, and Assumptions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19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Attachment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764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4A88AA-65AD-B0C1-DFF9-0A6E0961D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10425"/>
              </p:ext>
            </p:extLst>
          </p:nvPr>
        </p:nvGraphicFramePr>
        <p:xfrm>
          <a:off x="289359" y="735330"/>
          <a:ext cx="6583675" cy="16929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12679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3275014071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1486176693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251925575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2288180309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2997719330"/>
                    </a:ext>
                  </a:extLst>
                </a:gridCol>
                <a:gridCol w="524636">
                  <a:extLst>
                    <a:ext uri="{9D8B030D-6E8A-4147-A177-3AD203B41FA5}">
                      <a16:colId xmlns:a16="http://schemas.microsoft.com/office/drawing/2014/main" val="3391098089"/>
                    </a:ext>
                  </a:extLst>
                </a:gridCol>
              </a:tblGrid>
              <a:tr h="18288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Idea - Initiative</a:t>
                      </a:r>
                      <a:endParaRPr 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en-US" sz="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3649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Work Status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New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for Sizing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Sizing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Sizing Complete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Conversion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Converted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Rejected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Cancelled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Stakeholder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Manager (Owner)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WORKFLOW ACTION </a:t>
                      </a:r>
                      <a:r>
                        <a:rPr lang="en-US" sz="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   </a:t>
                      </a:r>
                      <a:endParaRPr lang="en-US" sz="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7721889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IT Technology Owner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236637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BRM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393867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CIO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7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091181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Director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  <a:r>
                        <a:rPr lang="en-US" sz="7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859785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Sponsor / Co-Sponsor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PMO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 Create Sizing Task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‘Convert’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288869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Project Manager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21269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A05E94-FC28-71CE-D238-2C812201D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0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A61EE-DE08-6312-40CE-2D938EE70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6FC315-4941-47E1-FDE4-BF731DD9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[TABLE 2] </a:t>
            </a:r>
            <a:r>
              <a:rPr lang="en-US" dirty="0"/>
              <a:t>Idea Fields: Workflow – Enhancement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AEADB3-A5FB-2D52-8B43-B2E7DBE1E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93808"/>
              </p:ext>
            </p:extLst>
          </p:nvPr>
        </p:nvGraphicFramePr>
        <p:xfrm>
          <a:off x="365760" y="2562221"/>
          <a:ext cx="6583680" cy="59404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3460278581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943922916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3750977857"/>
                    </a:ext>
                  </a:extLst>
                </a:gridCol>
              </a:tblGrid>
              <a:tr h="18288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Idea - Enhancements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74194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 Properties tab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Idea “ Work 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New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for Approval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for Conversion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Subject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Requestor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WORKFLOW ACTION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Trigger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2235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Division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109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1456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6465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Budget Project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108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Director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BRM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Estimated Hours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201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Selected Project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4957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7E2856-6515-5FF8-9036-ED861D21D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90106"/>
              </p:ext>
            </p:extLst>
          </p:nvPr>
        </p:nvGraphicFramePr>
        <p:xfrm>
          <a:off x="365760" y="731520"/>
          <a:ext cx="6577181" cy="17564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95704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24149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693904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693904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693904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693904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  <a:gridCol w="693904">
                  <a:extLst>
                    <a:ext uri="{9D8B030D-6E8A-4147-A177-3AD203B41FA5}">
                      <a16:colId xmlns:a16="http://schemas.microsoft.com/office/drawing/2014/main" val="2288180309"/>
                    </a:ext>
                  </a:extLst>
                </a:gridCol>
                <a:gridCol w="693904">
                  <a:extLst>
                    <a:ext uri="{9D8B030D-6E8A-4147-A177-3AD203B41FA5}">
                      <a16:colId xmlns:a16="http://schemas.microsoft.com/office/drawing/2014/main" val="2997719330"/>
                    </a:ext>
                  </a:extLst>
                </a:gridCol>
                <a:gridCol w="693904">
                  <a:extLst>
                    <a:ext uri="{9D8B030D-6E8A-4147-A177-3AD203B41FA5}">
                      <a16:colId xmlns:a16="http://schemas.microsoft.com/office/drawing/2014/main" val="3391098089"/>
                    </a:ext>
                  </a:extLst>
                </a:gridCol>
              </a:tblGrid>
              <a:tr h="1828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Idea - Enhancement</a:t>
                      </a:r>
                      <a:endParaRPr 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03238"/>
                  </a:ext>
                </a:extLst>
              </a:tr>
              <a:tr h="34758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Work Status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New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Conversion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Converted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Rejected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Cancelled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Stakeholder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Manager (Owner)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WORKFLOW ACTION </a:t>
                      </a: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anose="05040102010807070707" pitchFamily="18" charset="2"/>
                        </a:rPr>
                        <a:t> </a:t>
                      </a:r>
                      <a:endParaRPr lang="en-US" sz="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7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  <a:endParaRPr lang="en-US" sz="70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807058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Sponsor / Co-Sponsor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IT Technology Owner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7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12380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PMO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 create EB Task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983236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  <a:latin typeface="+mn-lt"/>
                        </a:rPr>
                        <a:t>Project Manager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010887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EC3BD7-6D5D-F083-1306-369908CA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BE8A5-B15F-BD21-49B1-EB209898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TABLE 3] </a:t>
            </a:r>
            <a:r>
              <a:rPr lang="en-US" dirty="0"/>
              <a:t>Idea T Shirt Sizing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5DB3D6-4E58-C726-5AB9-B26D34B970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09386" y="1066800"/>
            <a:ext cx="2262414" cy="115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1" dirty="0"/>
              <a:t>T-Shirt Sizes IT Labor Hours</a:t>
            </a:r>
          </a:p>
          <a:p>
            <a:r>
              <a:rPr lang="en-US" sz="1100" dirty="0"/>
              <a:t>Small (201-500 hours)</a:t>
            </a:r>
          </a:p>
          <a:p>
            <a:r>
              <a:rPr lang="en-US" sz="1100" dirty="0"/>
              <a:t>Medium (501-2000 hours)</a:t>
            </a:r>
          </a:p>
          <a:p>
            <a:r>
              <a:rPr lang="en-US" sz="1100" dirty="0"/>
              <a:t>Large (2001+ hours)</a:t>
            </a:r>
          </a:p>
          <a:p>
            <a:endParaRPr lang="en-US" sz="1100" dirty="0"/>
          </a:p>
          <a:p>
            <a:endParaRPr lang="en-US" sz="1100" dirty="0"/>
          </a:p>
          <a:p>
            <a:pPr lvl="1"/>
            <a:endParaRPr lang="en-US" sz="9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818B25-1508-8722-713D-C05A4D9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93868"/>
              </p:ext>
            </p:extLst>
          </p:nvPr>
        </p:nvGraphicFramePr>
        <p:xfrm>
          <a:off x="429784" y="2552700"/>
          <a:ext cx="6302828" cy="5155338"/>
        </p:xfrm>
        <a:graphic>
          <a:graphicData uri="http://schemas.openxmlformats.org/drawingml/2006/table">
            <a:tbl>
              <a:tblPr/>
              <a:tblGrid>
                <a:gridCol w="1108866">
                  <a:extLst>
                    <a:ext uri="{9D8B030D-6E8A-4147-A177-3AD203B41FA5}">
                      <a16:colId xmlns:a16="http://schemas.microsoft.com/office/drawing/2014/main" val="492273556"/>
                    </a:ext>
                  </a:extLst>
                </a:gridCol>
                <a:gridCol w="1478488">
                  <a:extLst>
                    <a:ext uri="{9D8B030D-6E8A-4147-A177-3AD203B41FA5}">
                      <a16:colId xmlns:a16="http://schemas.microsoft.com/office/drawing/2014/main" val="1832613225"/>
                    </a:ext>
                  </a:extLst>
                </a:gridCol>
                <a:gridCol w="1509291">
                  <a:extLst>
                    <a:ext uri="{9D8B030D-6E8A-4147-A177-3AD203B41FA5}">
                      <a16:colId xmlns:a16="http://schemas.microsoft.com/office/drawing/2014/main" val="3622077517"/>
                    </a:ext>
                  </a:extLst>
                </a:gridCol>
                <a:gridCol w="2206183">
                  <a:extLst>
                    <a:ext uri="{9D8B030D-6E8A-4147-A177-3AD203B41FA5}">
                      <a16:colId xmlns:a16="http://schemas.microsoft.com/office/drawing/2014/main" val="1562637810"/>
                    </a:ext>
                  </a:extLst>
                </a:gridCol>
              </a:tblGrid>
              <a:tr h="41063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Idea - 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7686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94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T-Shirt Size IT Labor Hours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 Shirt Size Non- Labor Cost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T-Shirt Size Total Cost</a:t>
                      </a:r>
                    </a:p>
                  </a:txBody>
                  <a:tcPr marL="9525" marR="9525" marT="95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07545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201-500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$100,000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</a:t>
                      </a:r>
                    </a:p>
                  </a:txBody>
                  <a:tcPr marL="9525" marR="9525" marT="95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60735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501-2000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$100,001 - $300,000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</a:t>
                      </a:r>
                    </a:p>
                  </a:txBody>
                  <a:tcPr marL="9525" marR="9525" marT="95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7369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2001+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$300,001+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</a:t>
                      </a:r>
                    </a:p>
                  </a:txBody>
                  <a:tcPr marL="9525" marR="9525" marT="95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61675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742545"/>
                  </a:ext>
                </a:extLst>
              </a:tr>
              <a:tr h="32811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Calculations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379378"/>
                  </a:ext>
                </a:extLst>
              </a:tr>
              <a:tr h="328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Calculations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T-Shirt Size IT Labor Hours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 Shirt Size Non- Labor Cost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T-Shirt Size Total Cost</a:t>
                      </a:r>
                    </a:p>
                  </a:txBody>
                  <a:tcPr marL="9525" marR="9525" marT="95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74488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35705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72675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2735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94545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70760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64432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87792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95762"/>
                  </a:ext>
                </a:extLst>
              </a:tr>
              <a:tr h="2796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3272"/>
                  </a:ext>
                </a:extLst>
              </a:tr>
            </a:tbl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AD640DA-B81A-5C53-8373-FB7E41279A7A}"/>
              </a:ext>
            </a:extLst>
          </p:cNvPr>
          <p:cNvSpPr txBox="1">
            <a:spLocks/>
          </p:cNvSpPr>
          <p:nvPr/>
        </p:nvSpPr>
        <p:spPr>
          <a:xfrm>
            <a:off x="3477986" y="1066800"/>
            <a:ext cx="2262414" cy="1151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0487" indent="-150487" algn="l" rtl="0" eaLnBrk="1" latinLnBrk="0" hangingPunct="1">
              <a:spcBef>
                <a:spcPts val="31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1063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492" indent="-142752" algn="l" rtl="0" eaLnBrk="1" latinLnBrk="0" hangingPunct="1">
              <a:spcBef>
                <a:spcPts val="243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kumimoji="0" sz="886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979" indent="-151191" algn="l" rtl="0" eaLnBrk="1" latinLnBrk="0" hangingPunct="1">
              <a:spcBef>
                <a:spcPts val="221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798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2892" indent="-150487" algn="l" rtl="0" eaLnBrk="1" latinLnBrk="0" hangingPunct="1">
              <a:spcBef>
                <a:spcPts val="177"/>
              </a:spcBef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0733" indent="-151894" algn="l" rtl="0" eaLnBrk="1" latinLnBrk="0" hangingPunct="1">
              <a:spcBef>
                <a:spcPts val="177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1616" indent="-10126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3132" indent="-10126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4647" indent="-10126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162" indent="-10126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/>
              <a:t>T-Shirt Sizes Non-Labor Cost</a:t>
            </a:r>
          </a:p>
          <a:p>
            <a:r>
              <a:rPr lang="en-US" sz="1100" dirty="0"/>
              <a:t>Small (&lt;$100,000)</a:t>
            </a:r>
          </a:p>
          <a:p>
            <a:r>
              <a:rPr lang="en-US" sz="1100" dirty="0"/>
              <a:t>Medium ($100,001 - $300,000)</a:t>
            </a:r>
          </a:p>
          <a:p>
            <a:r>
              <a:rPr lang="en-US" sz="1100" dirty="0"/>
              <a:t>Large ($300,000+)</a:t>
            </a:r>
          </a:p>
          <a:p>
            <a:endParaRPr lang="en-US" sz="1100" dirty="0"/>
          </a:p>
          <a:p>
            <a:pPr lvl="1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626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486C-A45C-D6D3-E3E7-742B4D68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FCBFF-17CE-9B64-4A49-C889C61D0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65831A-8019-1D11-6408-6926631247F6}"/>
              </a:ext>
            </a:extLst>
          </p:cNvPr>
          <p:cNvSpPr txBox="1">
            <a:spLocks/>
          </p:cNvSpPr>
          <p:nvPr/>
        </p:nvSpPr>
        <p:spPr>
          <a:xfrm>
            <a:off x="219456" y="725030"/>
            <a:ext cx="6729984" cy="4797350"/>
          </a:xfrm>
          <a:prstGeom prst="rect">
            <a:avLst/>
          </a:prstGeom>
        </p:spPr>
        <p:txBody>
          <a:bodyPr>
            <a:noAutofit/>
          </a:bodyPr>
          <a:lstStyle>
            <a:lvl1pPr marL="150487" indent="-150487" algn="l" rtl="0" eaLnBrk="1" latinLnBrk="0" hangingPunct="1">
              <a:spcBef>
                <a:spcPts val="31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1063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492" indent="-142752" algn="l" rtl="0" eaLnBrk="1" latinLnBrk="0" hangingPunct="1">
              <a:spcBef>
                <a:spcPts val="243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kumimoji="0" sz="886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979" indent="-151191" algn="l" rtl="0" eaLnBrk="1" latinLnBrk="0" hangingPunct="1">
              <a:spcBef>
                <a:spcPts val="221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798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2892" indent="-150487" algn="l" rtl="0" eaLnBrk="1" latinLnBrk="0" hangingPunct="1">
              <a:spcBef>
                <a:spcPts val="177"/>
              </a:spcBef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0733" indent="-151894" algn="l" rtl="0" eaLnBrk="1" latinLnBrk="0" hangingPunct="1">
              <a:spcBef>
                <a:spcPts val="177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1616" indent="-10126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3132" indent="-10126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4647" indent="-10126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162" indent="-10126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Intro</a:t>
            </a:r>
          </a:p>
          <a:p>
            <a:pPr>
              <a:spcAft>
                <a:spcPts val="300"/>
              </a:spcAft>
            </a:pPr>
            <a:r>
              <a:rPr lang="en-US" sz="1100" dirty="0"/>
              <a:t>The Idea Demand Management Approval Workflow is driven by Idea Management “Idea Type”, “Work Status”, and “Estimated Hours” data. Idea Types include:</a:t>
            </a:r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/>
              <a:t>Initiative: Convert to Project or Task over 200 Hours</a:t>
            </a:r>
          </a:p>
          <a:p>
            <a:pPr lvl="2"/>
            <a:r>
              <a:rPr lang="fr-FR" sz="1100" dirty="0"/>
              <a:t>Idea Type:</a:t>
            </a:r>
          </a:p>
          <a:p>
            <a:pPr lvl="3"/>
            <a:r>
              <a:rPr lang="fr-FR" sz="1100" dirty="0">
                <a:hlinkClick r:id="rId2" action="ppaction://hlinksldjump"/>
              </a:rPr>
              <a:t>Initiative</a:t>
            </a:r>
            <a:endParaRPr lang="fr-FR" sz="1100" dirty="0"/>
          </a:p>
          <a:p>
            <a:pPr lvl="3"/>
            <a:r>
              <a:rPr lang="en-US" sz="1100" dirty="0"/>
              <a:t>Planned</a:t>
            </a:r>
            <a:r>
              <a:rPr lang="fr-FR" sz="1100" dirty="0"/>
              <a:t> Maintenance &amp; Upgrades</a:t>
            </a:r>
          </a:p>
          <a:p>
            <a:pPr lvl="3"/>
            <a:r>
              <a:rPr lang="fr-FR" sz="1100" dirty="0"/>
              <a:t>Support/Maintenance</a:t>
            </a:r>
          </a:p>
          <a:p>
            <a:pPr lvl="3"/>
            <a:r>
              <a:rPr lang="fr-FR" sz="1100" dirty="0"/>
              <a:t>Non-Project</a:t>
            </a:r>
          </a:p>
          <a:p>
            <a:pPr marL="454838" lvl="2" indent="-142612">
              <a:spcBef>
                <a:spcPts val="133"/>
              </a:spcBef>
            </a:pPr>
            <a:r>
              <a:rPr lang="en-US" sz="1100" dirty="0">
                <a:latin typeface="Arial"/>
                <a:cs typeface="Arial"/>
              </a:rPr>
              <a:t>Sizing budget: Select a Sizing Project for automated creation of Sizing Task</a:t>
            </a:r>
          </a:p>
          <a:p>
            <a:pPr marL="632751" lvl="3" indent="-142612">
              <a:spcBef>
                <a:spcPts val="133"/>
              </a:spcBef>
              <a:spcAft>
                <a:spcPts val="300"/>
              </a:spcAft>
            </a:pPr>
            <a:r>
              <a:rPr lang="en-US" sz="1100" dirty="0">
                <a:latin typeface="Arial"/>
                <a:cs typeface="Arial"/>
              </a:rPr>
              <a:t>Task created in a Sizing Project</a:t>
            </a:r>
            <a:endParaRPr lang="fr-FR" sz="1100" dirty="0"/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/>
              <a:t>Enhancement: Task under 200 Hours</a:t>
            </a:r>
          </a:p>
          <a:p>
            <a:pPr lvl="2"/>
            <a:r>
              <a:rPr lang="fr-FR" sz="1100" dirty="0"/>
              <a:t>Idea Type:</a:t>
            </a:r>
          </a:p>
          <a:p>
            <a:pPr lvl="3"/>
            <a:r>
              <a:rPr lang="en-US" sz="1100" dirty="0">
                <a:hlinkClick r:id="rId3" action="ppaction://hlinksldjump"/>
              </a:rPr>
              <a:t>Enhancement</a:t>
            </a:r>
            <a:endParaRPr lang="en-US" sz="1100" dirty="0"/>
          </a:p>
          <a:p>
            <a:pPr lvl="3"/>
            <a:r>
              <a:rPr lang="en-US" sz="1100" dirty="0"/>
              <a:t>Planned</a:t>
            </a:r>
            <a:r>
              <a:rPr lang="fr-FR" sz="1100" dirty="0"/>
              <a:t> Maintenance &amp; Upgrades</a:t>
            </a:r>
          </a:p>
          <a:p>
            <a:pPr marL="454838" lvl="2" indent="-142612">
              <a:spcBef>
                <a:spcPts val="133"/>
              </a:spcBef>
            </a:pPr>
            <a:r>
              <a:rPr lang="en-US" sz="1100" dirty="0">
                <a:latin typeface="Arial"/>
                <a:cs typeface="Arial"/>
              </a:rPr>
              <a:t>Estimated Hours: Input Hours and select Enhancement Project(s) for automated creation of Enhancement Task(s)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6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14484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Log into Clarity</a:t>
            </a:r>
          </a:p>
          <a:p>
            <a:r>
              <a:rPr lang="en-US" sz="1100" dirty="0"/>
              <a:t>On the left navigation pane, click the </a:t>
            </a:r>
            <a:r>
              <a:rPr lang="en-US" sz="1100" b="1" dirty="0"/>
              <a:t>Ideas</a:t>
            </a:r>
            <a:r>
              <a:rPr lang="en-US" sz="1100" dirty="0"/>
              <a:t> module icon.</a:t>
            </a:r>
          </a:p>
          <a:p>
            <a:r>
              <a:rPr lang="en-US" sz="1100" dirty="0"/>
              <a:t>Ideas will be displayed.</a:t>
            </a:r>
          </a:p>
          <a:p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Create a New Idea</a:t>
            </a:r>
            <a:endParaRPr lang="en-US" sz="1100" dirty="0">
              <a:highlight>
                <a:srgbClr val="00FFFF"/>
              </a:highlight>
            </a:endParaRPr>
          </a:p>
          <a:p>
            <a:r>
              <a:rPr lang="en-US" sz="1100" dirty="0"/>
              <a:t>Click </a:t>
            </a:r>
            <a:r>
              <a:rPr lang="en-US" sz="1100" b="1" dirty="0"/>
              <a:t>Add Row + </a:t>
            </a:r>
            <a:r>
              <a:rPr lang="en-US" sz="1100" dirty="0"/>
              <a:t>button.</a:t>
            </a:r>
          </a:p>
          <a:p>
            <a:r>
              <a:rPr lang="en-US" sz="1100" dirty="0"/>
              <a:t>Fill in the required fields (*) – Subject.</a:t>
            </a:r>
          </a:p>
          <a:p>
            <a:pPr lvl="1"/>
            <a:r>
              <a:rPr lang="en-US" sz="923" dirty="0"/>
              <a:t>Record is saved when required field(s) are populated.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35E24-5383-BEF3-14A4-B33ED538B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" y="2645709"/>
            <a:ext cx="5577840" cy="20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A915E-47EA-AC81-AF46-3951FF057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F195C-67FE-7CE1-8DB1-E59587CC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4953A-27E0-ECD7-A85D-2A402D8B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29"/>
            <a:ext cx="6729984" cy="3799345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Select and Update Idea</a:t>
            </a:r>
            <a:endParaRPr lang="en-US" sz="1100" dirty="0">
              <a:highlight>
                <a:srgbClr val="00FFFF"/>
              </a:highlight>
            </a:endParaRPr>
          </a:p>
          <a:p>
            <a:r>
              <a:rPr lang="en-US" sz="1100" dirty="0"/>
              <a:t>On the new Idea record, click </a:t>
            </a:r>
            <a:r>
              <a:rPr lang="en-US" sz="1100" b="1" dirty="0"/>
              <a:t>Subject </a:t>
            </a:r>
            <a:r>
              <a:rPr lang="en-US" sz="1100" dirty="0"/>
              <a:t>to open the </a:t>
            </a:r>
            <a:r>
              <a:rPr lang="en-US" sz="1100" b="1" dirty="0"/>
              <a:t>Properties</a:t>
            </a:r>
            <a:r>
              <a:rPr lang="en-US" sz="1100" dirty="0"/>
              <a:t> tab.</a:t>
            </a:r>
          </a:p>
          <a:p>
            <a:r>
              <a:rPr lang="en-US" sz="1100" dirty="0"/>
              <a:t>Select the </a:t>
            </a:r>
            <a:r>
              <a:rPr lang="en-US" sz="1100" b="1" dirty="0"/>
              <a:t>Idea Type</a:t>
            </a:r>
            <a:r>
              <a:rPr lang="en-US" sz="1100" dirty="0"/>
              <a:t>. </a:t>
            </a:r>
            <a:r>
              <a:rPr lang="en-US" sz="1100" i="1" dirty="0"/>
              <a:t>[Refer to Tables 1- 2]</a:t>
            </a:r>
            <a:endParaRPr lang="en-US" sz="1100" i="1" dirty="0">
              <a:solidFill>
                <a:srgbClr val="FF0000"/>
              </a:solidFill>
            </a:endParaRPr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3" action="ppaction://hlinksldjump"/>
              </a:rPr>
              <a:t>Initiative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4" action="ppaction://hlinksldjump"/>
              </a:rPr>
              <a:t>Enhancement</a:t>
            </a:r>
            <a:endParaRPr lang="en-US" sz="1100" dirty="0"/>
          </a:p>
          <a:p>
            <a:r>
              <a:rPr lang="en-US" sz="1100" dirty="0"/>
              <a:t>Complete the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in the Idea section(s) for the Idea type, including: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1100" u="sng" dirty="0"/>
              <a:t>Idea Summary</a:t>
            </a:r>
            <a:r>
              <a:rPr lang="en-US" sz="1100" dirty="0"/>
              <a:t>: Subject, Requestor, Manager, Description</a:t>
            </a:r>
          </a:p>
          <a:p>
            <a:pPr lvl="1"/>
            <a:r>
              <a:rPr lang="en-US" sz="1100" u="sng" dirty="0"/>
              <a:t>Classification</a:t>
            </a:r>
            <a:r>
              <a:rPr lang="en-US" sz="1100" dirty="0"/>
              <a:t>: Customer Landscape, Customer, </a:t>
            </a:r>
            <a:r>
              <a:rPr lang="en-US" sz="1100" b="1" dirty="0"/>
              <a:t>Idea Type</a:t>
            </a:r>
          </a:p>
          <a:p>
            <a:pPr lvl="1"/>
            <a:r>
              <a:rPr lang="en-US" sz="1100" u="sng" dirty="0"/>
              <a:t>Stakeholders</a:t>
            </a:r>
            <a:r>
              <a:rPr lang="en-US" sz="1100" dirty="0"/>
              <a:t>: Sponsor, IT Technology Owner</a:t>
            </a:r>
          </a:p>
          <a:p>
            <a:r>
              <a:rPr lang="en-US" sz="1100" dirty="0">
                <a:solidFill>
                  <a:srgbClr val="0E101A"/>
                </a:solidFill>
              </a:rPr>
              <a:t>Based on the </a:t>
            </a:r>
            <a:r>
              <a:rPr lang="en-US" sz="1100" b="1" dirty="0"/>
              <a:t>Idea Type </a:t>
            </a:r>
            <a:r>
              <a:rPr lang="en-US" sz="1100" dirty="0"/>
              <a:t>selected, the </a:t>
            </a:r>
            <a:r>
              <a:rPr lang="en-US" sz="1100" b="1" dirty="0">
                <a:solidFill>
                  <a:srgbClr val="0E101A"/>
                </a:solidFill>
              </a:rPr>
              <a:t>WORKFLOW ACTION </a:t>
            </a:r>
            <a:r>
              <a:rPr lang="en-US" sz="1100" dirty="0">
                <a:solidFill>
                  <a:srgbClr val="0E101A"/>
                </a:solidFill>
              </a:rPr>
              <a:t>field will show the applicable workflow steps based on the Work Status field.</a:t>
            </a:r>
          </a:p>
          <a:p>
            <a:endParaRPr lang="en-US" sz="1100" i="1" dirty="0">
              <a:solidFill>
                <a:srgbClr val="0E101A"/>
              </a:solidFill>
              <a:effectLst/>
            </a:endParaRPr>
          </a:p>
          <a:p>
            <a:r>
              <a:rPr lang="en-US" sz="1100" i="1" dirty="0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 dirty="0"/>
              <a:t>Refer to Tables 1-3 throughout the workflow.</a:t>
            </a:r>
          </a:p>
          <a:p>
            <a:pPr lvl="1"/>
            <a:r>
              <a:rPr lang="en-US" sz="1100" dirty="0"/>
              <a:t>Work Status default value is </a:t>
            </a:r>
            <a:r>
              <a:rPr lang="en-US" sz="1100" dirty="0">
                <a:solidFill>
                  <a:srgbClr val="0070C0"/>
                </a:solidFill>
              </a:rPr>
              <a:t>New</a:t>
            </a:r>
            <a:r>
              <a:rPr lang="en-US" sz="1100" dirty="0"/>
              <a:t>. This read-only field will change based on user selection in the WORKFLOW ACTION field.</a:t>
            </a:r>
          </a:p>
          <a:p>
            <a:pPr lvl="1"/>
            <a:r>
              <a:rPr lang="en-US" sz="1100" dirty="0"/>
              <a:t>The Idea Type is a key field. The Idea Properties tab fields will change based on the selection.</a:t>
            </a:r>
          </a:p>
          <a:p>
            <a:pPr lvl="1"/>
            <a:r>
              <a:rPr lang="en-US" sz="1100" dirty="0"/>
              <a:t>Record is automatically saved as fields are populated.</a:t>
            </a:r>
          </a:p>
          <a:p>
            <a:pPr lvl="1"/>
            <a:r>
              <a:rPr lang="en-US" sz="1100" i="1" dirty="0">
                <a:solidFill>
                  <a:srgbClr val="0E101A"/>
                </a:solidFill>
                <a:effectLst/>
              </a:rPr>
              <a:t>WARNING</a:t>
            </a:r>
            <a:r>
              <a:rPr lang="en-US" sz="1100" dirty="0"/>
              <a:t>: Do not select Submit for Approval until all </a:t>
            </a:r>
            <a:r>
              <a:rPr lang="en-US" sz="1100" dirty="0">
                <a:solidFill>
                  <a:srgbClr val="EA9423"/>
                </a:solidFill>
              </a:rPr>
              <a:t>mandatory fields </a:t>
            </a:r>
            <a:r>
              <a:rPr lang="en-US" sz="1100" dirty="0"/>
              <a:t>in Idea are populated.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A3A73-6A6B-BD33-8ADA-93934CF0C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10" y="4600157"/>
            <a:ext cx="4572000" cy="140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E4C8B-B308-4F31-1379-BF86CBC564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890" y="5202445"/>
            <a:ext cx="4572000" cy="36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148B-E530-20DE-7308-682452E7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68ECAC-EC47-3241-91D5-9A5A03AD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0A86EFA-75FB-C822-2E2A-D4F844EB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79384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Begin the Idea Workflow Journey</a:t>
            </a:r>
          </a:p>
          <a:p>
            <a:r>
              <a:rPr lang="en-US" sz="1100" dirty="0"/>
              <a:t>Select an Idea record, then click </a:t>
            </a:r>
            <a:r>
              <a:rPr lang="en-US" sz="1100" b="1" dirty="0"/>
              <a:t>Subject</a:t>
            </a:r>
            <a:r>
              <a:rPr lang="en-US" sz="1100" dirty="0"/>
              <a:t> to open the </a:t>
            </a:r>
            <a:r>
              <a:rPr lang="en-US" sz="1100" b="1" dirty="0"/>
              <a:t>Properties</a:t>
            </a:r>
            <a:r>
              <a:rPr lang="en-US" sz="1100" dirty="0"/>
              <a:t> tab.</a:t>
            </a:r>
            <a:endParaRPr lang="en-US" sz="1100" dirty="0">
              <a:highlight>
                <a:srgbClr val="00FFFF"/>
              </a:highlight>
            </a:endParaRPr>
          </a:p>
          <a:p>
            <a:endParaRPr lang="en-US" sz="1100" dirty="0">
              <a:solidFill>
                <a:srgbClr val="0E101A"/>
              </a:solidFill>
            </a:endParaRPr>
          </a:p>
          <a:p>
            <a:r>
              <a:rPr lang="en-US" sz="1100" dirty="0"/>
              <a:t>Review and complete the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in the Idea section(s) for the Idea type:</a:t>
            </a:r>
          </a:p>
          <a:p>
            <a:pPr lvl="1"/>
            <a:r>
              <a:rPr lang="en-US" sz="1100" u="sng" dirty="0"/>
              <a:t>Idea Summary</a:t>
            </a:r>
            <a:r>
              <a:rPr lang="en-US" sz="1100" dirty="0"/>
              <a:t>: Subject, Requestor, Manager, Description</a:t>
            </a:r>
          </a:p>
          <a:p>
            <a:pPr lvl="1"/>
            <a:r>
              <a:rPr lang="en-US" sz="1100" u="sng" dirty="0"/>
              <a:t>Classification</a:t>
            </a:r>
            <a:r>
              <a:rPr lang="en-US" sz="1100" dirty="0"/>
              <a:t>: Customer Landscape, Customer, </a:t>
            </a:r>
            <a:r>
              <a:rPr lang="en-US" sz="1100" b="1" dirty="0"/>
              <a:t>Idea Type</a:t>
            </a:r>
          </a:p>
          <a:p>
            <a:pPr lvl="1"/>
            <a:r>
              <a:rPr lang="en-US" sz="1100" u="sng" dirty="0"/>
              <a:t>Stakeholders</a:t>
            </a:r>
            <a:r>
              <a:rPr lang="en-US" sz="1100" dirty="0"/>
              <a:t>: Sponsor, IT Technology Owner</a:t>
            </a:r>
          </a:p>
          <a:p>
            <a:endParaRPr lang="en-US" sz="1100" dirty="0">
              <a:solidFill>
                <a:srgbClr val="0E101A"/>
              </a:solidFill>
            </a:endParaRPr>
          </a:p>
          <a:p>
            <a:r>
              <a:rPr lang="en-US" sz="1100" dirty="0">
                <a:solidFill>
                  <a:srgbClr val="0E101A"/>
                </a:solidFill>
              </a:rPr>
              <a:t>In the Idea Summary, click the </a:t>
            </a:r>
            <a:r>
              <a:rPr lang="en-US" sz="1100" b="1" dirty="0">
                <a:solidFill>
                  <a:srgbClr val="0E101A"/>
                </a:solidFill>
              </a:rPr>
              <a:t>WORKFLOW ACTION </a:t>
            </a:r>
            <a:r>
              <a:rPr lang="en-US" sz="1100" dirty="0">
                <a:solidFill>
                  <a:srgbClr val="0E101A"/>
                </a:solidFill>
              </a:rPr>
              <a:t>field right drop-down arrow to show applicable workflow steps based on the Work Status field.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For example, if Work Status = </a:t>
            </a:r>
            <a:r>
              <a:rPr lang="en-US" sz="1100" dirty="0">
                <a:solidFill>
                  <a:srgbClr val="0070C0"/>
                </a:solidFill>
              </a:rPr>
              <a:t>New</a:t>
            </a:r>
            <a:r>
              <a:rPr lang="en-US" sz="1100" dirty="0">
                <a:solidFill>
                  <a:srgbClr val="0E101A"/>
                </a:solidFill>
              </a:rPr>
              <a:t>, select </a:t>
            </a:r>
            <a:r>
              <a:rPr lang="en-US" sz="1100" b="1" dirty="0">
                <a:solidFill>
                  <a:srgbClr val="0070C0"/>
                </a:solidFill>
              </a:rPr>
              <a:t>Work in Progress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In your browser, refresh the page.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Work Status will change to </a:t>
            </a:r>
            <a:r>
              <a:rPr lang="en-US" sz="1100" dirty="0">
                <a:solidFill>
                  <a:srgbClr val="0070C0"/>
                </a:solidFill>
              </a:rPr>
              <a:t>Work In Progress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</a:p>
          <a:p>
            <a:endParaRPr lang="en-US" sz="1100" i="1" dirty="0">
              <a:solidFill>
                <a:srgbClr val="0E101A"/>
              </a:solidFill>
              <a:effectLst/>
            </a:endParaRPr>
          </a:p>
          <a:p>
            <a:r>
              <a:rPr lang="en-US" sz="1100" i="1" dirty="0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 dirty="0"/>
              <a:t>Contact the PMO if the IT Director field is empty.</a:t>
            </a:r>
          </a:p>
          <a:p>
            <a:pPr lvl="1"/>
            <a:r>
              <a:rPr lang="en-US" sz="1100" i="1" dirty="0">
                <a:solidFill>
                  <a:srgbClr val="0E101A"/>
                </a:solidFill>
                <a:effectLst/>
              </a:rPr>
              <a:t>WARNING</a:t>
            </a:r>
            <a:r>
              <a:rPr lang="en-US" sz="1100" dirty="0"/>
              <a:t>: Do not select Submit for Approval until all mandatory fields in Idea are populated. 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91EB6-2B91-6114-1923-3D32298BA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0" y="4451299"/>
            <a:ext cx="5486400" cy="31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9957-9948-9DAE-9998-F5E5103AE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67E39-9E85-298E-A1E4-40A61FC3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08D710-4EDB-D0A2-94C4-840369E3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81268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Continue the Idea Workflow Journey - Initiative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E101A"/>
                </a:solidFill>
                <a:effectLst/>
              </a:rPr>
              <a:t>The following workflow steps pertain to Idea Type = </a:t>
            </a:r>
            <a:r>
              <a:rPr lang="en-US" sz="1100" b="1" dirty="0">
                <a:solidFill>
                  <a:srgbClr val="0E101A"/>
                </a:solidFill>
                <a:effectLst/>
              </a:rPr>
              <a:t>Initiative</a:t>
            </a:r>
          </a:p>
          <a:p>
            <a:pPr marL="0" indent="0">
              <a:buNone/>
            </a:pPr>
            <a:endParaRPr lang="en-US" sz="1100" b="1" dirty="0">
              <a:solidFill>
                <a:srgbClr val="0E101A"/>
              </a:solidFill>
              <a:effectLst/>
            </a:endParaRPr>
          </a:p>
          <a:p>
            <a:r>
              <a:rPr lang="en-US" sz="1100" dirty="0"/>
              <a:t>Review and complete the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in the Idea section(s) for the Idea type selected.</a:t>
            </a:r>
          </a:p>
          <a:p>
            <a:endParaRPr lang="en-US" sz="1100" dirty="0">
              <a:solidFill>
                <a:srgbClr val="0E101A"/>
              </a:solidFill>
              <a:effectLst/>
            </a:endParaRPr>
          </a:p>
          <a:p>
            <a:r>
              <a:rPr lang="en-US" sz="1100" dirty="0">
                <a:solidFill>
                  <a:srgbClr val="0E101A"/>
                </a:solidFill>
                <a:effectLst/>
              </a:rPr>
              <a:t>In the Idea Summary, click the </a:t>
            </a:r>
            <a:r>
              <a:rPr lang="en-US" sz="1100" b="1" dirty="0">
                <a:solidFill>
                  <a:srgbClr val="0E101A"/>
                </a:solidFill>
                <a:effectLst/>
              </a:rPr>
              <a:t>WORKFLOW ACTION </a:t>
            </a:r>
            <a:r>
              <a:rPr lang="en-US" sz="1100" dirty="0">
                <a:solidFill>
                  <a:srgbClr val="0E101A"/>
                </a:solidFill>
                <a:effectLst/>
              </a:rPr>
              <a:t>field right drop-down arrow to show applicable workflow steps based on the Work Status field.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  <a:effectLst/>
              </a:rPr>
              <a:t>Select </a:t>
            </a:r>
            <a:r>
              <a:rPr lang="en-US" sz="1100" b="1" dirty="0">
                <a:solidFill>
                  <a:srgbClr val="0070C0"/>
                </a:solidFill>
                <a:effectLst/>
              </a:rPr>
              <a:t>Submit for Sizing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b="1" dirty="0">
              <a:solidFill>
                <a:srgbClr val="0E101A"/>
              </a:solidFill>
              <a:effectLst/>
            </a:endParaRPr>
          </a:p>
          <a:p>
            <a:pPr lvl="1"/>
            <a:r>
              <a:rPr lang="en-US" sz="1100" dirty="0">
                <a:solidFill>
                  <a:srgbClr val="0E101A"/>
                </a:solidFill>
                <a:effectLst/>
              </a:rPr>
              <a:t>In your browser, refresh the page.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  <a:effectLst/>
              </a:rPr>
              <a:t>Work Status will change to </a:t>
            </a:r>
            <a:r>
              <a:rPr lang="en-US" sz="1100" dirty="0">
                <a:solidFill>
                  <a:srgbClr val="0070C0"/>
                </a:solidFill>
                <a:effectLst/>
              </a:rPr>
              <a:t>Sizing</a:t>
            </a:r>
            <a:r>
              <a:rPr lang="en-US" sz="1100" dirty="0">
                <a:solidFill>
                  <a:srgbClr val="0E101A"/>
                </a:solidFill>
                <a:effectLst/>
              </a:rPr>
              <a:t>.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A Sizing Task will automatically be added to the selected Sizing Project. The sizing task is placed at the bottom of Tasks and will require updates (hours, resources, etc.).</a:t>
            </a:r>
          </a:p>
          <a:p>
            <a:r>
              <a:rPr lang="en-US" sz="1100" dirty="0"/>
              <a:t>Stakeholder(s) will receive an email based on the Work Status field with links to Idea, Sizing Project, and Sizing Task.</a:t>
            </a:r>
          </a:p>
          <a:p>
            <a:endParaRPr lang="en-US" sz="1100" dirty="0"/>
          </a:p>
          <a:p>
            <a:r>
              <a:rPr lang="en-US" sz="1100" i="1" dirty="0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 dirty="0"/>
              <a:t>Refer to T-Shirt Sizing </a:t>
            </a:r>
            <a:r>
              <a:rPr lang="en-US" sz="1100" dirty="0">
                <a:hlinkClick r:id="rId3" action="ppaction://hlinksldjump"/>
              </a:rPr>
              <a:t>Table 3</a:t>
            </a:r>
            <a:endParaRPr lang="en-US" sz="1100" dirty="0"/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A4733-95CE-74AB-033C-F2415F6E5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394" y="2903958"/>
            <a:ext cx="4846320" cy="2760051"/>
          </a:xfrm>
          <a:prstGeom prst="rect">
            <a:avLst/>
          </a:prstGeom>
        </p:spPr>
      </p:pic>
      <p:pic>
        <p:nvPicPr>
          <p:cNvPr id="4" name="Picture 3" descr="A screenshot of a email&#10;&#10;Description automatically generated">
            <a:extLst>
              <a:ext uri="{FF2B5EF4-FFF2-40B4-BE49-F238E27FC236}">
                <a16:creationId xmlns:a16="http://schemas.microsoft.com/office/drawing/2014/main" id="{C7BC7D31-42EC-1CF2-4643-851E311C1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35" y="6592674"/>
            <a:ext cx="3380901" cy="20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D03B-E500-DF80-B116-D4A10561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A8DBA6-08FC-8460-F751-E415D8F0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D95D25A-8A3A-4A3C-17D9-5D9673E9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88202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Continue the Idea Workflow Journey - Initiative (cont.)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E101A"/>
                </a:solidFill>
                <a:effectLst/>
              </a:rPr>
              <a:t>The following workflow steps pertain to Idea Type = </a:t>
            </a:r>
            <a:r>
              <a:rPr lang="en-US" sz="1100" b="1" dirty="0">
                <a:solidFill>
                  <a:srgbClr val="0E101A"/>
                </a:solidFill>
                <a:effectLst/>
              </a:rPr>
              <a:t>Initiative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rgbClr val="0E101A"/>
              </a:solidFill>
              <a:effectLst/>
            </a:endParaRPr>
          </a:p>
          <a:p>
            <a:r>
              <a:rPr lang="en-US" sz="1100" dirty="0"/>
              <a:t>Review and complete the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in the Idea Properties section(s), including:</a:t>
            </a:r>
          </a:p>
          <a:p>
            <a:pPr lvl="1"/>
            <a:r>
              <a:rPr lang="en-US" sz="1100" u="sng" dirty="0"/>
              <a:t>Classification</a:t>
            </a:r>
            <a:r>
              <a:rPr lang="en-US" sz="1100" dirty="0"/>
              <a:t>: Charge Code, Funding Type</a:t>
            </a:r>
          </a:p>
          <a:p>
            <a:pPr lvl="1"/>
            <a:r>
              <a:rPr lang="en-US" sz="1100" u="sng" dirty="0"/>
              <a:t>Stakeholders</a:t>
            </a:r>
            <a:r>
              <a:rPr lang="en-US" sz="1100" dirty="0"/>
              <a:t>: BRM</a:t>
            </a:r>
            <a:endParaRPr lang="en-US" sz="1100" u="sng" dirty="0"/>
          </a:p>
          <a:p>
            <a:pPr lvl="1"/>
            <a:r>
              <a:rPr lang="en-US" sz="1100" u="sng" dirty="0"/>
              <a:t>Sizing</a:t>
            </a:r>
            <a:r>
              <a:rPr lang="en-US" sz="1100" dirty="0"/>
              <a:t>: T-Shirt Size IT Labor Hours, T-Shirt Size Non-Labor Cost</a:t>
            </a:r>
          </a:p>
          <a:p>
            <a:pPr lvl="1"/>
            <a:r>
              <a:rPr lang="en-US" sz="1100" u="sng" dirty="0"/>
              <a:t>Details</a:t>
            </a:r>
            <a:r>
              <a:rPr lang="en-US" sz="1100" dirty="0"/>
              <a:t>: Objective, Benefit Description, Constraints, Exclusions, and Assumptions, Attachment</a:t>
            </a:r>
          </a:p>
          <a:p>
            <a:endParaRPr lang="en-US" sz="1100" dirty="0"/>
          </a:p>
          <a:p>
            <a:r>
              <a:rPr lang="en-US" sz="1100" dirty="0">
                <a:solidFill>
                  <a:srgbClr val="0E101A"/>
                </a:solidFill>
              </a:rPr>
              <a:t>In the Idea Summary, click the </a:t>
            </a:r>
            <a:r>
              <a:rPr lang="en-US" sz="1100" b="1" dirty="0">
                <a:solidFill>
                  <a:srgbClr val="0E101A"/>
                </a:solidFill>
              </a:rPr>
              <a:t>WORKFLOW ACTION </a:t>
            </a:r>
            <a:r>
              <a:rPr lang="en-US" sz="1100" dirty="0">
                <a:solidFill>
                  <a:srgbClr val="0E101A"/>
                </a:solidFill>
              </a:rPr>
              <a:t>field right drop-down arrow to show applicable workflow steps based on the Work Status field.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Select </a:t>
            </a:r>
            <a:r>
              <a:rPr lang="en-US" sz="1100" b="1" dirty="0">
                <a:solidFill>
                  <a:srgbClr val="0070C0"/>
                </a:solidFill>
              </a:rPr>
              <a:t>Sizing Complete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b="1" dirty="0">
              <a:solidFill>
                <a:srgbClr val="0E101A"/>
              </a:solidFill>
            </a:endParaRP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In your browser, refresh the page.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Work Status will change to </a:t>
            </a:r>
            <a:r>
              <a:rPr lang="en-US" sz="1100" dirty="0">
                <a:solidFill>
                  <a:srgbClr val="0070C0"/>
                </a:solidFill>
              </a:rPr>
              <a:t>Sizing Complete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dirty="0"/>
          </a:p>
          <a:p>
            <a:r>
              <a:rPr lang="en-US" sz="1100" dirty="0"/>
              <a:t>Stakeholder(s) will receive email based on the Work Status field. </a:t>
            </a:r>
            <a:endParaRPr lang="en-US" sz="1100" dirty="0">
              <a:highlight>
                <a:srgbClr val="00FFFF"/>
              </a:highlight>
            </a:endParaRPr>
          </a:p>
          <a:p>
            <a:endParaRPr lang="en-US" sz="1100" dirty="0"/>
          </a:p>
          <a:p>
            <a:r>
              <a:rPr lang="en-US" sz="1100" i="1" dirty="0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 dirty="0"/>
              <a:t>WARNING: Do not select Submit for Approval until all mandatory fields in Idea are populated. 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E7C9F-1028-FDA8-EEAC-57C3C7E46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66" y="4586462"/>
            <a:ext cx="5486400" cy="29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25D7-7EF8-9FE0-4821-0E46DEF9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07606-F6DC-AD03-76FE-3FDAF556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7C608C6-EE8A-6CEE-1D25-3B0DC9BA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21832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solidFill>
                  <a:srgbClr val="0E101A"/>
                </a:solidFill>
                <a:effectLst/>
              </a:rPr>
              <a:t>Trigger AIR Workflow - Submit Idea for Approval</a:t>
            </a:r>
            <a:endParaRPr lang="en-US" sz="1100" dirty="0">
              <a:highlight>
                <a:srgbClr val="00FFFF"/>
              </a:highlight>
            </a:endParaRPr>
          </a:p>
          <a:p>
            <a:r>
              <a:rPr lang="en-US" sz="1100" dirty="0"/>
              <a:t>Review and complete the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in the Idea section(s) for the Idea type:</a:t>
            </a:r>
          </a:p>
          <a:p>
            <a:r>
              <a:rPr lang="en-US" sz="1100" dirty="0">
                <a:solidFill>
                  <a:srgbClr val="0E101A"/>
                </a:solidFill>
              </a:rPr>
              <a:t>In the Idea Summary, click the </a:t>
            </a:r>
            <a:r>
              <a:rPr lang="en-US" sz="1100" b="1" dirty="0">
                <a:solidFill>
                  <a:srgbClr val="0E101A"/>
                </a:solidFill>
              </a:rPr>
              <a:t>WORKFLOW ACTION </a:t>
            </a:r>
            <a:r>
              <a:rPr lang="en-US" sz="1100" dirty="0">
                <a:solidFill>
                  <a:srgbClr val="0E101A"/>
                </a:solidFill>
              </a:rPr>
              <a:t>field right drop-down arrow to show applicable workflow steps based on the Work Status field. 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Select </a:t>
            </a:r>
            <a:r>
              <a:rPr lang="en-US" sz="1100" b="1" dirty="0">
                <a:solidFill>
                  <a:srgbClr val="0070C0"/>
                </a:solidFill>
              </a:rPr>
              <a:t>Submit for Approval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b="1" dirty="0">
              <a:solidFill>
                <a:srgbClr val="0E101A"/>
              </a:solidFill>
            </a:endParaRP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In your browser, refresh the page.</a:t>
            </a:r>
          </a:p>
          <a:p>
            <a:pPr lvl="1"/>
            <a:r>
              <a:rPr lang="en-US" sz="1100" dirty="0">
                <a:solidFill>
                  <a:srgbClr val="0E101A"/>
                </a:solidFill>
              </a:rPr>
              <a:t>Work Status will change to </a:t>
            </a:r>
            <a:r>
              <a:rPr lang="en-US" sz="1100" dirty="0">
                <a:solidFill>
                  <a:srgbClr val="0070C0"/>
                </a:solidFill>
              </a:rPr>
              <a:t>Submit for Approval</a:t>
            </a:r>
            <a:r>
              <a:rPr lang="en-US" sz="1100" dirty="0">
                <a:solidFill>
                  <a:srgbClr val="0E101A"/>
                </a:solidFill>
              </a:rPr>
              <a:t>.</a:t>
            </a:r>
            <a:endParaRPr lang="en-US" sz="1100" dirty="0"/>
          </a:p>
          <a:p>
            <a:pPr lvl="2"/>
            <a:r>
              <a:rPr lang="en-US" sz="1100" dirty="0"/>
              <a:t>If the Idea fields turn light gray and are locked, the workflow is in process.</a:t>
            </a:r>
          </a:p>
          <a:p>
            <a:pPr lvl="2"/>
            <a:r>
              <a:rPr lang="en-US" sz="1100" dirty="0"/>
              <a:t>If the Idea fields do not turn light gray and lock, the submitter should check the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in Idea Properties and resolve missing data. The submitter will receive a missing data email. The user </a:t>
            </a:r>
            <a:r>
              <a:rPr lang="en-US" sz="1100" b="1" dirty="0"/>
              <a:t>must re-trigger </a:t>
            </a:r>
            <a:r>
              <a:rPr lang="en-US" sz="1100" dirty="0"/>
              <a:t>the Idea Workflow using the above steps.</a:t>
            </a:r>
          </a:p>
          <a:p>
            <a:endParaRPr lang="en-US" sz="1100" dirty="0"/>
          </a:p>
          <a:p>
            <a:r>
              <a:rPr lang="en-US" sz="1100" dirty="0"/>
              <a:t>Status will change to </a:t>
            </a:r>
            <a:r>
              <a:rPr lang="en-US" sz="1100" b="1" dirty="0">
                <a:solidFill>
                  <a:srgbClr val="0070C0"/>
                </a:solidFill>
              </a:rPr>
              <a:t>Submit for Approval </a:t>
            </a:r>
            <a:r>
              <a:rPr lang="en-US" sz="1100" b="1" dirty="0">
                <a:solidFill>
                  <a:srgbClr val="0E101A"/>
                </a:solidFill>
              </a:rPr>
              <a:t> </a:t>
            </a:r>
            <a:endParaRPr lang="en-US" sz="1100" dirty="0"/>
          </a:p>
          <a:p>
            <a:pPr lvl="1"/>
            <a:r>
              <a:rPr lang="en-US" sz="1100" dirty="0"/>
              <a:t>The section Approvals will now display in the Idea. The Approvers Response Comments will update based on the processing of AIR Approval emails from Stakeholders. </a:t>
            </a:r>
          </a:p>
          <a:p>
            <a:r>
              <a:rPr lang="en-US" sz="1100" dirty="0"/>
              <a:t>Stakeholder(s) will receive email based on the Work Status field. </a:t>
            </a:r>
            <a:endParaRPr lang="en-US" sz="1100" dirty="0">
              <a:highlight>
                <a:srgbClr val="00FFFF"/>
              </a:highlight>
            </a:endParaRPr>
          </a:p>
          <a:p>
            <a:pPr lvl="2"/>
            <a:endParaRPr lang="en-US" sz="800" dirty="0"/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F5BCA1B-D5B6-BA96-EAD6-5CA374A24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4029926"/>
            <a:ext cx="4089400" cy="2343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E0A88-0679-0293-2FC1-A3742E1A8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667" y="6121401"/>
            <a:ext cx="3657600" cy="26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35F56-DB30-23D8-327C-409666AF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309E6-9DD2-A009-EB47-5DFEB012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Demand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F1D95F9-7FA3-A720-9A22-D95819AF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32322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Action Items - Monitor the Workflow</a:t>
            </a:r>
          </a:p>
          <a:p>
            <a:r>
              <a:rPr lang="en-US" sz="1100" dirty="0"/>
              <a:t>Select an Idea record, then click </a:t>
            </a:r>
            <a:r>
              <a:rPr lang="en-US" sz="1100" b="1" dirty="0"/>
              <a:t>Subject</a:t>
            </a:r>
            <a:r>
              <a:rPr lang="en-US" sz="1100" dirty="0"/>
              <a:t> to open the </a:t>
            </a:r>
            <a:r>
              <a:rPr lang="en-US" sz="1100" b="1" dirty="0"/>
              <a:t>Properties</a:t>
            </a:r>
            <a:r>
              <a:rPr lang="en-US" sz="1100" dirty="0"/>
              <a:t> tab.</a:t>
            </a:r>
          </a:p>
          <a:p>
            <a:r>
              <a:rPr lang="en-US" sz="1100" dirty="0"/>
              <a:t>Click on </a:t>
            </a:r>
            <a:r>
              <a:rPr lang="en-US" sz="1100" b="1" dirty="0"/>
              <a:t>Action</a:t>
            </a:r>
            <a:r>
              <a:rPr lang="en-US" sz="1100" dirty="0"/>
              <a:t> </a:t>
            </a:r>
            <a:r>
              <a:rPr lang="en-US" sz="1100" b="1" dirty="0"/>
              <a:t>Items</a:t>
            </a:r>
            <a:r>
              <a:rPr lang="en-US" sz="1100" dirty="0"/>
              <a:t> tab.   </a:t>
            </a:r>
          </a:p>
          <a:p>
            <a:r>
              <a:rPr lang="en-US" sz="1100" dirty="0"/>
              <a:t>Review active Action Items – Ideas columns labeled to determine current status:</a:t>
            </a:r>
          </a:p>
          <a:p>
            <a:pPr lvl="1"/>
            <a:r>
              <a:rPr lang="en-US" sz="1100" dirty="0"/>
              <a:t>AI Status: This provides open/closed status of workflow for Stakeholder </a:t>
            </a:r>
          </a:p>
          <a:p>
            <a:pPr lvl="1"/>
            <a:r>
              <a:rPr lang="en-US" sz="1100" dirty="0"/>
              <a:t>Approval Status: This provides approval decision:</a:t>
            </a:r>
          </a:p>
          <a:p>
            <a:pPr lvl="2"/>
            <a:r>
              <a:rPr lang="en-US" sz="1100" dirty="0"/>
              <a:t>Approved = Stakeholder Approved </a:t>
            </a:r>
          </a:p>
          <a:p>
            <a:pPr lvl="2"/>
            <a:r>
              <a:rPr lang="en-US" sz="1100" dirty="0"/>
              <a:t>Rejected = Stakeholder Rejected </a:t>
            </a:r>
          </a:p>
          <a:p>
            <a:pPr lvl="2"/>
            <a:r>
              <a:rPr lang="en-US" sz="1100" dirty="0"/>
              <a:t>Null = Stakeholder decision not provided or processed</a:t>
            </a:r>
          </a:p>
          <a:p>
            <a:endParaRPr lang="en-US" sz="1100" dirty="0"/>
          </a:p>
          <a:p>
            <a:r>
              <a:rPr lang="en-US" sz="1100" i="1" dirty="0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 dirty="0"/>
              <a:t>Action Item Responder (AIR) is being used to Automate Workflow Processes and Approvals.</a:t>
            </a:r>
          </a:p>
          <a:p>
            <a:pPr lvl="2"/>
            <a:r>
              <a:rPr lang="en-US" sz="1100" dirty="0"/>
              <a:t>Emails route to IT Management and Sponsors</a:t>
            </a:r>
          </a:p>
          <a:p>
            <a:pPr lvl="2"/>
            <a:r>
              <a:rPr lang="en-US" sz="1100" dirty="0"/>
              <a:t>AIR processes execute every 15 minutes. Contact PMO if an Idea is urgent.</a:t>
            </a:r>
          </a:p>
          <a:p>
            <a:pPr lvl="1"/>
            <a:r>
              <a:rPr lang="en-US" sz="1100" dirty="0"/>
              <a:t>Action Items tab:</a:t>
            </a:r>
          </a:p>
          <a:p>
            <a:pPr lvl="2"/>
            <a:r>
              <a:rPr lang="en-US" sz="1100" dirty="0"/>
              <a:t>Utilize tab to understand the status of emails sent and the recipients.</a:t>
            </a:r>
          </a:p>
          <a:p>
            <a:pPr lvl="2"/>
            <a:r>
              <a:rPr lang="en-US" sz="1100" dirty="0"/>
              <a:t>Click &gt; Action Items – Idea to filter and rerun report for inactive change Request to view history</a:t>
            </a:r>
            <a:endParaRPr lang="en-US" sz="11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9456B-1F8C-BEDA-BDD0-762599506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713" y="4424325"/>
            <a:ext cx="4572000" cy="13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vcSYAPdf0FLMrqT6Wp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3">
      <a:dk1>
        <a:srgbClr val="595959"/>
      </a:dk1>
      <a:lt1>
        <a:sysClr val="window" lastClr="FFFFFF"/>
      </a:lt1>
      <a:dk2>
        <a:srgbClr val="A5A5A5"/>
      </a:dk2>
      <a:lt2>
        <a:srgbClr val="E4E9EF"/>
      </a:lt2>
      <a:accent1>
        <a:srgbClr val="00A160"/>
      </a:accent1>
      <a:accent2>
        <a:srgbClr val="3989C9"/>
      </a:accent2>
      <a:accent3>
        <a:srgbClr val="EA9423"/>
      </a:accent3>
      <a:accent4>
        <a:srgbClr val="846648"/>
      </a:accent4>
      <a:accent5>
        <a:srgbClr val="7030A0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2021  -  Read-Only" id="{D4836B8B-8F11-432F-9F03-35CC1DB588CC}" vid="{E3C0151F-6EBE-42E8-A891-D485534E2CA8}"/>
    </a:ext>
  </a:extLst>
</a:theme>
</file>

<file path=ppt/theme/theme2.xml><?xml version="1.0" encoding="utf-8"?>
<a:theme xmlns:a="http://schemas.openxmlformats.org/drawingml/2006/main" name="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_2021  -  Read-Only" id="{D4836B8B-8F11-432F-9F03-35CC1DB588CC}" vid="{A28B6F8E-74F2-4791-A8C1-058B4A9963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2bfae6-4b69-46a3-8431-3bde041994b9" xsi:nil="true"/>
    <lcf76f155ced4ddcb4097134ff3c332f xmlns="5c19f4e1-aa8f-4329-b840-3ed47d4b5441">
      <Terms xmlns="http://schemas.microsoft.com/office/infopath/2007/PartnerControls"/>
    </lcf76f155ced4ddcb4097134ff3c332f>
    <SharedWithUsers xmlns="5d2bfae6-4b69-46a3-8431-3bde041994b9">
      <UserInfo>
        <DisplayName>Simpson, Jemarice D</DisplayName>
        <AccountId>38</AccountId>
        <AccountType/>
      </UserInfo>
      <UserInfo>
        <DisplayName>Proksch, Susan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E05C119F3894F83A214E522CEB8E1" ma:contentTypeVersion="13" ma:contentTypeDescription="Create a new document." ma:contentTypeScope="" ma:versionID="1353637759a2b875bb038a3fb724c8aa">
  <xsd:schema xmlns:xsd="http://www.w3.org/2001/XMLSchema" xmlns:xs="http://www.w3.org/2001/XMLSchema" xmlns:p="http://schemas.microsoft.com/office/2006/metadata/properties" xmlns:ns2="5c19f4e1-aa8f-4329-b840-3ed47d4b5441" xmlns:ns3="5d2bfae6-4b69-46a3-8431-3bde041994b9" targetNamespace="http://schemas.microsoft.com/office/2006/metadata/properties" ma:root="true" ma:fieldsID="cf487f6239661bbc9fcbf662bcb1e071" ns2:_="" ns3:_="">
    <xsd:import namespace="5c19f4e1-aa8f-4329-b840-3ed47d4b5441"/>
    <xsd:import namespace="5d2bfae6-4b69-46a3-8431-3bde04199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9f4e1-aa8f-4329-b840-3ed47d4b5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ab1785c-03c4-4f5d-a7bb-9621a47e58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bfae6-4b69-46a3-8431-3bde041994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ddd8cf-5a09-4a7e-8b77-7121e89ee3f3}" ma:internalName="TaxCatchAll" ma:showField="CatchAllData" ma:web="5d2bfae6-4b69-46a3-8431-3bde04199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341110-A43A-47D9-A4D8-92379A11A996}">
  <ds:schemaRefs>
    <ds:schemaRef ds:uri="5d2bfae6-4b69-46a3-8431-3bde041994b9"/>
    <ds:schemaRef ds:uri="http://purl.org/dc/elements/1.1/"/>
    <ds:schemaRef ds:uri="http://purl.org/dc/dcmitype/"/>
    <ds:schemaRef ds:uri="5c19f4e1-aa8f-4329-b840-3ed47d4b5441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7A89D60-563F-4D7B-9840-9EDC87571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6E8C0-B328-4EE2-9DA6-15A8229AA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19f4e1-aa8f-4329-b840-3ed47d4b5441"/>
    <ds:schemaRef ds:uri="5d2bfae6-4b69-46a3-8431-3bde04199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Oakland County Powerpoint Template (1)</Template>
  <TotalTime>31</TotalTime>
  <Words>2884</Words>
  <Application>Microsoft Office PowerPoint</Application>
  <PresentationFormat>Custom</PresentationFormat>
  <Paragraphs>834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Open Sans</vt:lpstr>
      <vt:lpstr>Wingdings</vt:lpstr>
      <vt:lpstr>Median</vt:lpstr>
      <vt:lpstr>1_Firm Format - template_Blue</vt:lpstr>
      <vt:lpstr>think-cell Slide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Idea Demand Management - Workflows</vt:lpstr>
      <vt:lpstr>[TABLE 1] Idea Fields: Workflow – Initiative</vt:lpstr>
      <vt:lpstr>[TABLE 2] Idea Fields: Workflow – Enhancement</vt:lpstr>
      <vt:lpstr>TABLE 3] Idea T Shirt Sizing</vt:lpstr>
    </vt:vector>
  </TitlesOfParts>
  <Company>Oakland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Clarity Modern Migration (MUX)</dc:title>
  <dc:creator>Goisdzinski, Kary V</dc:creator>
  <cp:lastModifiedBy>Simpson, Jemarice D</cp:lastModifiedBy>
  <cp:revision>4</cp:revision>
  <cp:lastPrinted>2023-09-06T13:42:55Z</cp:lastPrinted>
  <dcterms:created xsi:type="dcterms:W3CDTF">2022-09-08T12:42:08Z</dcterms:created>
  <dcterms:modified xsi:type="dcterms:W3CDTF">2024-04-08T20:12:26Z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0x010100585E05C119F3894F83A214E522CEB8E1</vt:lpwstr>
  </property>
</Properties>
</file>