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  <p:sldMasterId id="2147483663" r:id="rId5"/>
  </p:sldMasterIdLst>
  <p:notesMasterIdLst>
    <p:notesMasterId r:id="rId22"/>
  </p:notesMasterIdLst>
  <p:handoutMasterIdLst>
    <p:handoutMasterId r:id="rId23"/>
  </p:handoutMasterIdLst>
  <p:sldIdLst>
    <p:sldId id="1068" r:id="rId6"/>
    <p:sldId id="1067" r:id="rId7"/>
    <p:sldId id="1051" r:id="rId8"/>
    <p:sldId id="1070" r:id="rId9"/>
    <p:sldId id="1072" r:id="rId10"/>
    <p:sldId id="1071" r:id="rId11"/>
    <p:sldId id="1084" r:id="rId12"/>
    <p:sldId id="1083" r:id="rId13"/>
    <p:sldId id="1075" r:id="rId14"/>
    <p:sldId id="1077" r:id="rId15"/>
    <p:sldId id="1076" r:id="rId16"/>
    <p:sldId id="1078" r:id="rId17"/>
    <p:sldId id="1079" r:id="rId18"/>
    <p:sldId id="1080" r:id="rId19"/>
    <p:sldId id="1081" r:id="rId20"/>
    <p:sldId id="1082" r:id="rId21"/>
  </p:sldIdLst>
  <p:sldSz cx="7315200" cy="96012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F5F807-5AA1-9479-DF09-19D0C9397C5E}" name="Proksch, Susan" initials="SP" userId="S::prokschs@oakgov.com::7b82183f-09d7-42fb-a404-082fa33c01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den, Alyson" initials="HA" lastIdx="1" clrIdx="0">
    <p:extLst>
      <p:ext uri="{19B8F6BF-5375-455C-9EA6-DF929625EA0E}">
        <p15:presenceInfo xmlns:p15="http://schemas.microsoft.com/office/powerpoint/2012/main" userId="S::AHayden@rwbaird.com::6ea25f57-0430-4798-afbf-4a8f9e0b261c" providerId="AD"/>
      </p:ext>
    </p:extLst>
  </p:cmAuthor>
  <p:cmAuthor id="2" name="Chambers, Hilarie" initials="CH" lastIdx="3" clrIdx="1">
    <p:extLst>
      <p:ext uri="{19B8F6BF-5375-455C-9EA6-DF929625EA0E}">
        <p15:presenceInfo xmlns:p15="http://schemas.microsoft.com/office/powerpoint/2012/main" userId="S::chambershi@oakgov.com::da35f76d-e267-49ca-9b34-4f522d7e3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9423"/>
    <a:srgbClr val="009966"/>
    <a:srgbClr val="696969"/>
    <a:srgbClr val="3399FF"/>
    <a:srgbClr val="CCFFCC"/>
    <a:srgbClr val="84BA3C"/>
    <a:srgbClr val="595959"/>
    <a:srgbClr val="CEDAEB"/>
    <a:srgbClr val="8E9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C3CA7-5DB5-4BE9-8BC5-A9817CF0E835}" v="10" dt="2024-04-08T20:09:12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4" autoAdjust="0"/>
    <p:restoredTop sz="96504" autoAdjust="0"/>
  </p:normalViewPr>
  <p:slideViewPr>
    <p:cSldViewPr snapToGrid="0">
      <p:cViewPr varScale="1">
        <p:scale>
          <a:sx n="60" d="100"/>
          <a:sy n="60" d="100"/>
        </p:scale>
        <p:origin x="1596" y="84"/>
      </p:cViewPr>
      <p:guideLst>
        <p:guide orient="horz" pos="302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649" cy="465138"/>
          </a:xfrm>
          <a:prstGeom prst="rect">
            <a:avLst/>
          </a:prstGeom>
        </p:spPr>
        <p:txBody>
          <a:bodyPr vert="horz" lIns="90694" tIns="45347" rIns="90694" bIns="453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5" y="0"/>
            <a:ext cx="3038648" cy="465138"/>
          </a:xfrm>
          <a:prstGeom prst="rect">
            <a:avLst/>
          </a:prstGeom>
        </p:spPr>
        <p:txBody>
          <a:bodyPr vert="horz" lIns="90694" tIns="45347" rIns="90694" bIns="45347" rtlCol="0"/>
          <a:lstStyle>
            <a:lvl1pPr algn="r">
              <a:defRPr sz="1200"/>
            </a:lvl1pPr>
          </a:lstStyle>
          <a:p>
            <a:fld id="{8C7A27DC-3A43-4094-9C46-B0475362006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6"/>
            <a:ext cx="3038649" cy="465138"/>
          </a:xfrm>
          <a:prstGeom prst="rect">
            <a:avLst/>
          </a:prstGeom>
        </p:spPr>
        <p:txBody>
          <a:bodyPr vert="horz" lIns="90694" tIns="45347" rIns="90694" bIns="453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5" y="8829676"/>
            <a:ext cx="3038648" cy="465138"/>
          </a:xfrm>
          <a:prstGeom prst="rect">
            <a:avLst/>
          </a:prstGeom>
        </p:spPr>
        <p:txBody>
          <a:bodyPr vert="horz" lIns="90694" tIns="45347" rIns="90694" bIns="45347" rtlCol="0" anchor="b"/>
          <a:lstStyle>
            <a:lvl1pPr algn="r">
              <a:defRPr sz="1200"/>
            </a:lvl1pPr>
          </a:lstStyle>
          <a:p>
            <a:fld id="{AA528687-D2CB-4421-AC36-263E50F17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3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/>
          <a:lstStyle>
            <a:lvl1pPr algn="r">
              <a:defRPr sz="1200"/>
            </a:lvl1pPr>
          </a:lstStyle>
          <a:p>
            <a:fld id="{325C0139-041C-4D06-97D9-7E16AA70846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8050" y="696913"/>
            <a:ext cx="2654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2" tIns="45845" rIns="91692" bIns="458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692" tIns="45845" rIns="91692" bIns="458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1692" tIns="45845" rIns="91692" bIns="45845" rtlCol="0" anchor="b"/>
          <a:lstStyle>
            <a:lvl1pPr algn="r">
              <a:defRPr sz="1200"/>
            </a:lvl1pPr>
          </a:lstStyle>
          <a:p>
            <a:fld id="{48D44386-29B4-4C81-A632-D380CB53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57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01 - Risks</a:t>
            </a:r>
          </a:p>
        </p:txBody>
      </p:sp>
    </p:spTree>
    <p:extLst>
      <p:ext uri="{BB962C8B-B14F-4D97-AF65-F5344CB8AC3E}">
        <p14:creationId xmlns:p14="http://schemas.microsoft.com/office/powerpoint/2010/main" val="3610131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11 - Status Report Access</a:t>
            </a:r>
          </a:p>
        </p:txBody>
      </p:sp>
    </p:spTree>
    <p:extLst>
      <p:ext uri="{BB962C8B-B14F-4D97-AF65-F5344CB8AC3E}">
        <p14:creationId xmlns:p14="http://schemas.microsoft.com/office/powerpoint/2010/main" val="551828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</a:t>
            </a:r>
          </a:p>
        </p:txBody>
      </p:sp>
    </p:spTree>
    <p:extLst>
      <p:ext uri="{BB962C8B-B14F-4D97-AF65-F5344CB8AC3E}">
        <p14:creationId xmlns:p14="http://schemas.microsoft.com/office/powerpoint/2010/main" val="4009589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13 - Status Report Module - Portfolio Dashboard</a:t>
            </a:r>
          </a:p>
        </p:txBody>
      </p:sp>
    </p:spTree>
    <p:extLst>
      <p:ext uri="{BB962C8B-B14F-4D97-AF65-F5344CB8AC3E}">
        <p14:creationId xmlns:p14="http://schemas.microsoft.com/office/powerpoint/2010/main" val="3531942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14 - Status Report Module - Last Status Reports</a:t>
            </a:r>
          </a:p>
        </p:txBody>
      </p:sp>
    </p:spTree>
    <p:extLst>
      <p:ext uri="{BB962C8B-B14F-4D97-AF65-F5344CB8AC3E}">
        <p14:creationId xmlns:p14="http://schemas.microsoft.com/office/powerpoint/2010/main" val="3227941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15 - Status Report Module - Overall Status Red</a:t>
            </a:r>
          </a:p>
        </p:txBody>
      </p:sp>
    </p:spTree>
    <p:extLst>
      <p:ext uri="{BB962C8B-B14F-4D97-AF65-F5344CB8AC3E}">
        <p14:creationId xmlns:p14="http://schemas.microsoft.com/office/powerpoint/2010/main" val="259193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02 - Issues</a:t>
            </a:r>
          </a:p>
        </p:txBody>
      </p:sp>
    </p:spTree>
    <p:extLst>
      <p:ext uri="{BB962C8B-B14F-4D97-AF65-F5344CB8AC3E}">
        <p14:creationId xmlns:p14="http://schemas.microsoft.com/office/powerpoint/2010/main" val="106783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03 - Changes</a:t>
            </a:r>
          </a:p>
        </p:txBody>
      </p:sp>
    </p:spTree>
    <p:extLst>
      <p:ext uri="{BB962C8B-B14F-4D97-AF65-F5344CB8AC3E}">
        <p14:creationId xmlns:p14="http://schemas.microsoft.com/office/powerpoint/2010/main" val="169054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71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04 - Status Report Data Entry</a:t>
            </a:r>
          </a:p>
        </p:txBody>
      </p:sp>
    </p:spTree>
    <p:extLst>
      <p:ext uri="{BB962C8B-B14F-4D97-AF65-F5344CB8AC3E}">
        <p14:creationId xmlns:p14="http://schemas.microsoft.com/office/powerpoint/2010/main" val="272028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05 - Status Report Data Entry</a:t>
            </a:r>
          </a:p>
        </p:txBody>
      </p:sp>
    </p:spTree>
    <p:extLst>
      <p:ext uri="{BB962C8B-B14F-4D97-AF65-F5344CB8AC3E}">
        <p14:creationId xmlns:p14="http://schemas.microsoft.com/office/powerpoint/2010/main" val="110573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06 - Status Report Preview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07 - Status Report Preview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0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 09 - Status Report Access</a:t>
            </a:r>
          </a:p>
          <a:p>
            <a:r>
              <a:rPr lang="en-US" dirty="0"/>
              <a:t>Image: 10 - Status Report Access</a:t>
            </a:r>
          </a:p>
        </p:txBody>
      </p:sp>
    </p:spTree>
    <p:extLst>
      <p:ext uri="{BB962C8B-B14F-4D97-AF65-F5344CB8AC3E}">
        <p14:creationId xmlns:p14="http://schemas.microsoft.com/office/powerpoint/2010/main" val="656936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08 - Status Report Publish</a:t>
            </a:r>
          </a:p>
        </p:txBody>
      </p:sp>
    </p:spTree>
    <p:extLst>
      <p:ext uri="{BB962C8B-B14F-4D97-AF65-F5344CB8AC3E}">
        <p14:creationId xmlns:p14="http://schemas.microsoft.com/office/powerpoint/2010/main" val="219231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0.xml"/><Relationship Id="rId7" Type="http://schemas.openxmlformats.org/officeDocument/2006/relationships/hyperlink" Target="https://www.michigan.gov/som" TargetMode="Externa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</a:t>
            </a:r>
            <a:fld id="{A9AA3D4F-4B37-4EA2-8B27-983307ABE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C00AC8E-9A28-A345-B5EE-1E6C271E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169115"/>
            <a:ext cx="6723485" cy="291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0AA3B5-CA7B-4852-6FA1-FDC29C90B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479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DA6DCA-D0B7-6B6B-448B-216378FAC5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2957" y="585888"/>
            <a:ext cx="6729984" cy="63868"/>
            <a:chOff x="932329" y="7766760"/>
            <a:chExt cx="5450542" cy="8718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53D6FF-35A6-4476-4863-8B64FB715723}"/>
                </a:ext>
              </a:extLst>
            </p:cNvPr>
            <p:cNvCxnSpPr/>
            <p:nvPr/>
          </p:nvCxnSpPr>
          <p:spPr>
            <a:xfrm flipV="1">
              <a:off x="932329" y="7846851"/>
              <a:ext cx="5450542" cy="70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53C955-4CD5-11EE-50D3-C0EB3753410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932329" y="7766760"/>
              <a:ext cx="5450542" cy="709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16568D8-9B31-4CF1-7AC9-0EF9F5945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87" y="8798452"/>
            <a:ext cx="447385" cy="494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8309A5-00A4-98B0-72FE-EA03369EAEF9}"/>
              </a:ext>
            </a:extLst>
          </p:cNvPr>
          <p:cNvSpPr txBox="1"/>
          <p:nvPr userDrawn="1"/>
        </p:nvSpPr>
        <p:spPr>
          <a:xfrm>
            <a:off x="5335675" y="8934329"/>
            <a:ext cx="109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Rev: 04/10/24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Owner: IT PMO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330CA87F-E4A3-7B4D-5770-F380C6745369}"/>
              </a:ext>
            </a:extLst>
          </p:cNvPr>
          <p:cNvSpPr txBox="1">
            <a:spLocks/>
          </p:cNvSpPr>
          <p:nvPr userDrawn="1"/>
        </p:nvSpPr>
        <p:spPr>
          <a:xfrm>
            <a:off x="942426" y="89719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AA3D4F-4B37-4EA2-8B27-983307ABE0EE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222666-0A5F-F629-C4CF-F01BF81483DB}"/>
              </a:ext>
            </a:extLst>
          </p:cNvPr>
          <p:cNvSpPr txBox="1"/>
          <p:nvPr userDrawn="1"/>
        </p:nvSpPr>
        <p:spPr>
          <a:xfrm>
            <a:off x="234986" y="9009354"/>
            <a:ext cx="301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Oakland County Department of Technology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87680" y="2225394"/>
            <a:ext cx="3108960" cy="6400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875921" y="2225394"/>
            <a:ext cx="3108960" cy="6400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AC1498A0-F93F-41CD-BBED-ACE01F33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2773680"/>
            <a:ext cx="3474720" cy="1386840"/>
          </a:xfrm>
        </p:spPr>
        <p:txBody>
          <a:bodyPr>
            <a:noAutofit/>
          </a:bodyPr>
          <a:lstStyle>
            <a:lvl1pPr algn="ctr">
              <a:defRPr sz="1418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kumimoji="0" lang="en-US"/>
              <a:t>Click to add 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60521" y="2026920"/>
            <a:ext cx="2865120" cy="68719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7680" y="4373881"/>
            <a:ext cx="3169920" cy="853440"/>
          </a:xfrm>
        </p:spPr>
        <p:txBody>
          <a:bodyPr>
            <a:normAutofit/>
          </a:bodyPr>
          <a:lstStyle>
            <a:lvl1pPr marL="0" indent="0" algn="ctr">
              <a:buNone/>
              <a:defRPr sz="1063" baseline="0"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" y="3413761"/>
            <a:ext cx="3108960" cy="5013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840480" y="3413761"/>
            <a:ext cx="3108960" cy="5013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87680" y="2453640"/>
            <a:ext cx="3108960" cy="896112"/>
          </a:xfrm>
          <a:solidFill>
            <a:srgbClr val="EA9423"/>
          </a:solidFill>
        </p:spPr>
        <p:txBody>
          <a:bodyPr rtlCol="0" anchor="ctr"/>
          <a:lstStyle>
            <a:lvl1pPr marL="0" indent="0">
              <a:buFontTx/>
              <a:buNone/>
              <a:defRPr sz="88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840480" y="2453640"/>
            <a:ext cx="3108960" cy="896112"/>
          </a:xfrm>
          <a:solidFill>
            <a:srgbClr val="3389C9"/>
          </a:solidFill>
        </p:spPr>
        <p:txBody>
          <a:bodyPr rtlCol="0" anchor="ctr"/>
          <a:lstStyle>
            <a:lvl1pPr marL="0" indent="0">
              <a:buFontTx/>
              <a:buNone/>
              <a:defRPr sz="886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21">
            <a:extLst>
              <a:ext uri="{FF2B5EF4-FFF2-40B4-BE49-F238E27FC236}">
                <a16:creationId xmlns:a16="http://schemas.microsoft.com/office/drawing/2014/main" id="{CF844FEB-916C-4010-919E-42E4DF96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48768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8768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182880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182880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316992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316992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445008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445008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24" hasCustomPrompt="1"/>
          </p:nvPr>
        </p:nvSpPr>
        <p:spPr>
          <a:xfrm>
            <a:off x="5791201" y="2240280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5791200" y="480060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6" hasCustomPrompt="1"/>
          </p:nvPr>
        </p:nvSpPr>
        <p:spPr>
          <a:xfrm>
            <a:off x="48768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48768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Content Placeholder 10"/>
          <p:cNvSpPr>
            <a:spLocks noGrp="1"/>
          </p:cNvSpPr>
          <p:nvPr>
            <p:ph sz="quarter" idx="28" hasCustomPrompt="1"/>
          </p:nvPr>
        </p:nvSpPr>
        <p:spPr>
          <a:xfrm>
            <a:off x="182880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182880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7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316992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31"/>
          </p:nvPr>
        </p:nvSpPr>
        <p:spPr>
          <a:xfrm>
            <a:off x="316992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32" hasCustomPrompt="1"/>
          </p:nvPr>
        </p:nvSpPr>
        <p:spPr>
          <a:xfrm>
            <a:off x="445008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445008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Content Placeholder 10"/>
          <p:cNvSpPr>
            <a:spLocks noGrp="1"/>
          </p:cNvSpPr>
          <p:nvPr>
            <p:ph sz="quarter" idx="34" hasCustomPrompt="1"/>
          </p:nvPr>
        </p:nvSpPr>
        <p:spPr>
          <a:xfrm>
            <a:off x="5791201" y="5547361"/>
            <a:ext cx="1081430" cy="2453640"/>
          </a:xfrm>
        </p:spPr>
        <p:txBody>
          <a:bodyPr>
            <a:normAutofit/>
          </a:bodyPr>
          <a:lstStyle>
            <a:lvl1pPr marL="0" indent="0">
              <a:buNone/>
              <a:defRPr sz="621"/>
            </a:lvl1pPr>
          </a:lstStyle>
          <a:p>
            <a:pPr lvl="0" eaLnBrk="1" latinLnBrk="0" hangingPunct="1"/>
            <a:r>
              <a:rPr kumimoji="0" lang="en-US"/>
              <a:t>object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35"/>
          </p:nvPr>
        </p:nvSpPr>
        <p:spPr>
          <a:xfrm>
            <a:off x="5791200" y="8107682"/>
            <a:ext cx="1097280" cy="505326"/>
          </a:xfrm>
          <a:solidFill>
            <a:schemeClr val="tx1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487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3" name="Title Placeholder 21">
            <a:extLst>
              <a:ext uri="{FF2B5EF4-FFF2-40B4-BE49-F238E27FC236}">
                <a16:creationId xmlns:a16="http://schemas.microsoft.com/office/drawing/2014/main" id="{19388237-F0BB-4003-AEE5-3FB839BA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002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057C-A833-FBFB-E5AC-816C998F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78768-FA9B-7B19-8D19-CB0670EBD2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0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680" y="2346960"/>
            <a:ext cx="1280160" cy="6080760"/>
          </a:xfrm>
          <a:solidFill>
            <a:schemeClr val="tx1">
              <a:lumMod val="40000"/>
              <a:lumOff val="60000"/>
            </a:schemeClr>
          </a:solidFill>
          <a:ln w="50800" cap="sq" cmpd="dbl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443"/>
              </a:spcAft>
              <a:buNone/>
              <a:defRPr sz="798"/>
            </a:lvl1pPr>
            <a:lvl2pPr>
              <a:buNone/>
              <a:defRPr sz="532"/>
            </a:lvl2pPr>
            <a:lvl3pPr>
              <a:buNone/>
              <a:defRPr sz="443"/>
            </a:lvl3pPr>
            <a:lvl4pPr>
              <a:buNone/>
              <a:defRPr sz="398"/>
            </a:lvl4pPr>
            <a:lvl5pPr>
              <a:buNone/>
              <a:defRPr sz="39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889760" y="2346961"/>
            <a:ext cx="5120640" cy="61874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C908D119-9BFA-42CD-BF9E-EDCF33FF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160" y="8427720"/>
            <a:ext cx="5852160" cy="960120"/>
          </a:xfrm>
        </p:spPr>
        <p:txBody>
          <a:bodyPr/>
          <a:lstStyle>
            <a:lvl1pPr marL="0" indent="0">
              <a:buFontTx/>
              <a:buNone/>
              <a:defRPr sz="753"/>
            </a:lvl1pPr>
            <a:lvl2pPr>
              <a:buFontTx/>
              <a:buNone/>
              <a:defRPr sz="532"/>
            </a:lvl2pPr>
            <a:lvl3pPr>
              <a:buFontTx/>
              <a:buNone/>
              <a:defRPr sz="443"/>
            </a:lvl3pPr>
            <a:lvl4pPr>
              <a:buFontTx/>
              <a:buNone/>
              <a:defRPr sz="398"/>
            </a:lvl4pPr>
            <a:lvl5pPr>
              <a:buFontTx/>
              <a:buNone/>
              <a:defRPr sz="39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7029824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0" name="Rectangle 9"/>
          <p:cNvSpPr/>
          <p:nvPr/>
        </p:nvSpPr>
        <p:spPr>
          <a:xfrm>
            <a:off x="1236269" y="7156094"/>
            <a:ext cx="6078931" cy="9985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86" y="7170642"/>
            <a:ext cx="5852160" cy="960120"/>
          </a:xfrm>
        </p:spPr>
        <p:txBody>
          <a:bodyPr anchor="ctr">
            <a:normAutofit/>
          </a:bodyPr>
          <a:lstStyle>
            <a:lvl1pPr algn="l">
              <a:buNone/>
              <a:defRPr sz="1418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158240" y="0"/>
            <a:ext cx="80467" cy="961400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6269" y="0"/>
            <a:ext cx="6078931" cy="702982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418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7315" y="7162495"/>
            <a:ext cx="1165555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6" name="Rectangle 15"/>
          <p:cNvSpPr/>
          <p:nvPr/>
        </p:nvSpPr>
        <p:spPr>
          <a:xfrm>
            <a:off x="-7665" y="7768440"/>
            <a:ext cx="7109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7" name="Rectangle 16"/>
          <p:cNvSpPr/>
          <p:nvPr/>
        </p:nvSpPr>
        <p:spPr>
          <a:xfrm>
            <a:off x="742874" y="7768440"/>
            <a:ext cx="415367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</p:spTree>
    <p:extLst>
      <p:ext uri="{BB962C8B-B14F-4D97-AF65-F5344CB8AC3E}">
        <p14:creationId xmlns:p14="http://schemas.microsoft.com/office/powerpoint/2010/main" val="190381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1" y="2113225"/>
            <a:ext cx="6583680" cy="3060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5867401"/>
            <a:ext cx="6583680" cy="3062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29D13902-AEC8-45DC-AE25-23E736B7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8077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n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359445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 userDrawn="1"/>
        </p:nvSpPr>
        <p:spPr>
          <a:xfrm>
            <a:off x="1887322" y="8461858"/>
            <a:ext cx="5427878" cy="99852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3" name="Rectangle 12"/>
          <p:cNvSpPr/>
          <p:nvPr userDrawn="1"/>
        </p:nvSpPr>
        <p:spPr>
          <a:xfrm>
            <a:off x="-17955" y="8461858"/>
            <a:ext cx="1799539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4" name="Rectangle 13"/>
          <p:cNvSpPr/>
          <p:nvPr/>
        </p:nvSpPr>
        <p:spPr>
          <a:xfrm>
            <a:off x="-352" y="9067802"/>
            <a:ext cx="10976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1158240" y="9067802"/>
            <a:ext cx="641299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</p:spTree>
    <p:extLst>
      <p:ext uri="{BB962C8B-B14F-4D97-AF65-F5344CB8AC3E}">
        <p14:creationId xmlns:p14="http://schemas.microsoft.com/office/powerpoint/2010/main" val="50433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17395" y="95053"/>
            <a:ext cx="5997805" cy="46619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238" y="68360"/>
            <a:ext cx="5781083" cy="466195"/>
          </a:xfrm>
        </p:spPr>
        <p:txBody>
          <a:bodyPr>
            <a:noAutofit/>
          </a:bodyPr>
          <a:lstStyle>
            <a:lvl1pPr algn="l">
              <a:buNone/>
              <a:defRPr sz="1418" b="1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532" y="95516"/>
            <a:ext cx="1266554" cy="225405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/>
        </p:nvSpPr>
        <p:spPr>
          <a:xfrm>
            <a:off x="-6531" y="347778"/>
            <a:ext cx="426720" cy="20806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477563" y="347778"/>
            <a:ext cx="782459" cy="20806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4CE3B-CE68-201C-AB46-603294B0B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87" y="8798452"/>
            <a:ext cx="447385" cy="4946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12A93-E028-4D13-7E6A-3CEB982A698B}"/>
              </a:ext>
            </a:extLst>
          </p:cNvPr>
          <p:cNvSpPr txBox="1"/>
          <p:nvPr userDrawn="1"/>
        </p:nvSpPr>
        <p:spPr>
          <a:xfrm>
            <a:off x="5342097" y="8934329"/>
            <a:ext cx="1190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Rev: 04/10/24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Owner: IT PMO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3AF0A-8C50-166C-C012-9136A810C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E0DDF2-AEFF-188F-0698-C2ADF460A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0375" y="6400800"/>
            <a:ext cx="9144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4CB74-DC08-109E-3028-D8604093A55A}"/>
              </a:ext>
            </a:extLst>
          </p:cNvPr>
          <p:cNvSpPr txBox="1"/>
          <p:nvPr userDrawn="1"/>
        </p:nvSpPr>
        <p:spPr>
          <a:xfrm>
            <a:off x="234986" y="9009354"/>
            <a:ext cx="301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Oakland County Department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52175750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photo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2773680"/>
            <a:ext cx="3474720" cy="1386840"/>
          </a:xfrm>
        </p:spPr>
        <p:txBody>
          <a:bodyPr>
            <a:noAutofit/>
          </a:bodyPr>
          <a:lstStyle>
            <a:lvl1pPr algn="ctr">
              <a:defRPr sz="1418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kumimoji="0" lang="en-US"/>
              <a:t>Click to add 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45280" y="853440"/>
            <a:ext cx="2865120" cy="74676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87680" y="4373881"/>
            <a:ext cx="3169920" cy="853440"/>
          </a:xfrm>
        </p:spPr>
        <p:txBody>
          <a:bodyPr>
            <a:normAutofit/>
          </a:bodyPr>
          <a:lstStyle>
            <a:lvl1pPr marL="0" indent="0" algn="ctr">
              <a:buNone/>
              <a:defRPr sz="1063" baseline="0"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6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F1FCF4-0EF7-2443-A0FA-B1FD92C6B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1" y="9121140"/>
            <a:ext cx="396080" cy="2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29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0" userDrawn="1">
          <p15:clr>
            <a:srgbClr val="FBAE40"/>
          </p15:clr>
        </p15:guide>
        <p15:guide id="2" orient="horz" pos="6505" userDrawn="1">
          <p15:clr>
            <a:srgbClr val="FBAE40"/>
          </p15:clr>
        </p15:guide>
        <p15:guide id="3" orient="horz" pos="12359" userDrawn="1">
          <p15:clr>
            <a:srgbClr val="FBAE40"/>
          </p15:clr>
        </p15:guide>
        <p15:guide id="4" pos="210" userDrawn="1">
          <p15:clr>
            <a:srgbClr val="FBAE40"/>
          </p15:clr>
        </p15:guide>
        <p15:guide id="5" pos="3745" userDrawn="1">
          <p15:clr>
            <a:srgbClr val="FBAE40"/>
          </p15:clr>
        </p15:guide>
        <p15:guide id="6" pos="72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97" y="2272"/>
          <a:ext cx="1295" cy="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7" y="2272"/>
                        <a:ext cx="1295" cy="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49FD32C-2A27-4371-94EC-FD5C03F604D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7186" cy="2267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904" b="0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6991232" y="9356818"/>
            <a:ext cx="57708" cy="5552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361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x-none" sz="361" baseline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6597288" y="72568"/>
            <a:ext cx="536492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404663"/>
            <a:endParaRPr lang="x-none" sz="361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45D8E8-1FD1-4E37-8B7B-340D546AB59E}"/>
              </a:ext>
            </a:extLst>
          </p:cNvPr>
          <p:cNvSpPr/>
          <p:nvPr userDrawn="1"/>
        </p:nvSpPr>
        <p:spPr>
          <a:xfrm>
            <a:off x="1" y="8948119"/>
            <a:ext cx="7315200" cy="653082"/>
          </a:xfrm>
          <a:prstGeom prst="rect">
            <a:avLst/>
          </a:prstGeom>
          <a:solidFill>
            <a:srgbClr val="22222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328" tIns="20664" rIns="41328" bIns="206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23">
              <a:solidFill>
                <a:schemeClr val="tx1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F9FCF8D-313E-42DF-9D90-8DB0ED56903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991232" y="9410219"/>
            <a:ext cx="57708" cy="5552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x-none" sz="361" baseline="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x-none" sz="361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SlideLogoText">
            <a:extLst>
              <a:ext uri="{FF2B5EF4-FFF2-40B4-BE49-F238E27FC236}">
                <a16:creationId xmlns:a16="http://schemas.microsoft.com/office/drawing/2014/main" id="{EFDA50CF-8CAA-4A39-B70C-4B8F557366C3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735676" y="9410219"/>
            <a:ext cx="1173398" cy="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404663"/>
            <a:r>
              <a:rPr lang="en-US" sz="361" b="0" baseline="0">
                <a:solidFill>
                  <a:schemeClr val="bg1"/>
                </a:solidFill>
                <a:latin typeface="+mn-lt"/>
              </a:rPr>
              <a:t>Michigan Department of Labor and Economic Opportunity</a:t>
            </a:r>
            <a:endParaRPr lang="x-none" sz="361" b="0" baseline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541" descr="Michigan.gov">
            <a:hlinkClick r:id="rId7"/>
            <a:extLst>
              <a:ext uri="{FF2B5EF4-FFF2-40B4-BE49-F238E27FC236}">
                <a16:creationId xmlns:a16="http://schemas.microsoft.com/office/drawing/2014/main" id="{7E099D83-CB3E-4028-B30F-03EB664B5C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" y="9066414"/>
            <a:ext cx="671750" cy="3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44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04" userDrawn="1">
          <p15:clr>
            <a:srgbClr val="F26B43"/>
          </p15:clr>
        </p15:guide>
        <p15:guide id="2" pos="60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orient="horz" pos="5475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359445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/>
        </p:nvSpPr>
        <p:spPr>
          <a:xfrm>
            <a:off x="1887322" y="8461858"/>
            <a:ext cx="5427878" cy="99852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89760" y="5654040"/>
            <a:ext cx="5181600" cy="2560320"/>
          </a:xfrm>
        </p:spPr>
        <p:txBody>
          <a:bodyPr anchor="b">
            <a:normAutofit/>
          </a:bodyPr>
          <a:lstStyle>
            <a:lvl1pPr>
              <a:defRPr sz="1595" b="1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50720" y="8470052"/>
            <a:ext cx="5120640" cy="960120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152">
                <a:solidFill>
                  <a:srgbClr val="FFFFFF"/>
                </a:solidFill>
              </a:defRPr>
            </a:lvl1pPr>
            <a:lvl2pPr marL="202525" indent="0" algn="ctr">
              <a:buNone/>
            </a:lvl2pPr>
            <a:lvl3pPr marL="405051" indent="0" algn="ctr">
              <a:buNone/>
            </a:lvl3pPr>
            <a:lvl4pPr marL="607576" indent="0" algn="ctr">
              <a:buNone/>
            </a:lvl4pPr>
            <a:lvl5pPr marL="810101" indent="0" algn="ctr">
              <a:buNone/>
            </a:lvl5pPr>
            <a:lvl6pPr marL="1012627" indent="0" algn="ctr">
              <a:buNone/>
            </a:lvl6pPr>
            <a:lvl7pPr marL="1215152" indent="0" algn="ctr">
              <a:buNone/>
            </a:lvl7pPr>
            <a:lvl8pPr marL="1417677" indent="0" algn="ctr">
              <a:buNone/>
            </a:lvl8pPr>
            <a:lvl9pPr marL="162020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7955" y="8461858"/>
            <a:ext cx="1799539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4" name="Rectangle 13"/>
          <p:cNvSpPr/>
          <p:nvPr/>
        </p:nvSpPr>
        <p:spPr>
          <a:xfrm>
            <a:off x="-352" y="9067802"/>
            <a:ext cx="10976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1158240" y="9067802"/>
            <a:ext cx="641299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12" y="8461860"/>
            <a:ext cx="1757680" cy="500062"/>
          </a:xfrm>
        </p:spPr>
        <p:txBody>
          <a:bodyPr>
            <a:normAutofit/>
          </a:bodyPr>
          <a:lstStyle>
            <a:lvl1pPr marL="0" indent="0" algn="ctr">
              <a:buNone/>
              <a:defRPr sz="70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8359445"/>
            <a:ext cx="7315200" cy="1241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/>
        </p:nvSpPr>
        <p:spPr>
          <a:xfrm>
            <a:off x="1887322" y="8461858"/>
            <a:ext cx="5427878" cy="99852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50720" y="8470052"/>
            <a:ext cx="5120640" cy="960120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1152">
                <a:solidFill>
                  <a:srgbClr val="FFFFFF"/>
                </a:solidFill>
              </a:defRPr>
            </a:lvl1pPr>
            <a:lvl2pPr marL="202525" indent="0" algn="ctr">
              <a:buNone/>
            </a:lvl2pPr>
            <a:lvl3pPr marL="405051" indent="0" algn="ctr">
              <a:buNone/>
            </a:lvl3pPr>
            <a:lvl4pPr marL="607576" indent="0" algn="ctr">
              <a:buNone/>
            </a:lvl4pPr>
            <a:lvl5pPr marL="810101" indent="0" algn="ctr">
              <a:buNone/>
            </a:lvl5pPr>
            <a:lvl6pPr marL="1012627" indent="0" algn="ctr">
              <a:buNone/>
            </a:lvl6pPr>
            <a:lvl7pPr marL="1215152" indent="0" algn="ctr">
              <a:buNone/>
            </a:lvl7pPr>
            <a:lvl8pPr marL="1417677" indent="0" algn="ctr">
              <a:buNone/>
            </a:lvl8pPr>
            <a:lvl9pPr marL="162020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7955" y="8461858"/>
            <a:ext cx="1799539" cy="499262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4" name="Rectangle 13"/>
          <p:cNvSpPr/>
          <p:nvPr/>
        </p:nvSpPr>
        <p:spPr>
          <a:xfrm>
            <a:off x="-352" y="9067802"/>
            <a:ext cx="1097632" cy="389585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1158240" y="9067802"/>
            <a:ext cx="641299" cy="389585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12" y="8461860"/>
            <a:ext cx="1757680" cy="500062"/>
          </a:xfrm>
        </p:spPr>
        <p:txBody>
          <a:bodyPr>
            <a:normAutofit/>
          </a:bodyPr>
          <a:lstStyle>
            <a:lvl1pPr marL="0" indent="0" algn="ctr">
              <a:buNone/>
              <a:defRPr sz="70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28862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311C03-DC5E-4111-83FC-AA3AB10088F3}"/>
              </a:ext>
            </a:extLst>
          </p:cNvPr>
          <p:cNvSpPr/>
          <p:nvPr userDrawn="1"/>
        </p:nvSpPr>
        <p:spPr>
          <a:xfrm>
            <a:off x="0" y="2346960"/>
            <a:ext cx="3246121" cy="304214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9F44-1426-4931-ACE4-0C0F0C2E2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83281" y="426721"/>
            <a:ext cx="3749040" cy="885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21">
            <a:extLst>
              <a:ext uri="{FF2B5EF4-FFF2-40B4-BE49-F238E27FC236}">
                <a16:creationId xmlns:a16="http://schemas.microsoft.com/office/drawing/2014/main" id="{37F69A4F-90AB-4063-BB5F-59379415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533400"/>
            <a:ext cx="2788921" cy="17068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D5BB22-C83A-4D74-99F2-2C2EDD235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320" y="2880360"/>
            <a:ext cx="2788921" cy="640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9BD53D-28F9-406B-A43A-9288384E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9F44-1426-4931-ACE4-0C0F0C2E2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51959" y="426721"/>
            <a:ext cx="2880361" cy="8854440"/>
          </a:xfrm>
        </p:spPr>
        <p:txBody>
          <a:bodyPr/>
          <a:lstStyle>
            <a:lvl1pPr>
              <a:buNone/>
              <a:defRPr sz="886" b="1"/>
            </a:lvl1pPr>
            <a:lvl2pPr>
              <a:spcBef>
                <a:spcPts val="532"/>
              </a:spcBef>
              <a:defRPr/>
            </a:lvl2pPr>
            <a:lvl3pPr>
              <a:spcBef>
                <a:spcPts val="532"/>
              </a:spcBef>
              <a:defRPr/>
            </a:lvl3pPr>
            <a:lvl4pPr>
              <a:spcBef>
                <a:spcPts val="532"/>
              </a:spcBef>
              <a:defRPr/>
            </a:lvl4pPr>
            <a:lvl5pPr>
              <a:spcBef>
                <a:spcPts val="532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9BD53D-28F9-406B-A43A-9288384E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6952B-BA6A-4433-8BE1-EEE63C036AE8}"/>
              </a:ext>
            </a:extLst>
          </p:cNvPr>
          <p:cNvSpPr/>
          <p:nvPr userDrawn="1"/>
        </p:nvSpPr>
        <p:spPr>
          <a:xfrm>
            <a:off x="0" y="426721"/>
            <a:ext cx="3737587" cy="927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8"/>
          </a:p>
        </p:txBody>
      </p:sp>
      <p:sp>
        <p:nvSpPr>
          <p:cNvPr id="12" name="Title Placeholder 21">
            <a:extLst>
              <a:ext uri="{FF2B5EF4-FFF2-40B4-BE49-F238E27FC236}">
                <a16:creationId xmlns:a16="http://schemas.microsoft.com/office/drawing/2014/main" id="{37F69A4F-90AB-4063-BB5F-593794154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181204"/>
            <a:ext cx="3520441" cy="11734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>
              <a:defRPr sz="1772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1441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90118" y="2240280"/>
            <a:ext cx="6522720" cy="62941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71331891-6D2B-4304-9F75-A147D3F8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880" y="3840481"/>
            <a:ext cx="5088891" cy="2342515"/>
          </a:xfrm>
        </p:spPr>
        <p:txBody>
          <a:bodyPr anchor="t"/>
          <a:lstStyle>
            <a:lvl1pPr marL="0" indent="0">
              <a:buNone/>
              <a:defRPr sz="1240">
                <a:solidFill>
                  <a:schemeClr val="tx1"/>
                </a:solidFill>
              </a:defRPr>
            </a:lvl1pPr>
            <a:lvl2pPr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21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133600"/>
            <a:ext cx="7315200" cy="1600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9" name="Rectangle 8"/>
          <p:cNvSpPr/>
          <p:nvPr/>
        </p:nvSpPr>
        <p:spPr>
          <a:xfrm>
            <a:off x="1706880" y="2240281"/>
            <a:ext cx="5608320" cy="13868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2240281"/>
            <a:ext cx="5486400" cy="1386840"/>
          </a:xfrm>
        </p:spPr>
        <p:txBody>
          <a:bodyPr>
            <a:noAutofit/>
          </a:bodyPr>
          <a:lstStyle>
            <a:lvl1pPr algn="l">
              <a:buNone/>
              <a:defRPr sz="1595" b="1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240280"/>
            <a:ext cx="1645920" cy="693420"/>
          </a:xfrm>
          <a:prstGeom prst="rect">
            <a:avLst/>
          </a:prstGeom>
          <a:solidFill>
            <a:srgbClr val="3389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1" name="Rectangle 10"/>
          <p:cNvSpPr/>
          <p:nvPr/>
        </p:nvSpPr>
        <p:spPr>
          <a:xfrm>
            <a:off x="1" y="2987040"/>
            <a:ext cx="426720" cy="640080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15" name="Rectangle 14"/>
          <p:cNvSpPr/>
          <p:nvPr/>
        </p:nvSpPr>
        <p:spPr>
          <a:xfrm>
            <a:off x="484094" y="2987040"/>
            <a:ext cx="1161826" cy="640080"/>
          </a:xfrm>
          <a:prstGeom prst="rect">
            <a:avLst/>
          </a:prstGeom>
          <a:solidFill>
            <a:srgbClr val="EA942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</p:spTree>
    <p:extLst>
      <p:ext uri="{BB962C8B-B14F-4D97-AF65-F5344CB8AC3E}">
        <p14:creationId xmlns:p14="http://schemas.microsoft.com/office/powerpoint/2010/main" val="33267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284657"/>
            <a:ext cx="7315200" cy="1600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9" name="Rectangle 8"/>
          <p:cNvSpPr/>
          <p:nvPr/>
        </p:nvSpPr>
        <p:spPr>
          <a:xfrm>
            <a:off x="1706880" y="2240281"/>
            <a:ext cx="5608320" cy="75377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2240281"/>
            <a:ext cx="5486400" cy="753778"/>
          </a:xfrm>
        </p:spPr>
        <p:txBody>
          <a:bodyPr>
            <a:noAutofit/>
          </a:bodyPr>
          <a:lstStyle>
            <a:lvl1pPr algn="l">
              <a:buNone/>
              <a:defRPr sz="1595" b="1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876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3" Type="http://schemas.openxmlformats.org/officeDocument/2006/relationships/tags" Target="../tags/tag1.xml"/><Relationship Id="rId21" Type="http://schemas.openxmlformats.org/officeDocument/2006/relationships/image" Target="../media/image5.emf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" Type="http://schemas.openxmlformats.org/officeDocument/2006/relationships/theme" Target="../theme/theme2.xml"/><Relationship Id="rId16" Type="http://schemas.openxmlformats.org/officeDocument/2006/relationships/tags" Target="../tags/tag14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1" y="533400"/>
            <a:ext cx="68580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0118" y="2240280"/>
            <a:ext cx="6522720" cy="6336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242560" y="8898893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3D4F-4B37-4EA2-8B27-983307ABE0E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F94A12-E255-491E-A760-DA1574956698}"/>
              </a:ext>
            </a:extLst>
          </p:cNvPr>
          <p:cNvSpPr/>
          <p:nvPr userDrawn="1"/>
        </p:nvSpPr>
        <p:spPr>
          <a:xfrm>
            <a:off x="-10450" y="1616026"/>
            <a:ext cx="7333155" cy="302436"/>
          </a:xfrm>
          <a:prstGeom prst="rect">
            <a:avLst/>
          </a:prstGeom>
          <a:solidFill>
            <a:srgbClr val="00A16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798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68" r:id="rId3"/>
    <p:sldLayoutId id="2147483669" r:id="rId4"/>
    <p:sldLayoutId id="2147483694" r:id="rId5"/>
    <p:sldLayoutId id="2147483715" r:id="rId6"/>
    <p:sldLayoutId id="2147483670" r:id="rId7"/>
    <p:sldLayoutId id="2147483671" r:id="rId8"/>
    <p:sldLayoutId id="2147483687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716" r:id="rId15"/>
    <p:sldLayoutId id="2147483679" r:id="rId16"/>
    <p:sldLayoutId id="2147483680" r:id="rId17"/>
    <p:sldLayoutId id="2147483683" r:id="rId18"/>
    <p:sldLayoutId id="2147483691" r:id="rId19"/>
    <p:sldLayoutId id="2147483661" r:id="rId20"/>
    <p:sldLayoutId id="2147483697" r:id="rId2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1418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50487" indent="-150487" algn="l" rtl="0" eaLnBrk="1" latinLnBrk="0" hangingPunct="1">
        <a:spcBef>
          <a:spcPts val="31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kumimoji="0" sz="1063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04492" indent="-142752" algn="l" rtl="0" eaLnBrk="1" latinLnBrk="0" hangingPunct="1">
        <a:spcBef>
          <a:spcPts val="243"/>
        </a:spcBef>
        <a:buClr>
          <a:schemeClr val="accent1"/>
        </a:buClr>
        <a:buSzPct val="125000"/>
        <a:buFont typeface="Arial" panose="020B0604020202020204" pitchFamily="34" charset="0"/>
        <a:buChar char="•"/>
        <a:defRPr kumimoji="0" sz="886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4979" indent="-151191" algn="l" rtl="0" eaLnBrk="1" latinLnBrk="0" hangingPunct="1">
        <a:spcBef>
          <a:spcPts val="221"/>
        </a:spcBef>
        <a:buClr>
          <a:schemeClr val="accent2"/>
        </a:buClr>
        <a:buSzPct val="125000"/>
        <a:buFont typeface="Arial" panose="020B0604020202020204" pitchFamily="34" charset="0"/>
        <a:buChar char="•"/>
        <a:defRPr kumimoji="0" sz="798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32892" indent="-150487" algn="l" rtl="0" eaLnBrk="1" latinLnBrk="0" hangingPunct="1">
        <a:spcBef>
          <a:spcPts val="177"/>
        </a:spcBef>
        <a:buClr>
          <a:schemeClr val="accent3"/>
        </a:buClr>
        <a:buSzPct val="125000"/>
        <a:buFont typeface="Arial" panose="020B0604020202020204" pitchFamily="34" charset="0"/>
        <a:buChar char="•"/>
        <a:defRPr kumimoji="0" sz="709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0733" indent="-151894" algn="l" rtl="0" eaLnBrk="1" latinLnBrk="0" hangingPunct="1">
        <a:spcBef>
          <a:spcPts val="177"/>
        </a:spcBef>
        <a:buClr>
          <a:schemeClr val="accent4"/>
        </a:buClr>
        <a:buSzPct val="125000"/>
        <a:buFont typeface="Arial" panose="020B0604020202020204" pitchFamily="34" charset="0"/>
        <a:buChar char="•"/>
        <a:defRPr kumimoji="0" sz="709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31616" indent="-101263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132" indent="-101263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174647" indent="-101263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01263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798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2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05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07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101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12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15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17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202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735210"/>
              </p:ext>
            </p:extLst>
          </p:nvPr>
        </p:nvGraphicFramePr>
        <p:xfrm>
          <a:off x="0" y="0"/>
          <a:ext cx="129587" cy="22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9587" cy="22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29587" cy="22676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904" b="0" i="0" baseline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34" name="Working Draft"/>
          <p:cNvSpPr txBox="1">
            <a:spLocks noChangeArrowheads="1"/>
          </p:cNvSpPr>
          <p:nvPr/>
        </p:nvSpPr>
        <p:spPr bwMode="gray">
          <a:xfrm rot="5400000">
            <a:off x="6815754" y="2817118"/>
            <a:ext cx="884858" cy="4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271" baseline="0">
                <a:solidFill>
                  <a:srgbClr val="808080"/>
                </a:solidFill>
                <a:latin typeface="+mn-lt"/>
                <a:ea typeface="+mn-ea"/>
              </a:rPr>
              <a:t>Last Modified 10/19/2017 9:23 PM Central Standard Time</a:t>
            </a:r>
            <a:endParaRPr lang="x-none" sz="723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035" name="Printed"/>
          <p:cNvSpPr txBox="1">
            <a:spLocks noChangeArrowheads="1"/>
          </p:cNvSpPr>
          <p:nvPr/>
        </p:nvSpPr>
        <p:spPr bwMode="gray">
          <a:xfrm rot="5400000">
            <a:off x="6874263" y="5922291"/>
            <a:ext cx="767839" cy="4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271" baseline="0">
                <a:solidFill>
                  <a:srgbClr val="808080"/>
                </a:solidFill>
                <a:latin typeface="+mn-lt"/>
                <a:ea typeface="+mn-ea"/>
              </a:rPr>
              <a:t>Printed 12/2/2016 8:13 AM Central Standard Time</a:t>
            </a:r>
            <a:endParaRPr lang="x-none" sz="723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97193" y="328811"/>
            <a:ext cx="7035291" cy="1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x-none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97191" y="108225"/>
            <a:ext cx="221214" cy="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361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97193" y="792592"/>
            <a:ext cx="7035291" cy="11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x-none" sz="723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97193" y="9129021"/>
            <a:ext cx="7035291" cy="343520"/>
            <a:chOff x="119063" y="6390897"/>
            <a:chExt cx="8618537" cy="24048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90897"/>
              <a:ext cx="8618537" cy="38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 lang="x-none"/>
              </a:pPr>
              <a:r>
                <a:rPr lang="x-none" sz="361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92510"/>
              <a:ext cx="7199999" cy="38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275516" indent="-275516" defTabSz="404663">
                <a:tabLst>
                  <a:tab pos="276950" algn="l"/>
                </a:tabLst>
              </a:pPr>
              <a:r>
                <a:rPr lang="x-none" sz="361" baseline="0">
                  <a:solidFill>
                    <a:srgbClr val="808080"/>
                  </a:solidFill>
                  <a:latin typeface="+mn-lt"/>
                  <a:ea typeface="+mn-ea"/>
                </a:rPr>
                <a:t>SOURCE 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185725" y="2281897"/>
            <a:ext cx="3480713" cy="240370"/>
            <a:chOff x="915" y="924"/>
            <a:chExt cx="2686" cy="10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924"/>
              <a:ext cx="2686" cy="1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723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x-none" sz="723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6904405" y="408182"/>
            <a:ext cx="228076" cy="83229"/>
            <a:chOff x="8461372" y="285750"/>
            <a:chExt cx="279403" cy="58265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61372" y="285750"/>
              <a:ext cx="279403" cy="5826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404663">
                <a:buClr>
                  <a:srgbClr val="002960"/>
                </a:buClr>
              </a:pPr>
              <a:r>
                <a:rPr lang="x-none" sz="361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61372" y="285750"/>
              <a:ext cx="0" cy="58265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61372" y="344015"/>
              <a:ext cx="27940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6945876" y="9038204"/>
            <a:ext cx="37321" cy="1768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723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6597288" y="72568"/>
            <a:ext cx="536492" cy="1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404663"/>
            <a:endParaRPr lang="x-none" sz="361" baseline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6461075" y="399108"/>
            <a:ext cx="438173" cy="1405940"/>
            <a:chOff x="7835905" y="279400"/>
            <a:chExt cx="536781" cy="98425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6" y="279400"/>
              <a:ext cx="282780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3" y="549275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3" y="820738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3" y="1092201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6209808" y="399107"/>
            <a:ext cx="689571" cy="909326"/>
            <a:chOff x="7540629" y="279400"/>
            <a:chExt cx="844754" cy="636588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sz="723" baseline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6406640" y="358288"/>
            <a:ext cx="492598" cy="1866276"/>
            <a:chOff x="7769225" y="250825"/>
            <a:chExt cx="603454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sz="723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282779" cy="58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04663">
                <a:buClr>
                  <a:schemeClr val="tx2"/>
                </a:buClr>
              </a:pPr>
              <a:r>
                <a:rPr lang="x-none" sz="543" baseline="0">
                  <a:latin typeface="+mn-lt"/>
                  <a:ea typeface="+mn-ea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79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l" defTabSz="404663" rtl="0" eaLnBrk="1" fontAlgn="base" hangingPunct="1">
        <a:spcBef>
          <a:spcPct val="0"/>
        </a:spcBef>
        <a:spcAft>
          <a:spcPct val="0"/>
        </a:spcAft>
        <a:tabLst>
          <a:tab pos="121973" algn="l"/>
        </a:tabLst>
        <a:defRPr lang="x-none" sz="904" b="0" baseline="0">
          <a:solidFill>
            <a:srgbClr val="28807C"/>
          </a:solidFill>
          <a:latin typeface="+mj-lt"/>
          <a:ea typeface="+mj-ea"/>
          <a:cs typeface="+mj-cs"/>
        </a:defRPr>
      </a:lvl1pPr>
      <a:lvl2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2pPr>
      <a:lvl3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3pPr>
      <a:lvl4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4pPr>
      <a:lvl5pPr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5pPr>
      <a:lvl6pPr marL="206637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6pPr>
      <a:lvl7pPr marL="413273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7pPr>
      <a:lvl8pPr marL="619910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8pPr>
      <a:lvl9pPr marL="826547" algn="l" defTabSz="404663" rtl="0" eaLnBrk="1" fontAlgn="base" hangingPunct="1">
        <a:spcBef>
          <a:spcPct val="0"/>
        </a:spcBef>
        <a:spcAft>
          <a:spcPct val="0"/>
        </a:spcAft>
        <a:defRPr lang="x-none" sz="859" b="1">
          <a:solidFill>
            <a:schemeClr val="tx2"/>
          </a:solidFill>
          <a:latin typeface="Arial" charset="0"/>
        </a:defRPr>
      </a:lvl9pPr>
    </p:titleStyle>
    <p:bodyStyle>
      <a:lvl1pPr marL="0" indent="0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632" baseline="0">
          <a:solidFill>
            <a:schemeClr val="tx1"/>
          </a:solidFill>
          <a:latin typeface="+mn-lt"/>
          <a:ea typeface="+mn-ea"/>
          <a:cs typeface="+mn-cs"/>
        </a:defRPr>
      </a:lvl1pPr>
      <a:lvl2pPr marL="87534" indent="-86816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632" baseline="0">
          <a:solidFill>
            <a:schemeClr val="tx1"/>
          </a:solidFill>
          <a:latin typeface="+mn-lt"/>
        </a:defRPr>
      </a:lvl2pPr>
      <a:lvl3pPr marL="206637" indent="-118386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632" baseline="0">
          <a:solidFill>
            <a:schemeClr val="tx1"/>
          </a:solidFill>
          <a:latin typeface="+mn-lt"/>
        </a:defRPr>
      </a:lvl3pPr>
      <a:lvl4pPr marL="277669" indent="-7031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632" baseline="0">
          <a:solidFill>
            <a:schemeClr val="tx1"/>
          </a:solidFill>
          <a:latin typeface="+mn-lt"/>
        </a:defRPr>
      </a:lvl4pPr>
      <a:lvl5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632" baseline="0">
          <a:solidFill>
            <a:schemeClr val="tx1"/>
          </a:solidFill>
          <a:latin typeface="+mn-lt"/>
        </a:defRPr>
      </a:lvl5pPr>
      <a:lvl6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6pPr>
      <a:lvl7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7pPr>
      <a:lvl8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8pPr>
      <a:lvl9pPr marL="338884" indent="-58834" algn="l" defTabSz="40466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723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1pPr>
      <a:lvl2pPr marL="206637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2pPr>
      <a:lvl3pPr marL="413273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3pPr>
      <a:lvl4pPr marL="619910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4pPr>
      <a:lvl5pPr marL="826547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5pPr>
      <a:lvl6pPr marL="1033183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6pPr>
      <a:lvl7pPr marL="1239820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7pPr>
      <a:lvl8pPr marL="1446456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8pPr>
      <a:lvl9pPr marL="1653092" algn="l" defTabSz="413273" rtl="0" eaLnBrk="1" latinLnBrk="0" hangingPunct="1">
        <a:defRPr lang="x-none" sz="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kgov.com/home/showdocument?id=2028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kgov.com/home/showdocument?id=2028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kgov.com/home/showdocument?id=2028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kgov.com/home/showdocument?id=2028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kgov.com/home/showdocument?id=2028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akgov.com/home/showdocument?id=21814" TargetMode="External"/><Relationship Id="rId13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" Type="http://schemas.openxmlformats.org/officeDocument/2006/relationships/hyperlink" Target="https://oakgov.sharepoint.com/:w:/r/sites/IT-P-PMCOLL/Shared%20Documents/General/.Weekly%20Tracking%20and%20Reporting/01%20Weekly%20Tracking%20and%20Reporting%20Process.docx?d=w8ad4556845d84d0f8f0f57e34223f4f7&amp;csf=1&amp;web=1&amp;e=7YxP4J" TargetMode="External"/><Relationship Id="rId16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akgov.com/home/showdocument?id=20283" TargetMode="Externa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hyperlink" Target="https://www.oakgov.com/home/showdocument?id=20285" TargetMode="External"/><Relationship Id="rId9" Type="http://schemas.openxmlformats.org/officeDocument/2006/relationships/slide" Target="slide6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akgov.com/home/showdocument?id=2028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kgov.com/home/showdocument?id=2028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37AB-58FB-576F-16A0-B23DEC20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4161-5D4E-2B0A-D344-9EE27717E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100" b="1" dirty="0"/>
              <a:t>Table of Contents</a:t>
            </a:r>
          </a:p>
          <a:p>
            <a:pPr marL="149860" indent="-149860"/>
            <a:r>
              <a:rPr lang="en-US" sz="1100" dirty="0">
                <a:hlinkClick r:id="rId2" action="ppaction://hlinksldjump"/>
              </a:rPr>
              <a:t>Introduction</a:t>
            </a:r>
            <a:endParaRPr lang="en-US" sz="1100" dirty="0"/>
          </a:p>
          <a:p>
            <a:pPr marL="149860" indent="-149860"/>
            <a:r>
              <a:rPr lang="en-US" sz="1100" dirty="0">
                <a:hlinkClick r:id="rId2" action="ppaction://hlinksldjump"/>
              </a:rPr>
              <a:t>Prepare Your Status Report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3" action="ppaction://hlinksldjump"/>
              </a:rPr>
              <a:t>Project Status Report – Add or Update Risks 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4" action="ppaction://hlinksldjump"/>
              </a:rPr>
              <a:t>Project Status Report – Add or Update Issues 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5" action="ppaction://hlinksldjump"/>
              </a:rPr>
              <a:t>Project Status Report – Include Changes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6" action="ppaction://hlinksldjump"/>
              </a:rPr>
              <a:t>Project Status Report – Prepare Status Report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7" action="ppaction://hlinksldjump"/>
              </a:rPr>
              <a:t>Project Status Report – Preview Status Report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8" action="ppaction://hlinksldjump"/>
              </a:rPr>
              <a:t>Project Status Report – Publish Status Report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9" action="ppaction://hlinksldjump"/>
              </a:rPr>
              <a:t>Project Status Report – Access Status Reports: Latest Final and Draft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10" action="ppaction://hlinksldjump"/>
              </a:rPr>
              <a:t>Status Reporting - Self-Service: Project Tiles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11" action="ppaction://hlinksldjump"/>
              </a:rPr>
              <a:t>Status Reporting - Self-Service: Project List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12" action="ppaction://hlinksldjump"/>
              </a:rPr>
              <a:t>Status Reporting - Self-Service: Portfolio Dashboard Status Reports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13" action="ppaction://hlinksldjump"/>
              </a:rPr>
              <a:t>Status Reporting - Self-Service: Late Status Reports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14" action="ppaction://hlinksldjump"/>
              </a:rPr>
              <a:t>Status Reporting - Self-Service: Overall Status = Red</a:t>
            </a:r>
            <a:endParaRPr lang="en-US" dirty="0"/>
          </a:p>
          <a:p>
            <a:pPr marL="149860" indent="-149860">
              <a:tabLst>
                <a:tab pos="2341563" algn="l"/>
              </a:tabLst>
            </a:pP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7568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Report – Access Status Reports: Latest Final and Draft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3931637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View Your Status Report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 </a:t>
            </a: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Access Status Reports – Draft and Final</a:t>
            </a:r>
          </a:p>
          <a:p>
            <a:r>
              <a:rPr lang="en-US" sz="1100" dirty="0"/>
              <a:t>Open a Project and click on the </a:t>
            </a:r>
            <a:r>
              <a:rPr lang="en-US" sz="1100" b="1" dirty="0"/>
              <a:t>Status </a:t>
            </a:r>
            <a:r>
              <a:rPr lang="en-US" sz="1100" dirty="0"/>
              <a:t>tab.</a:t>
            </a:r>
          </a:p>
          <a:p>
            <a:r>
              <a:rPr lang="en-US" sz="1100" dirty="0"/>
              <a:t>Confirm the </a:t>
            </a:r>
            <a:r>
              <a:rPr lang="en-US" sz="1100" b="1" dirty="0"/>
              <a:t>Project Dashboard</a:t>
            </a:r>
            <a:r>
              <a:rPr lang="en-US" sz="1100" dirty="0"/>
              <a:t> View displays.</a:t>
            </a:r>
          </a:p>
          <a:p>
            <a:r>
              <a:rPr lang="en-US" sz="1100" dirty="0">
                <a:sym typeface="Wingdings" panose="05000000000000000000" pitchFamily="2" charset="2"/>
              </a:rPr>
              <a:t>Click the </a:t>
            </a:r>
            <a:r>
              <a:rPr lang="en-US" sz="1100" b="1" dirty="0">
                <a:sym typeface="Wingdings" panose="05000000000000000000" pitchFamily="2" charset="2"/>
              </a:rPr>
              <a:t>Reports</a:t>
            </a:r>
            <a:r>
              <a:rPr lang="en-US" sz="1100" dirty="0">
                <a:sym typeface="Wingdings" panose="05000000000000000000" pitchFamily="2" charset="2"/>
              </a:rPr>
              <a:t> link.</a:t>
            </a:r>
          </a:p>
          <a:p>
            <a:r>
              <a:rPr lang="en-US" sz="1100" dirty="0">
                <a:sym typeface="Wingdings" panose="05000000000000000000" pitchFamily="2" charset="2"/>
              </a:rPr>
              <a:t>Confirm </a:t>
            </a:r>
            <a:r>
              <a:rPr lang="en-US" sz="1100" b="1" dirty="0">
                <a:sym typeface="Wingdings" panose="05000000000000000000" pitchFamily="2" charset="2"/>
              </a:rPr>
              <a:t>All Status Reports </a:t>
            </a:r>
            <a:r>
              <a:rPr lang="en-US" sz="1100" dirty="0">
                <a:sym typeface="Wingdings" panose="05000000000000000000" pitchFamily="2" charset="2"/>
              </a:rPr>
              <a:t>View displays. Key fields include:</a:t>
            </a:r>
          </a:p>
          <a:p>
            <a:pPr lvl="1"/>
            <a:r>
              <a:rPr lang="en-US" sz="923" dirty="0">
                <a:sym typeface="Wingdings" panose="05000000000000000000" pitchFamily="2" charset="2"/>
              </a:rPr>
              <a:t>Report Date: Field user entered as Status Report Date</a:t>
            </a:r>
          </a:p>
          <a:p>
            <a:pPr lvl="1"/>
            <a:r>
              <a:rPr lang="en-US" sz="923" dirty="0">
                <a:sym typeface="Wingdings" panose="05000000000000000000" pitchFamily="2" charset="2"/>
              </a:rPr>
              <a:t>Report Status: Draft and Final (published)</a:t>
            </a:r>
          </a:p>
          <a:p>
            <a:pPr lvl="1"/>
            <a:r>
              <a:rPr lang="en-US" sz="923" dirty="0">
                <a:sym typeface="Wingdings" panose="05000000000000000000" pitchFamily="2" charset="2"/>
              </a:rPr>
              <a:t>Attachment: Link to open PDF</a:t>
            </a:r>
          </a:p>
          <a:p>
            <a:pPr lvl="1">
              <a:spcAft>
                <a:spcPts val="600"/>
              </a:spcAft>
            </a:pPr>
            <a:r>
              <a:rPr lang="en-US" sz="923" dirty="0">
                <a:sym typeface="Wingdings" panose="05000000000000000000" pitchFamily="2" charset="2"/>
              </a:rPr>
              <a:t>Latest: Checkmark for most recent published Status Report</a:t>
            </a:r>
            <a:endParaRPr lang="en-US" sz="1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100" b="1" dirty="0">
                <a:sym typeface="Wingdings" panose="05000000000000000000" pitchFamily="2" charset="2"/>
              </a:rPr>
              <a:t>Download Latest Final Status Report</a:t>
            </a:r>
          </a:p>
          <a:p>
            <a:r>
              <a:rPr lang="en-US" sz="1100" dirty="0">
                <a:sym typeface="Wingdings" panose="05000000000000000000" pitchFamily="2" charset="2"/>
              </a:rPr>
              <a:t>Locate the Status Report with the checked field</a:t>
            </a:r>
            <a:r>
              <a:rPr lang="en-US" sz="1100" b="1" dirty="0">
                <a:sym typeface="Wingdings" panose="05000000000000000000" pitchFamily="2" charset="2"/>
              </a:rPr>
              <a:t>  Latest</a:t>
            </a:r>
            <a:r>
              <a:rPr lang="en-US" sz="1100" dirty="0">
                <a:sym typeface="Wingdings" panose="05000000000000000000" pitchFamily="2" charset="2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100" dirty="0">
                <a:sym typeface="Wingdings" panose="05000000000000000000" pitchFamily="2" charset="2"/>
              </a:rPr>
              <a:t>Click on the </a:t>
            </a:r>
            <a:r>
              <a:rPr lang="en-US" sz="1100" b="1" dirty="0">
                <a:sym typeface="Wingdings" panose="05000000000000000000" pitchFamily="2" charset="2"/>
              </a:rPr>
              <a:t>Attachment</a:t>
            </a:r>
            <a:r>
              <a:rPr lang="en-US" sz="1100" dirty="0">
                <a:sym typeface="Wingdings" panose="05000000000000000000" pitchFamily="2" charset="2"/>
              </a:rPr>
              <a:t> to download </a:t>
            </a:r>
            <a:r>
              <a:rPr lang="en-US" sz="1100" dirty="0"/>
              <a:t>the </a:t>
            </a:r>
            <a:r>
              <a:rPr lang="en-US" sz="1100" b="1" dirty="0"/>
              <a:t>Status Report</a:t>
            </a:r>
            <a:r>
              <a:rPr lang="en-US" sz="1100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PDF</a:t>
            </a:r>
            <a:r>
              <a:rPr lang="en-US" sz="1100" dirty="0">
                <a:sym typeface="Wingdings" panose="05000000000000000000" pitchFamily="2" charset="2"/>
              </a:rPr>
              <a:t>.</a:t>
            </a:r>
            <a:endParaRPr lang="en-US" sz="1100" dirty="0"/>
          </a:p>
          <a:p>
            <a:pPr marL="0" indent="0">
              <a:buNone/>
            </a:pPr>
            <a:r>
              <a:rPr lang="en-US" sz="1100" b="1" dirty="0"/>
              <a:t>Preview Draft Status Report</a:t>
            </a:r>
          </a:p>
          <a:p>
            <a:r>
              <a:rPr lang="en-US" sz="1100" dirty="0"/>
              <a:t>Click on </a:t>
            </a:r>
            <a:r>
              <a:rPr lang="en-US" sz="1100" b="1" dirty="0"/>
              <a:t>Name</a:t>
            </a:r>
            <a:r>
              <a:rPr lang="en-US" sz="1100" dirty="0"/>
              <a:t> to open the draft </a:t>
            </a:r>
            <a:r>
              <a:rPr lang="en-US" sz="1100" b="1" dirty="0"/>
              <a:t>Status Report</a:t>
            </a:r>
            <a:r>
              <a:rPr lang="en-US" sz="1100" dirty="0"/>
              <a:t> tab.</a:t>
            </a:r>
          </a:p>
          <a:p>
            <a:pPr>
              <a:spcAft>
                <a:spcPts val="600"/>
              </a:spcAft>
            </a:pPr>
            <a:r>
              <a:rPr lang="en-US" sz="1100" dirty="0">
                <a:sym typeface="Wingdings" panose="05000000000000000000" pitchFamily="2" charset="2"/>
              </a:rPr>
              <a:t>Refer to the section </a:t>
            </a:r>
            <a:r>
              <a:rPr lang="en-US" sz="1100" b="1" i="1" dirty="0">
                <a:sym typeface="Wingdings" panose="05000000000000000000" pitchFamily="2" charset="2"/>
              </a:rPr>
              <a:t>Prepare Status Report </a:t>
            </a:r>
            <a:r>
              <a:rPr lang="en-US" sz="1100" dirty="0">
                <a:sym typeface="Wingdings" panose="05000000000000000000" pitchFamily="2" charset="2"/>
              </a:rPr>
              <a:t>for details on updating and publishing the draft Status Report. </a:t>
            </a:r>
          </a:p>
          <a:p>
            <a:endParaRPr lang="en-US" sz="1100" dirty="0">
              <a:sym typeface="Wingdings" panose="05000000000000000000" pitchFamily="2" charset="2"/>
            </a:endParaRPr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2AF6D7D-7823-672E-1223-686D08D06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800594"/>
            <a:ext cx="6217920" cy="93588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C8AF5E4-9EC9-F33B-C93A-BA4F93E3B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880407"/>
            <a:ext cx="6035040" cy="20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5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Report – Publish Status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1"/>
            <a:ext cx="6729984" cy="247537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Publish Your Status Report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 </a:t>
            </a:r>
            <a:endParaRPr lang="en-US" sz="1100" b="1" dirty="0"/>
          </a:p>
          <a:p>
            <a:pPr marL="0" lvl="1" indent="0">
              <a:spcBef>
                <a:spcPts val="310"/>
              </a:spcBef>
              <a:spcAft>
                <a:spcPts val="300"/>
              </a:spcAft>
              <a:buClr>
                <a:schemeClr val="accent2"/>
              </a:buClr>
              <a:buNone/>
            </a:pPr>
            <a:r>
              <a:rPr lang="en-US" sz="1100" b="1" dirty="0"/>
              <a:t>Publish Status Report</a:t>
            </a:r>
          </a:p>
          <a:p>
            <a:r>
              <a:rPr lang="en-US" sz="1100" dirty="0"/>
              <a:t>Open a Project and click on the </a:t>
            </a:r>
            <a:r>
              <a:rPr lang="en-US" sz="1100" b="1" dirty="0"/>
              <a:t>Status </a:t>
            </a:r>
            <a:r>
              <a:rPr lang="en-US" sz="1100" dirty="0"/>
              <a:t>tab.</a:t>
            </a:r>
          </a:p>
          <a:p>
            <a:r>
              <a:rPr lang="en-US" sz="1100" dirty="0"/>
              <a:t>Confirm the </a:t>
            </a:r>
            <a:r>
              <a:rPr lang="en-US" sz="1100" b="1" dirty="0"/>
              <a:t>Project Dashboard</a:t>
            </a:r>
            <a:r>
              <a:rPr lang="en-US" sz="1100" dirty="0"/>
              <a:t> View displays.</a:t>
            </a:r>
          </a:p>
          <a:p>
            <a:r>
              <a:rPr lang="en-US" sz="1100" dirty="0"/>
              <a:t>Fill in the required fields (*) – refer to the Status Report Fields table.</a:t>
            </a:r>
          </a:p>
          <a:p>
            <a:pPr lvl="1"/>
            <a:r>
              <a:rPr lang="en-US" sz="923" dirty="0"/>
              <a:t>Record is saved when field(s) are populated.</a:t>
            </a:r>
          </a:p>
          <a:p>
            <a:r>
              <a:rPr lang="en-US" sz="1100" dirty="0">
                <a:sym typeface="Wingdings" panose="05000000000000000000" pitchFamily="2" charset="2"/>
              </a:rPr>
              <a:t>Click the </a:t>
            </a:r>
            <a:r>
              <a:rPr lang="en-US" sz="1100" b="1" dirty="0">
                <a:sym typeface="Wingdings" panose="05000000000000000000" pitchFamily="2" charset="2"/>
              </a:rPr>
              <a:t>Preview</a:t>
            </a:r>
            <a:r>
              <a:rPr lang="en-US" sz="1100" dirty="0">
                <a:sym typeface="Wingdings" panose="05000000000000000000" pitchFamily="2" charset="2"/>
              </a:rPr>
              <a:t> button and wait for the draft status report to render.</a:t>
            </a:r>
          </a:p>
          <a:p>
            <a:r>
              <a:rPr lang="en-US" sz="1100" dirty="0">
                <a:sym typeface="Wingdings" panose="05000000000000000000" pitchFamily="2" charset="2"/>
              </a:rPr>
              <a:t>Click the </a:t>
            </a:r>
            <a:r>
              <a:rPr lang="en-US" sz="1100" b="1" dirty="0">
                <a:sym typeface="Wingdings" panose="05000000000000000000" pitchFamily="2" charset="2"/>
              </a:rPr>
              <a:t>Publish</a:t>
            </a:r>
            <a:r>
              <a:rPr lang="en-US" sz="1100" dirty="0">
                <a:sym typeface="Wingdings" panose="05000000000000000000" pitchFamily="2" charset="2"/>
              </a:rPr>
              <a:t> button to publish a final version of the status report.</a:t>
            </a:r>
          </a:p>
          <a:p>
            <a:r>
              <a:rPr lang="en-US" sz="1100" dirty="0">
                <a:sym typeface="Wingdings" panose="05000000000000000000" pitchFamily="2" charset="2"/>
              </a:rPr>
              <a:t>Click the </a:t>
            </a:r>
            <a:r>
              <a:rPr lang="en-US" sz="1100" b="1" dirty="0">
                <a:sym typeface="Wingdings" panose="05000000000000000000" pitchFamily="2" charset="2"/>
              </a:rPr>
              <a:t>Close</a:t>
            </a:r>
            <a:r>
              <a:rPr lang="en-US" sz="1100" dirty="0">
                <a:sym typeface="Wingdings" panose="05000000000000000000" pitchFamily="2" charset="2"/>
              </a:rPr>
              <a:t> button and return to </a:t>
            </a:r>
            <a:r>
              <a:rPr lang="en-US" sz="1100" b="1" dirty="0">
                <a:sym typeface="Wingdings" panose="05000000000000000000" pitchFamily="2" charset="2"/>
              </a:rPr>
              <a:t>Project Dashboard </a:t>
            </a:r>
            <a:r>
              <a:rPr lang="en-US" sz="1100" dirty="0">
                <a:sym typeface="Wingdings" panose="05000000000000000000" pitchFamily="2" charset="2"/>
              </a:rPr>
              <a:t>View.</a:t>
            </a:r>
          </a:p>
          <a:p>
            <a:pPr marL="0" indent="0">
              <a:buNone/>
            </a:pPr>
            <a:endParaRPr lang="en-US" sz="1100" dirty="0">
              <a:sym typeface="Wingdings" panose="05000000000000000000" pitchFamily="2" charset="2"/>
            </a:endParaRPr>
          </a:p>
          <a:p>
            <a:pPr marL="161740" lvl="1" indent="0">
              <a:buNone/>
            </a:pPr>
            <a:endParaRPr lang="en-US" sz="923" dirty="0">
              <a:sym typeface="Wingdings" panose="05000000000000000000" pitchFamily="2" charset="2"/>
            </a:endParaRPr>
          </a:p>
          <a:p>
            <a:endParaRPr lang="en-US" sz="1100" dirty="0">
              <a:sym typeface="Wingdings" panose="05000000000000000000" pitchFamily="2" charset="2"/>
            </a:endParaRPr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269A88D-D266-EEA8-B854-C968DAC3A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118770"/>
            <a:ext cx="6217920" cy="5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5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Reporting - Self-Service: Project Tiles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2458437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View Your Status Report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 </a:t>
            </a:r>
            <a:endParaRPr lang="en-US" sz="1100" b="1" dirty="0"/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100" b="1" dirty="0"/>
              <a:t>Log into Clarity</a:t>
            </a:r>
          </a:p>
          <a:p>
            <a:r>
              <a:rPr lang="en-US" sz="1100" dirty="0"/>
              <a:t>Projects will be displayed based on the filter.</a:t>
            </a:r>
          </a:p>
          <a:p>
            <a:r>
              <a:rPr lang="en-US" sz="1100" dirty="0"/>
              <a:t>Click on the </a:t>
            </a:r>
            <a:r>
              <a:rPr lang="en-US" sz="1100" b="1" dirty="0"/>
              <a:t>Project Tiles</a:t>
            </a:r>
            <a:r>
              <a:rPr lang="en-US" sz="1100" dirty="0"/>
              <a:t> module on the left navigation.</a:t>
            </a:r>
          </a:p>
          <a:p>
            <a:r>
              <a:rPr lang="en-US" sz="1100" dirty="0"/>
              <a:t>Filter or search to display your project(s).</a:t>
            </a:r>
          </a:p>
          <a:p>
            <a:endParaRPr lang="en-US" sz="11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Project Tiles – Overall Status Indicators</a:t>
            </a:r>
          </a:p>
          <a:p>
            <a:pPr>
              <a:spcAft>
                <a:spcPts val="1200"/>
              </a:spcAft>
            </a:pPr>
            <a:r>
              <a:rPr lang="en-US" sz="1100" dirty="0"/>
              <a:t>The project tile will display the </a:t>
            </a:r>
            <a:r>
              <a:rPr lang="en-US" sz="1100" b="1" dirty="0"/>
              <a:t>Overall Status </a:t>
            </a:r>
            <a:r>
              <a:rPr lang="en-US" sz="1100" dirty="0"/>
              <a:t>indicator bubble from the Latest Status Report published.</a:t>
            </a:r>
            <a:endParaRPr lang="en-US" sz="1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100" dirty="0">
              <a:sym typeface="Wingdings" panose="05000000000000000000" pitchFamily="2" charset="2"/>
            </a:endParaRPr>
          </a:p>
          <a:p>
            <a:pPr marL="161740" lvl="1" indent="0">
              <a:buNone/>
            </a:pPr>
            <a:endParaRPr lang="en-US" sz="923" dirty="0">
              <a:sym typeface="Wingdings" panose="05000000000000000000" pitchFamily="2" charset="2"/>
            </a:endParaRPr>
          </a:p>
          <a:p>
            <a:endParaRPr lang="en-US" sz="1100" dirty="0">
              <a:sym typeface="Wingdings" panose="05000000000000000000" pitchFamily="2" charset="2"/>
            </a:endParaRPr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8BA85-8F44-B1B2-2FB3-8D8DA678D420}"/>
              </a:ext>
            </a:extLst>
          </p:cNvPr>
          <p:cNvSpPr txBox="1"/>
          <p:nvPr/>
        </p:nvSpPr>
        <p:spPr>
          <a:xfrm>
            <a:off x="4266416" y="716247"/>
            <a:ext cx="268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Quick Link to Project: General Navigation</a:t>
            </a:r>
            <a:endParaRPr lang="en-US" sz="1100" dirty="0"/>
          </a:p>
        </p:txBody>
      </p:sp>
      <p:pic>
        <p:nvPicPr>
          <p:cNvPr id="6" name="Picture 5" descr="A screenshot of a project&#10;&#10;Description automatically generated">
            <a:extLst>
              <a:ext uri="{FF2B5EF4-FFF2-40B4-BE49-F238E27FC236}">
                <a16:creationId xmlns:a16="http://schemas.microsoft.com/office/drawing/2014/main" id="{D19A06B7-2BB3-B4C4-0AC3-D52D277AB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077257"/>
            <a:ext cx="5486400" cy="34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Reporting - Self-Service: Project List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3779237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View Your Status Report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 </a:t>
            </a:r>
            <a:endParaRPr lang="en-US" sz="1100" b="1" dirty="0"/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100" b="1" dirty="0"/>
              <a:t>Log into Clarity</a:t>
            </a:r>
          </a:p>
          <a:p>
            <a:r>
              <a:rPr lang="en-US" sz="1100" dirty="0"/>
              <a:t>Projects will be displayed based on the filter.</a:t>
            </a:r>
          </a:p>
          <a:p>
            <a:r>
              <a:rPr lang="en-US" sz="1100" dirty="0"/>
              <a:t>Click on the </a:t>
            </a:r>
            <a:r>
              <a:rPr lang="en-US" sz="1100" b="1" dirty="0"/>
              <a:t>Projects </a:t>
            </a:r>
            <a:r>
              <a:rPr lang="en-US" sz="1100" dirty="0"/>
              <a:t>module on the left navigation.</a:t>
            </a:r>
          </a:p>
          <a:p>
            <a:r>
              <a:rPr lang="en-US" sz="1100" dirty="0"/>
              <a:t>Confirm the </a:t>
            </a:r>
            <a:r>
              <a:rPr lang="en-US" sz="1100" b="1" dirty="0"/>
              <a:t>Project Status: Portfolio Dashboard </a:t>
            </a:r>
            <a:r>
              <a:rPr lang="en-US" sz="1100" dirty="0"/>
              <a:t>View displays.</a:t>
            </a:r>
          </a:p>
          <a:p>
            <a:r>
              <a:rPr lang="en-US" sz="1100" dirty="0"/>
              <a:t>Filter or search to display your project(s).</a:t>
            </a:r>
          </a:p>
          <a:p>
            <a:endParaRPr lang="en-US" sz="11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Project List – View Status Updates</a:t>
            </a:r>
          </a:p>
          <a:p>
            <a:r>
              <a:rPr lang="en-US" sz="1100" dirty="0"/>
              <a:t>The project grid will display the </a:t>
            </a:r>
            <a:r>
              <a:rPr lang="en-US" sz="1100" b="1" dirty="0"/>
              <a:t>Overall Status </a:t>
            </a:r>
            <a:r>
              <a:rPr lang="en-US" sz="1100" dirty="0"/>
              <a:t>indicator and other status fields from project data and the published latest status report.</a:t>
            </a:r>
          </a:p>
          <a:p>
            <a:r>
              <a:rPr lang="en-US" sz="1100" dirty="0">
                <a:sym typeface="Wingdings" panose="05000000000000000000" pitchFamily="2" charset="2"/>
              </a:rPr>
              <a:t>Key fields include:</a:t>
            </a:r>
          </a:p>
          <a:p>
            <a:pPr lvl="1"/>
            <a:r>
              <a:rPr lang="en-US" sz="1100" dirty="0">
                <a:sym typeface="Wingdings" panose="05000000000000000000" pitchFamily="2" charset="2"/>
              </a:rPr>
              <a:t>Overall Status: Indicator bubble from the Latest Status Report published</a:t>
            </a:r>
          </a:p>
          <a:p>
            <a:pPr lvl="1"/>
            <a:r>
              <a:rPr lang="en-US" sz="1100" dirty="0">
                <a:sym typeface="Wingdings" panose="05000000000000000000" pitchFamily="2" charset="2"/>
              </a:rPr>
              <a:t>Report Date: Field user entered as Status Report Date</a:t>
            </a:r>
          </a:p>
          <a:p>
            <a:pPr lvl="1"/>
            <a:r>
              <a:rPr lang="en-US" sz="1100" dirty="0">
                <a:sym typeface="Wingdings" panose="05000000000000000000" pitchFamily="2" charset="2"/>
              </a:rPr>
              <a:t>Status Report Update: Field user entered as Status Update</a:t>
            </a:r>
          </a:p>
          <a:p>
            <a:pPr lvl="1">
              <a:spcAft>
                <a:spcPts val="600"/>
              </a:spcAft>
            </a:pPr>
            <a:r>
              <a:rPr lang="en-US" sz="1100" dirty="0">
                <a:sym typeface="Wingdings" panose="05000000000000000000" pitchFamily="2" charset="2"/>
              </a:rPr>
              <a:t>Attachment: Link to open PDF</a:t>
            </a:r>
            <a:endParaRPr lang="en-US" sz="1100" dirty="0"/>
          </a:p>
          <a:p>
            <a:pPr>
              <a:spcAft>
                <a:spcPts val="1200"/>
              </a:spcAft>
            </a:pPr>
            <a:endParaRPr lang="en-US" sz="1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100" dirty="0">
              <a:sym typeface="Wingdings" panose="05000000000000000000" pitchFamily="2" charset="2"/>
            </a:endParaRPr>
          </a:p>
          <a:p>
            <a:pPr marL="161740" lvl="1" indent="0">
              <a:buNone/>
            </a:pPr>
            <a:endParaRPr lang="en-US" sz="923" dirty="0">
              <a:sym typeface="Wingdings" panose="05000000000000000000" pitchFamily="2" charset="2"/>
            </a:endParaRPr>
          </a:p>
          <a:p>
            <a:endParaRPr lang="en-US" sz="1100" dirty="0">
              <a:sym typeface="Wingdings" panose="05000000000000000000" pitchFamily="2" charset="2"/>
            </a:endParaRPr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8BA85-8F44-B1B2-2FB3-8D8DA678D420}"/>
              </a:ext>
            </a:extLst>
          </p:cNvPr>
          <p:cNvSpPr txBox="1"/>
          <p:nvPr/>
        </p:nvSpPr>
        <p:spPr>
          <a:xfrm>
            <a:off x="4266416" y="716247"/>
            <a:ext cx="268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Quick Link to Project: General Navigation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0254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Reporting - Self-Service: Portfolio Dashboard Status Reports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463437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View Your Status Report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 </a:t>
            </a:r>
            <a:endParaRPr lang="en-US" sz="1100" b="1" dirty="0"/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100" b="1" dirty="0"/>
              <a:t>Log into Clarity</a:t>
            </a:r>
          </a:p>
          <a:p>
            <a:r>
              <a:rPr lang="en-US" sz="1100" dirty="0"/>
              <a:t>Projects will be displayed based on the filter.</a:t>
            </a:r>
          </a:p>
          <a:p>
            <a:r>
              <a:rPr lang="en-US" sz="1100" dirty="0"/>
              <a:t>Click on the </a:t>
            </a:r>
            <a:r>
              <a:rPr lang="en-US" sz="1100" b="1" dirty="0"/>
              <a:t>Status Reports </a:t>
            </a:r>
            <a:r>
              <a:rPr lang="en-US" sz="1100" dirty="0"/>
              <a:t>module on the left navigation.</a:t>
            </a:r>
          </a:p>
          <a:p>
            <a:r>
              <a:rPr lang="en-US" sz="1100" dirty="0"/>
              <a:t>Click on View and confirm the </a:t>
            </a:r>
            <a:r>
              <a:rPr lang="en-US" sz="1100" b="1" dirty="0"/>
              <a:t>Portfolio Dashboard </a:t>
            </a:r>
            <a:r>
              <a:rPr lang="en-US" sz="1100" dirty="0"/>
              <a:t>View displays.</a:t>
            </a:r>
          </a:p>
          <a:p>
            <a:r>
              <a:rPr lang="en-US" sz="1100" dirty="0"/>
              <a:t>Filter or search to display your project(s).</a:t>
            </a:r>
          </a:p>
          <a:p>
            <a:endParaRPr lang="en-US" sz="11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Status Reports Module – View Status Updates</a:t>
            </a:r>
          </a:p>
          <a:p>
            <a:r>
              <a:rPr lang="en-US" sz="1100" dirty="0"/>
              <a:t>The project grid will display the widgets and other status fields from project data and the published latest status report.</a:t>
            </a:r>
          </a:p>
          <a:p>
            <a:r>
              <a:rPr lang="en-US" sz="1100" dirty="0">
                <a:sym typeface="Wingdings" panose="05000000000000000000" pitchFamily="2" charset="2"/>
              </a:rPr>
              <a:t>Key fields include:</a:t>
            </a:r>
          </a:p>
          <a:p>
            <a:pPr lvl="1"/>
            <a:r>
              <a:rPr lang="en-US" sz="923" dirty="0">
                <a:sym typeface="Wingdings" panose="05000000000000000000" pitchFamily="2" charset="2"/>
              </a:rPr>
              <a:t>Overall Status: Indicator bubble from the Latest Status Report published</a:t>
            </a:r>
          </a:p>
          <a:p>
            <a:pPr lvl="1"/>
            <a:r>
              <a:rPr lang="en-US" sz="923" dirty="0">
                <a:sym typeface="Wingdings" panose="05000000000000000000" pitchFamily="2" charset="2"/>
              </a:rPr>
              <a:t>Report Date: Field user entered as Status Report Date</a:t>
            </a:r>
          </a:p>
          <a:p>
            <a:pPr lvl="1"/>
            <a:r>
              <a:rPr lang="en-US" sz="923" dirty="0">
                <a:sym typeface="Wingdings" panose="05000000000000000000" pitchFamily="2" charset="2"/>
              </a:rPr>
              <a:t>Status Report Update: Field user entered as Status Update</a:t>
            </a:r>
          </a:p>
          <a:p>
            <a:pPr lvl="1">
              <a:spcAft>
                <a:spcPts val="600"/>
              </a:spcAft>
            </a:pPr>
            <a:r>
              <a:rPr lang="en-US" sz="923" dirty="0">
                <a:sym typeface="Wingdings" panose="05000000000000000000" pitchFamily="2" charset="2"/>
              </a:rPr>
              <a:t>Attachment: Link to open PDF</a:t>
            </a:r>
            <a:endParaRPr lang="en-US" sz="11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>
                <a:sym typeface="Wingdings" panose="05000000000000000000" pitchFamily="2" charset="2"/>
              </a:rPr>
              <a:t>Download Latest Final Status Report</a:t>
            </a:r>
          </a:p>
          <a:p>
            <a:r>
              <a:rPr lang="en-US" sz="1100" dirty="0"/>
              <a:t>Filter or search to display your project(s).</a:t>
            </a:r>
          </a:p>
          <a:p>
            <a:pPr>
              <a:spcAft>
                <a:spcPts val="600"/>
              </a:spcAft>
            </a:pPr>
            <a:r>
              <a:rPr lang="en-US" sz="1100" dirty="0">
                <a:sym typeface="Wingdings" panose="05000000000000000000" pitchFamily="2" charset="2"/>
              </a:rPr>
              <a:t>Click on the </a:t>
            </a:r>
            <a:r>
              <a:rPr lang="en-US" sz="1100" b="1" dirty="0">
                <a:sym typeface="Wingdings" panose="05000000000000000000" pitchFamily="2" charset="2"/>
              </a:rPr>
              <a:t>Attachment</a:t>
            </a:r>
            <a:r>
              <a:rPr lang="en-US" sz="1100" dirty="0">
                <a:sym typeface="Wingdings" panose="05000000000000000000" pitchFamily="2" charset="2"/>
              </a:rPr>
              <a:t> to download </a:t>
            </a:r>
            <a:r>
              <a:rPr lang="en-US" sz="1100" dirty="0"/>
              <a:t>the Latest </a:t>
            </a:r>
            <a:r>
              <a:rPr lang="en-US" sz="1100" b="1" dirty="0"/>
              <a:t>Status Report</a:t>
            </a:r>
            <a:r>
              <a:rPr lang="en-US" sz="1100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PDF</a:t>
            </a:r>
            <a:r>
              <a:rPr lang="en-US" sz="1100" dirty="0">
                <a:sym typeface="Wingdings" panose="05000000000000000000" pitchFamily="2" charset="2"/>
              </a:rPr>
              <a:t> that has been published.</a:t>
            </a:r>
          </a:p>
          <a:p>
            <a:pPr marL="0" indent="0">
              <a:buNone/>
            </a:pPr>
            <a:endParaRPr lang="en-US" sz="1100" dirty="0">
              <a:sym typeface="Wingdings" panose="05000000000000000000" pitchFamily="2" charset="2"/>
            </a:endParaRPr>
          </a:p>
          <a:p>
            <a:pPr marL="161740" lvl="1" indent="0">
              <a:buNone/>
            </a:pPr>
            <a:endParaRPr lang="en-US" sz="923" dirty="0">
              <a:sym typeface="Wingdings" panose="05000000000000000000" pitchFamily="2" charset="2"/>
            </a:endParaRPr>
          </a:p>
          <a:p>
            <a:endParaRPr lang="en-US" sz="1100" dirty="0">
              <a:sym typeface="Wingdings" panose="05000000000000000000" pitchFamily="2" charset="2"/>
            </a:endParaRPr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8BA85-8F44-B1B2-2FB3-8D8DA678D420}"/>
              </a:ext>
            </a:extLst>
          </p:cNvPr>
          <p:cNvSpPr txBox="1"/>
          <p:nvPr/>
        </p:nvSpPr>
        <p:spPr>
          <a:xfrm>
            <a:off x="4266416" y="716247"/>
            <a:ext cx="268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Quick Link to Project: General Navigation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E1B20-9F51-23F7-DBE4-87A58E592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" y="4937759"/>
            <a:ext cx="6042790" cy="17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1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Reporting - Self-Service: Late Status Reports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3779237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View Your Status Report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 </a:t>
            </a:r>
            <a:endParaRPr lang="en-US" sz="1100" b="1" dirty="0"/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100" b="1" dirty="0"/>
              <a:t>Log into Clarity</a:t>
            </a:r>
          </a:p>
          <a:p>
            <a:r>
              <a:rPr lang="en-US" sz="1100" dirty="0"/>
              <a:t>Projects will be displayed based on the filter.</a:t>
            </a:r>
          </a:p>
          <a:p>
            <a:r>
              <a:rPr lang="en-US" sz="1100" dirty="0"/>
              <a:t>Click on the </a:t>
            </a:r>
            <a:r>
              <a:rPr lang="en-US" sz="1100" b="1" dirty="0"/>
              <a:t>Status Reports </a:t>
            </a:r>
            <a:r>
              <a:rPr lang="en-US" sz="1100" dirty="0"/>
              <a:t>module on the left navigation.</a:t>
            </a:r>
          </a:p>
          <a:p>
            <a:r>
              <a:rPr lang="en-US" sz="1100" dirty="0"/>
              <a:t>Click on View and confirm the </a:t>
            </a:r>
            <a:r>
              <a:rPr lang="en-US" sz="1100" b="1" dirty="0"/>
              <a:t>Late Status Reports </a:t>
            </a:r>
            <a:r>
              <a:rPr lang="en-US" sz="1100" dirty="0"/>
              <a:t>View displays.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Filter or search to display your project(s).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Status Reports Module – View Late Status Reports</a:t>
            </a:r>
          </a:p>
          <a:p>
            <a:r>
              <a:rPr lang="en-US" sz="1100" dirty="0"/>
              <a:t>The project grid will display the Status Report(s) created/published at least 14 days from current date.</a:t>
            </a:r>
          </a:p>
          <a:p>
            <a:r>
              <a:rPr lang="en-US" sz="1100" dirty="0">
                <a:sym typeface="Wingdings" panose="05000000000000000000" pitchFamily="2" charset="2"/>
              </a:rPr>
              <a:t>Key fields include:</a:t>
            </a:r>
          </a:p>
          <a:p>
            <a:pPr lvl="1"/>
            <a:r>
              <a:rPr lang="en-US" sz="923" dirty="0">
                <a:sym typeface="Wingdings" panose="05000000000000000000" pitchFamily="2" charset="2"/>
              </a:rPr>
              <a:t>Report Date: Field user entered as Status Report Date</a:t>
            </a:r>
          </a:p>
          <a:p>
            <a:pPr lvl="1"/>
            <a:r>
              <a:rPr lang="en-US" sz="923" dirty="0">
                <a:sym typeface="Wingdings" panose="05000000000000000000" pitchFamily="2" charset="2"/>
              </a:rPr>
              <a:t>Last Updated Date: Final (published)</a:t>
            </a:r>
          </a:p>
          <a:p>
            <a:pPr lvl="1">
              <a:spcAft>
                <a:spcPts val="600"/>
              </a:spcAft>
            </a:pPr>
            <a:r>
              <a:rPr lang="en-US" sz="923" dirty="0">
                <a:sym typeface="Wingdings" panose="05000000000000000000" pitchFamily="2" charset="2"/>
              </a:rPr>
              <a:t>Attachment: Link to open PDF</a:t>
            </a:r>
            <a:endParaRPr lang="en-US" sz="11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>
                <a:sym typeface="Wingdings" panose="05000000000000000000" pitchFamily="2" charset="2"/>
              </a:rPr>
              <a:t>Download Latest Final Status Report</a:t>
            </a:r>
          </a:p>
          <a:p>
            <a:r>
              <a:rPr lang="en-US" sz="1100" dirty="0"/>
              <a:t>Filter or search to display your project(s).</a:t>
            </a:r>
          </a:p>
          <a:p>
            <a:pPr>
              <a:spcAft>
                <a:spcPts val="600"/>
              </a:spcAft>
            </a:pPr>
            <a:r>
              <a:rPr lang="en-US" sz="1100" dirty="0">
                <a:sym typeface="Wingdings" panose="05000000000000000000" pitchFamily="2" charset="2"/>
              </a:rPr>
              <a:t>Click on the </a:t>
            </a:r>
            <a:r>
              <a:rPr lang="en-US" sz="1100" b="1" dirty="0">
                <a:sym typeface="Wingdings" panose="05000000000000000000" pitchFamily="2" charset="2"/>
              </a:rPr>
              <a:t>Attachment</a:t>
            </a:r>
            <a:r>
              <a:rPr lang="en-US" sz="1100" dirty="0">
                <a:sym typeface="Wingdings" panose="05000000000000000000" pitchFamily="2" charset="2"/>
              </a:rPr>
              <a:t> to download </a:t>
            </a:r>
            <a:r>
              <a:rPr lang="en-US" sz="1100" dirty="0"/>
              <a:t>the Latest </a:t>
            </a:r>
            <a:r>
              <a:rPr lang="en-US" sz="1100" b="1" dirty="0"/>
              <a:t>Status Report</a:t>
            </a:r>
            <a:r>
              <a:rPr lang="en-US" sz="1100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PDF</a:t>
            </a:r>
            <a:r>
              <a:rPr lang="en-US" sz="1100" dirty="0">
                <a:sym typeface="Wingdings" panose="05000000000000000000" pitchFamily="2" charset="2"/>
              </a:rPr>
              <a:t> that has been published.</a:t>
            </a:r>
          </a:p>
          <a:p>
            <a:pPr>
              <a:spcAft>
                <a:spcPts val="600"/>
              </a:spcAft>
            </a:pPr>
            <a:endParaRPr lang="en-US" sz="1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100" dirty="0">
              <a:sym typeface="Wingdings" panose="05000000000000000000" pitchFamily="2" charset="2"/>
            </a:endParaRPr>
          </a:p>
          <a:p>
            <a:pPr marL="161740" lvl="1" indent="0">
              <a:buNone/>
            </a:pPr>
            <a:endParaRPr lang="en-US" sz="923" dirty="0">
              <a:sym typeface="Wingdings" panose="05000000000000000000" pitchFamily="2" charset="2"/>
            </a:endParaRPr>
          </a:p>
          <a:p>
            <a:endParaRPr lang="en-US" sz="1100" dirty="0">
              <a:sym typeface="Wingdings" panose="05000000000000000000" pitchFamily="2" charset="2"/>
            </a:endParaRPr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8BA85-8F44-B1B2-2FB3-8D8DA678D420}"/>
              </a:ext>
            </a:extLst>
          </p:cNvPr>
          <p:cNvSpPr txBox="1"/>
          <p:nvPr/>
        </p:nvSpPr>
        <p:spPr>
          <a:xfrm>
            <a:off x="4266416" y="716247"/>
            <a:ext cx="268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Quick Link to Project: General Navigation</a:t>
            </a:r>
            <a:endParaRPr lang="en-US" sz="1100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2483DB7-C288-3648-9DEC-B0B78BF47B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480560"/>
            <a:ext cx="6217920" cy="14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8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Reporting - Self-Service: Overall Status = 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407557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View Your Status Report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 </a:t>
            </a:r>
            <a:endParaRPr lang="en-US" sz="1100" b="1" dirty="0"/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100" b="1" dirty="0"/>
              <a:t>Log into Clarity</a:t>
            </a:r>
          </a:p>
          <a:p>
            <a:r>
              <a:rPr lang="en-US" sz="1100" dirty="0"/>
              <a:t>Projects will be displayed based on the filter.</a:t>
            </a:r>
          </a:p>
          <a:p>
            <a:r>
              <a:rPr lang="en-US" sz="1100" dirty="0"/>
              <a:t>Click on the </a:t>
            </a:r>
            <a:r>
              <a:rPr lang="en-US" sz="1100" b="1" dirty="0"/>
              <a:t>Status Reports </a:t>
            </a:r>
            <a:r>
              <a:rPr lang="en-US" sz="1100" dirty="0"/>
              <a:t>module on the left navigation.</a:t>
            </a:r>
          </a:p>
          <a:p>
            <a:r>
              <a:rPr lang="en-US" sz="1100" dirty="0"/>
              <a:t>Click on View and confirm the </a:t>
            </a:r>
            <a:r>
              <a:rPr lang="en-US" sz="1100" b="1" dirty="0"/>
              <a:t>Overall Status = Red </a:t>
            </a:r>
            <a:r>
              <a:rPr lang="en-US" sz="1100" dirty="0"/>
              <a:t>View displays.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Filter or search to display your project(s).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Status Reports Module – View Late Status Reports</a:t>
            </a:r>
          </a:p>
          <a:p>
            <a:r>
              <a:rPr lang="en-US" sz="1100" dirty="0"/>
              <a:t>The project grid will display the Status Report(s) with a Red Status.</a:t>
            </a:r>
          </a:p>
          <a:p>
            <a:r>
              <a:rPr lang="en-US" sz="1100" dirty="0">
                <a:sym typeface="Wingdings" panose="05000000000000000000" pitchFamily="2" charset="2"/>
              </a:rPr>
              <a:t>Key fields include:</a:t>
            </a:r>
          </a:p>
          <a:p>
            <a:pPr lvl="1"/>
            <a:r>
              <a:rPr lang="en-US" sz="923" dirty="0">
                <a:sym typeface="Wingdings" panose="05000000000000000000" pitchFamily="2" charset="2"/>
              </a:rPr>
              <a:t>Overall Status: Indicator bubble from the Latest Status Report published</a:t>
            </a:r>
          </a:p>
          <a:p>
            <a:pPr lvl="1"/>
            <a:r>
              <a:rPr lang="en-US" sz="923" dirty="0">
                <a:sym typeface="Wingdings" panose="05000000000000000000" pitchFamily="2" charset="2"/>
              </a:rPr>
              <a:t>Report Date: Field user entered as Status Report Date</a:t>
            </a:r>
          </a:p>
          <a:p>
            <a:pPr lvl="1"/>
            <a:r>
              <a:rPr lang="en-US" sz="923" dirty="0">
                <a:sym typeface="Wingdings" panose="05000000000000000000" pitchFamily="2" charset="2"/>
              </a:rPr>
              <a:t>Items for Management Attention: </a:t>
            </a:r>
            <a:endParaRPr lang="en-US" sz="923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>
              <a:spcAft>
                <a:spcPts val="600"/>
              </a:spcAft>
            </a:pPr>
            <a:r>
              <a:rPr lang="en-US" sz="923" dirty="0">
                <a:sym typeface="Wingdings" panose="05000000000000000000" pitchFamily="2" charset="2"/>
              </a:rPr>
              <a:t>Attachment: Link to open PDF</a:t>
            </a:r>
            <a:endParaRPr lang="en-US" sz="11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>
                <a:sym typeface="Wingdings" panose="05000000000000000000" pitchFamily="2" charset="2"/>
              </a:rPr>
              <a:t>Download Latest Final Status Report</a:t>
            </a:r>
          </a:p>
          <a:p>
            <a:r>
              <a:rPr lang="en-US" sz="1100" dirty="0"/>
              <a:t>Filter or search to display your project(s).</a:t>
            </a:r>
          </a:p>
          <a:p>
            <a:pPr>
              <a:spcAft>
                <a:spcPts val="600"/>
              </a:spcAft>
            </a:pPr>
            <a:r>
              <a:rPr lang="en-US" sz="1100" dirty="0">
                <a:sym typeface="Wingdings" panose="05000000000000000000" pitchFamily="2" charset="2"/>
              </a:rPr>
              <a:t>Click on the </a:t>
            </a:r>
            <a:r>
              <a:rPr lang="en-US" sz="1100" b="1" dirty="0">
                <a:sym typeface="Wingdings" panose="05000000000000000000" pitchFamily="2" charset="2"/>
              </a:rPr>
              <a:t>Attachment</a:t>
            </a:r>
            <a:r>
              <a:rPr lang="en-US" sz="1100" dirty="0">
                <a:sym typeface="Wingdings" panose="05000000000000000000" pitchFamily="2" charset="2"/>
              </a:rPr>
              <a:t> to download </a:t>
            </a:r>
            <a:r>
              <a:rPr lang="en-US" sz="1100" dirty="0"/>
              <a:t>the Latest </a:t>
            </a:r>
            <a:r>
              <a:rPr lang="en-US" sz="1100" b="1" dirty="0"/>
              <a:t>Status Report</a:t>
            </a:r>
            <a:r>
              <a:rPr lang="en-US" sz="1100" dirty="0"/>
              <a:t> </a:t>
            </a:r>
            <a:r>
              <a:rPr lang="en-US" sz="1100" b="1" dirty="0">
                <a:sym typeface="Wingdings" panose="05000000000000000000" pitchFamily="2" charset="2"/>
              </a:rPr>
              <a:t>PDF</a:t>
            </a:r>
            <a:r>
              <a:rPr lang="en-US" sz="1100" dirty="0">
                <a:sym typeface="Wingdings" panose="05000000000000000000" pitchFamily="2" charset="2"/>
              </a:rPr>
              <a:t> that has been published.</a:t>
            </a:r>
          </a:p>
          <a:p>
            <a:pPr>
              <a:spcAft>
                <a:spcPts val="600"/>
              </a:spcAft>
            </a:pPr>
            <a:endParaRPr lang="en-US" sz="1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100" dirty="0">
              <a:sym typeface="Wingdings" panose="05000000000000000000" pitchFamily="2" charset="2"/>
            </a:endParaRPr>
          </a:p>
          <a:p>
            <a:pPr marL="161740" lvl="1" indent="0">
              <a:buNone/>
            </a:pPr>
            <a:endParaRPr lang="en-US" sz="923" dirty="0">
              <a:sym typeface="Wingdings" panose="05000000000000000000" pitchFamily="2" charset="2"/>
            </a:endParaRPr>
          </a:p>
          <a:p>
            <a:endParaRPr lang="en-US" sz="1100" dirty="0">
              <a:sym typeface="Wingdings" panose="05000000000000000000" pitchFamily="2" charset="2"/>
            </a:endParaRPr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8BA85-8F44-B1B2-2FB3-8D8DA678D420}"/>
              </a:ext>
            </a:extLst>
          </p:cNvPr>
          <p:cNvSpPr txBox="1"/>
          <p:nvPr/>
        </p:nvSpPr>
        <p:spPr>
          <a:xfrm>
            <a:off x="4266416" y="716247"/>
            <a:ext cx="268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Quick Link to Project: General Navigation</a:t>
            </a:r>
            <a:endParaRPr lang="en-US" sz="11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48F4176-6E21-425D-056D-37ADCCCCD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846320"/>
            <a:ext cx="6217920" cy="16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8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486C-A45C-D6D3-E3E7-742B4D68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FCBFF-17CE-9B64-4A49-C889C61D0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D4F-4B37-4EA2-8B27-983307ABE0EE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57255-9D4C-8533-9A13-3F7369B35675}"/>
              </a:ext>
            </a:extLst>
          </p:cNvPr>
          <p:cNvSpPr txBox="1">
            <a:spLocks/>
          </p:cNvSpPr>
          <p:nvPr/>
        </p:nvSpPr>
        <p:spPr>
          <a:xfrm>
            <a:off x="219456" y="722376"/>
            <a:ext cx="6876288" cy="611869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50487" indent="-150487" algn="l" rtl="0" eaLnBrk="1" latinLnBrk="0" hangingPunct="1">
              <a:spcBef>
                <a:spcPts val="310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umimoji="0" sz="1063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492" indent="-142752" algn="l" rtl="0" eaLnBrk="1" latinLnBrk="0" hangingPunct="1">
              <a:spcBef>
                <a:spcPts val="243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kumimoji="0" sz="886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4979" indent="-151191" algn="l" rtl="0" eaLnBrk="1" latinLnBrk="0" hangingPunct="1">
              <a:spcBef>
                <a:spcPts val="221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umimoji="0" sz="798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32892" indent="-150487" algn="l" rtl="0" eaLnBrk="1" latinLnBrk="0" hangingPunct="1">
              <a:spcBef>
                <a:spcPts val="177"/>
              </a:spcBef>
              <a:buClr>
                <a:schemeClr val="accent3"/>
              </a:buClr>
              <a:buSzPct val="125000"/>
              <a:buFont typeface="Arial" panose="020B0604020202020204" pitchFamily="34" charset="0"/>
              <a:buChar char="•"/>
              <a:defRPr kumimoji="0" sz="709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0733" indent="-151894" algn="l" rtl="0" eaLnBrk="1" latinLnBrk="0" hangingPunct="1">
              <a:spcBef>
                <a:spcPts val="177"/>
              </a:spcBef>
              <a:buClr>
                <a:schemeClr val="accent4"/>
              </a:buClr>
              <a:buSzPct val="125000"/>
              <a:buFont typeface="Arial" panose="020B0604020202020204" pitchFamily="34" charset="0"/>
              <a:buChar char="•"/>
              <a:defRPr kumimoji="0" sz="709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931616" indent="-101263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3132" indent="-101263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4647" indent="-101263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162" indent="-101263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79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100" b="1" dirty="0"/>
              <a:t>Intro</a:t>
            </a:r>
          </a:p>
          <a:p>
            <a:pPr marL="149860" indent="-149860">
              <a:spcAft>
                <a:spcPts val="300"/>
              </a:spcAft>
            </a:pPr>
            <a:r>
              <a:rPr lang="en-US" sz="1100" dirty="0"/>
              <a:t>The Project Status Report must be completed on a weekly basis for every project.</a:t>
            </a:r>
            <a:endParaRPr lang="en-US" sz="1100" b="1" dirty="0">
              <a:solidFill>
                <a:srgbClr val="FF0000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endParaRPr lang="en-US" sz="1100" b="1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>
                <a:latin typeface="Arial"/>
                <a:cs typeface="Arial"/>
              </a:rPr>
              <a:t>To prepare a project status report</a:t>
            </a:r>
          </a:p>
          <a:p>
            <a:pPr marL="149860" indent="-149860">
              <a:spcAft>
                <a:spcPts val="1200"/>
              </a:spcAft>
            </a:pPr>
            <a:r>
              <a:rPr lang="en-US" sz="1100" dirty="0"/>
              <a:t>Follow the </a:t>
            </a:r>
            <a:r>
              <a:rPr lang="en-US" sz="1100" dirty="0">
                <a:hlinkClick r:id="rId2"/>
              </a:rPr>
              <a:t>Weekly Tracking and Reporting Process</a:t>
            </a:r>
            <a:r>
              <a:rPr lang="en-US" sz="1100" dirty="0"/>
              <a:t>. </a:t>
            </a:r>
            <a:endParaRPr lang="en-US" sz="1100" b="1" dirty="0"/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1100" b="1" dirty="0"/>
              <a:t>Log into Clarity</a:t>
            </a:r>
          </a:p>
          <a:p>
            <a:pPr marL="149860" indent="-149860"/>
            <a:r>
              <a:rPr lang="en-US" sz="1100" dirty="0"/>
              <a:t>Projects will be displayed based on the filter.</a:t>
            </a:r>
          </a:p>
          <a:p>
            <a:pPr marL="149860" indent="-149860">
              <a:spcAft>
                <a:spcPts val="1200"/>
              </a:spcAft>
            </a:pPr>
            <a:r>
              <a:rPr lang="en-US" sz="1100" dirty="0"/>
              <a:t>Click on Project Name to select and open your project.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>
                <a:latin typeface="Arial"/>
                <a:cs typeface="Arial"/>
              </a:rPr>
              <a:t>Prepare A Project Status Report</a:t>
            </a:r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3" action="ppaction://hlinksldjump"/>
              </a:rPr>
              <a:t>Add or Update Risk(s)</a:t>
            </a:r>
            <a:r>
              <a:rPr lang="en-US" sz="1100" dirty="0"/>
              <a:t>	</a:t>
            </a:r>
            <a:r>
              <a:rPr lang="en-US" sz="1100" dirty="0">
                <a:hlinkClick r:id="rId4"/>
              </a:rPr>
              <a:t>Quick Link to QRG - Project: Risks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5" action="ppaction://hlinksldjump"/>
              </a:rPr>
              <a:t>Add or Update Issues</a:t>
            </a:r>
            <a:r>
              <a:rPr lang="en-US" sz="1100" dirty="0"/>
              <a:t>	</a:t>
            </a:r>
            <a:r>
              <a:rPr lang="en-US" sz="1100" dirty="0">
                <a:hlinkClick r:id="rId6"/>
              </a:rPr>
              <a:t>Quick Link to QRG - Project: Issues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7" action="ppaction://hlinksldjump"/>
              </a:rPr>
              <a:t>Include Changes</a:t>
            </a:r>
            <a:r>
              <a:rPr lang="en-US" sz="1100" dirty="0"/>
              <a:t>	</a:t>
            </a:r>
            <a:r>
              <a:rPr lang="en-US" sz="1100" dirty="0">
                <a:hlinkClick r:id="rId8"/>
              </a:rPr>
              <a:t>Quick Link to QRG – Project Change Requests Approval Workflow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9" action="ppaction://hlinksldjump"/>
              </a:rPr>
              <a:t>Prepare Status Report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10" action="ppaction://hlinksldjump"/>
              </a:rPr>
              <a:t>Preview Status Report</a:t>
            </a:r>
            <a:endParaRPr lang="en-US" sz="1100" dirty="0"/>
          </a:p>
          <a:p>
            <a:pPr marL="149860" indent="-149860">
              <a:tabLst>
                <a:tab pos="2341563" algn="l"/>
              </a:tabLst>
            </a:pPr>
            <a:r>
              <a:rPr lang="en-US" sz="1100" dirty="0">
                <a:hlinkClick r:id="rId11" action="ppaction://hlinksldjump"/>
              </a:rPr>
              <a:t>Publish Status Report</a:t>
            </a:r>
            <a:endParaRPr lang="en-US" sz="1100" dirty="0"/>
          </a:p>
          <a:p>
            <a:pPr marL="149860" indent="-149860">
              <a:spcAft>
                <a:spcPts val="1200"/>
              </a:spcAft>
              <a:tabLst>
                <a:tab pos="2341563" algn="l"/>
              </a:tabLst>
            </a:pPr>
            <a:r>
              <a:rPr lang="en-US" sz="1100" dirty="0">
                <a:hlinkClick r:id="rId12" action="ppaction://hlinksldjump"/>
              </a:rPr>
              <a:t>Access Status Reports: Latest Final and Draft</a:t>
            </a:r>
            <a:endParaRPr lang="en-US" sz="11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100" b="1" dirty="0">
                <a:latin typeface="Arial"/>
                <a:cs typeface="Arial"/>
              </a:rPr>
              <a:t>Portfolio Status Reporting - Self-Service</a:t>
            </a:r>
            <a:endParaRPr lang="en-US" sz="1100" dirty="0">
              <a:latin typeface="Arial"/>
              <a:cs typeface="Arial"/>
            </a:endParaRPr>
          </a:p>
          <a:p>
            <a:pPr marL="149860" indent="-149860"/>
            <a:r>
              <a:rPr lang="en-US" sz="1100" dirty="0">
                <a:hlinkClick r:id="rId13" action="ppaction://hlinksldjump"/>
              </a:rPr>
              <a:t>Project Tiles</a:t>
            </a:r>
            <a:endParaRPr lang="en-US" sz="1100" dirty="0"/>
          </a:p>
          <a:p>
            <a:pPr marL="149860" indent="-149860"/>
            <a:r>
              <a:rPr lang="en-US" sz="1100" dirty="0">
                <a:hlinkClick r:id="rId14" action="ppaction://hlinksldjump"/>
              </a:rPr>
              <a:t>Project List</a:t>
            </a:r>
            <a:endParaRPr lang="en-US" sz="1100" dirty="0"/>
          </a:p>
          <a:p>
            <a:pPr marL="149860" indent="-149860"/>
            <a:r>
              <a:rPr lang="en-US" sz="1100" dirty="0">
                <a:hlinkClick r:id="rId15" action="ppaction://hlinksldjump"/>
              </a:rPr>
              <a:t>Portfolio Dashboard Status Reports</a:t>
            </a:r>
            <a:endParaRPr lang="en-US" sz="1100" dirty="0"/>
          </a:p>
          <a:p>
            <a:pPr marL="149860" indent="-149860"/>
            <a:r>
              <a:rPr lang="en-US" dirty="0">
                <a:hlinkClick r:id="rId16" action="ppaction://hlinksldjump"/>
              </a:rPr>
              <a:t>Late Status Reports</a:t>
            </a:r>
            <a:endParaRPr lang="en-US" dirty="0"/>
          </a:p>
          <a:p>
            <a:pPr marL="149860" indent="-149860"/>
            <a:r>
              <a:rPr lang="en-US" dirty="0">
                <a:hlinkClick r:id="rId17" action="ppaction://hlinksldjump"/>
              </a:rPr>
              <a:t>Overall Status = 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6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Report – Add or Update Risks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540907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Prepare Your Status Report – Risks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 </a:t>
            </a:r>
            <a:endParaRPr lang="en-US" sz="1100" b="1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Add a Risk</a:t>
            </a:r>
            <a:endParaRPr lang="en-US" sz="1100" dirty="0">
              <a:highlight>
                <a:srgbClr val="00FFFF"/>
              </a:highlight>
            </a:endParaRPr>
          </a:p>
          <a:p>
            <a:r>
              <a:rPr lang="en-US" sz="1100" dirty="0"/>
              <a:t>Open a Project and click on the </a:t>
            </a:r>
            <a:r>
              <a:rPr lang="en-US" sz="1100" b="1" dirty="0"/>
              <a:t>Risks</a:t>
            </a:r>
            <a:r>
              <a:rPr lang="en-US" sz="1100" dirty="0"/>
              <a:t> tab.</a:t>
            </a:r>
          </a:p>
          <a:p>
            <a:r>
              <a:rPr lang="en-US" sz="1100" dirty="0"/>
              <a:t>Click </a:t>
            </a:r>
            <a:r>
              <a:rPr lang="en-US" sz="1100" b="1" dirty="0"/>
              <a:t>Add Row + </a:t>
            </a:r>
            <a:r>
              <a:rPr lang="en-US" sz="1100" dirty="0"/>
              <a:t>button.</a:t>
            </a:r>
          </a:p>
          <a:p>
            <a:r>
              <a:rPr lang="en-US" sz="1100" dirty="0"/>
              <a:t>Confirm the </a:t>
            </a:r>
            <a:r>
              <a:rPr lang="en-US" sz="1100" b="1" dirty="0"/>
              <a:t>All Risks</a:t>
            </a:r>
            <a:r>
              <a:rPr lang="en-US" sz="1100" dirty="0"/>
              <a:t> View displays.</a:t>
            </a:r>
          </a:p>
          <a:p>
            <a:r>
              <a:rPr lang="en-US" sz="1100" dirty="0"/>
              <a:t>Fill in the required fields (*) – Name.</a:t>
            </a:r>
          </a:p>
          <a:p>
            <a:pPr lvl="1">
              <a:spcAft>
                <a:spcPts val="600"/>
              </a:spcAft>
            </a:pPr>
            <a:r>
              <a:rPr lang="en-US" sz="923" dirty="0"/>
              <a:t>Record is saved when required field(s) are populated.</a:t>
            </a:r>
            <a:endParaRPr lang="en-US" sz="1100" dirty="0"/>
          </a:p>
          <a:p>
            <a:pPr marL="0" lvl="1" indent="0">
              <a:spcBef>
                <a:spcPts val="310"/>
              </a:spcBef>
              <a:spcAft>
                <a:spcPts val="300"/>
              </a:spcAft>
              <a:buClr>
                <a:schemeClr val="accent2"/>
              </a:buClr>
              <a:buNone/>
            </a:pPr>
            <a:r>
              <a:rPr lang="en-US" sz="1100" b="1" dirty="0"/>
              <a:t>Update a Risk</a:t>
            </a:r>
          </a:p>
          <a:p>
            <a:r>
              <a:rPr lang="en-US" dirty="0"/>
              <a:t>Click on </a:t>
            </a:r>
            <a:r>
              <a:rPr lang="en-US" b="1" dirty="0"/>
              <a:t>Name</a:t>
            </a:r>
            <a:r>
              <a:rPr lang="en-US" dirty="0"/>
              <a:t> to open the </a:t>
            </a:r>
            <a:r>
              <a:rPr lang="en-US" b="1" dirty="0"/>
              <a:t>Properties</a:t>
            </a:r>
            <a:r>
              <a:rPr lang="en-US" dirty="0"/>
              <a:t> tab. </a:t>
            </a:r>
          </a:p>
          <a:p>
            <a:r>
              <a:rPr lang="en-US" dirty="0"/>
              <a:t>Review and update fields using the form.</a:t>
            </a:r>
          </a:p>
          <a:p>
            <a:r>
              <a:rPr lang="en-US" dirty="0"/>
              <a:t>Click the </a:t>
            </a:r>
            <a:r>
              <a:rPr lang="en-US" b="1" dirty="0">
                <a:sym typeface="Wingdings" panose="05000000000000000000" pitchFamily="2" charset="2"/>
              </a:rPr>
              <a:t> Include in Status Report </a:t>
            </a:r>
            <a:r>
              <a:rPr lang="en-US" dirty="0">
                <a:sym typeface="Wingdings" panose="05000000000000000000" pitchFamily="2" charset="2"/>
              </a:rPr>
              <a:t>checkbox to display your Status Report.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Click the </a:t>
            </a:r>
            <a:r>
              <a:rPr lang="en-US" b="1" dirty="0"/>
              <a:t>&lt;- Project Name link </a:t>
            </a:r>
            <a:r>
              <a:rPr lang="en-US" dirty="0"/>
              <a:t>in the upper left to close the Properties tab and return to the project.</a:t>
            </a:r>
          </a:p>
          <a:p>
            <a:pPr marL="0" lvl="1" indent="0">
              <a:spcBef>
                <a:spcPts val="310"/>
              </a:spcBef>
              <a:spcAft>
                <a:spcPts val="300"/>
              </a:spcAft>
              <a:buClr>
                <a:schemeClr val="accent2"/>
              </a:buClr>
              <a:buNone/>
            </a:pPr>
            <a:r>
              <a:rPr lang="en-US" sz="1100" b="1" dirty="0"/>
              <a:t>Include Risk(s) on your draft Status Report</a:t>
            </a:r>
          </a:p>
          <a:p>
            <a:r>
              <a:rPr lang="en-US" dirty="0"/>
              <a:t>On the </a:t>
            </a:r>
            <a:r>
              <a:rPr lang="en-US" b="1" dirty="0"/>
              <a:t>All Risks </a:t>
            </a:r>
            <a:r>
              <a:rPr lang="en-US" dirty="0"/>
              <a:t>View or the </a:t>
            </a:r>
            <a:r>
              <a:rPr lang="en-US" b="1" dirty="0"/>
              <a:t>Risks Properties</a:t>
            </a:r>
            <a:r>
              <a:rPr lang="en-US" dirty="0"/>
              <a:t> tab.</a:t>
            </a:r>
          </a:p>
          <a:p>
            <a:pPr>
              <a:spcAft>
                <a:spcPts val="600"/>
              </a:spcAft>
            </a:pPr>
            <a:r>
              <a:rPr lang="en-US" dirty="0"/>
              <a:t>Click the </a:t>
            </a:r>
            <a:r>
              <a:rPr lang="en-US" b="1" dirty="0">
                <a:sym typeface="Wingdings" panose="05000000000000000000" pitchFamily="2" charset="2"/>
              </a:rPr>
              <a:t> Include in Status Report </a:t>
            </a:r>
            <a:r>
              <a:rPr lang="en-US" dirty="0">
                <a:sym typeface="Wingdings" panose="05000000000000000000" pitchFamily="2" charset="2"/>
              </a:rPr>
              <a:t>checkbox to display the Risk(s) on your Status Report. Or click to  uncheck and remove from draft Status Report.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35E24-5383-BEF3-14A4-B33ED538B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" y="4697755"/>
            <a:ext cx="6126480" cy="1523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453BF9-588C-D3D0-BC23-0B9999EF7EFD}"/>
              </a:ext>
            </a:extLst>
          </p:cNvPr>
          <p:cNvSpPr txBox="1"/>
          <p:nvPr/>
        </p:nvSpPr>
        <p:spPr>
          <a:xfrm>
            <a:off x="4266416" y="716247"/>
            <a:ext cx="268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hlinkClick r:id="rId4"/>
              </a:rPr>
              <a:t>Quick Link to Project: Risks QRG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6191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Report – Add or Update Issues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4143303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Prepare Your Status Report – Issues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 </a:t>
            </a:r>
            <a:endParaRPr lang="en-US" sz="1100" b="1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Add an Issue</a:t>
            </a:r>
            <a:endParaRPr lang="en-US" sz="1100" dirty="0">
              <a:highlight>
                <a:srgbClr val="00FFFF"/>
              </a:highlight>
            </a:endParaRPr>
          </a:p>
          <a:p>
            <a:r>
              <a:rPr lang="en-US" sz="1100" dirty="0"/>
              <a:t>Open a Project and click on the </a:t>
            </a:r>
            <a:r>
              <a:rPr lang="en-US" sz="1100" b="1" dirty="0"/>
              <a:t>Issues </a:t>
            </a:r>
            <a:r>
              <a:rPr lang="en-US" sz="1100" dirty="0"/>
              <a:t>tab.</a:t>
            </a:r>
          </a:p>
          <a:p>
            <a:r>
              <a:rPr lang="en-US" sz="1100" dirty="0"/>
              <a:t>Click </a:t>
            </a:r>
            <a:r>
              <a:rPr lang="en-US" sz="1100" b="1" dirty="0"/>
              <a:t>Add Row + </a:t>
            </a:r>
            <a:r>
              <a:rPr lang="en-US" sz="1100" dirty="0"/>
              <a:t>button.</a:t>
            </a:r>
          </a:p>
          <a:p>
            <a:r>
              <a:rPr lang="en-US" sz="1100" dirty="0"/>
              <a:t>Confirm the </a:t>
            </a:r>
            <a:r>
              <a:rPr lang="en-US" sz="1100" b="1" dirty="0"/>
              <a:t>All Issues</a:t>
            </a:r>
            <a:r>
              <a:rPr lang="en-US" sz="1100" dirty="0"/>
              <a:t> View displays.</a:t>
            </a:r>
          </a:p>
          <a:p>
            <a:r>
              <a:rPr lang="en-US" sz="1100" dirty="0"/>
              <a:t>Fill in the required fields (*) – Name.</a:t>
            </a:r>
          </a:p>
          <a:p>
            <a:pPr lvl="1">
              <a:spcAft>
                <a:spcPts val="600"/>
              </a:spcAft>
            </a:pPr>
            <a:r>
              <a:rPr lang="en-US" sz="923" dirty="0"/>
              <a:t>Record is saved when required field(s) are populated.</a:t>
            </a:r>
            <a:endParaRPr lang="en-US" sz="1100" dirty="0"/>
          </a:p>
          <a:p>
            <a:pPr marL="0" lvl="1" indent="0">
              <a:spcBef>
                <a:spcPts val="310"/>
              </a:spcBef>
              <a:spcAft>
                <a:spcPts val="300"/>
              </a:spcAft>
              <a:buClr>
                <a:schemeClr val="accent2"/>
              </a:buClr>
              <a:buNone/>
            </a:pPr>
            <a:r>
              <a:rPr lang="en-US" sz="1100" b="1" dirty="0"/>
              <a:t>Update an Issue</a:t>
            </a:r>
          </a:p>
          <a:p>
            <a:r>
              <a:rPr lang="en-US" dirty="0"/>
              <a:t>Click on </a:t>
            </a:r>
            <a:r>
              <a:rPr lang="en-US" b="1" dirty="0"/>
              <a:t>Name</a:t>
            </a:r>
            <a:r>
              <a:rPr lang="en-US" dirty="0"/>
              <a:t> to open the </a:t>
            </a:r>
            <a:r>
              <a:rPr lang="en-US" b="1" dirty="0"/>
              <a:t>Properties</a:t>
            </a:r>
            <a:r>
              <a:rPr lang="en-US" dirty="0"/>
              <a:t> tab. </a:t>
            </a:r>
          </a:p>
          <a:p>
            <a:r>
              <a:rPr lang="en-US" dirty="0"/>
              <a:t>Review and update fields using the form.</a:t>
            </a:r>
          </a:p>
          <a:p>
            <a:r>
              <a:rPr lang="en-US" dirty="0"/>
              <a:t>Click the </a:t>
            </a:r>
            <a:r>
              <a:rPr lang="en-US" b="1" dirty="0">
                <a:sym typeface="Wingdings" panose="05000000000000000000" pitchFamily="2" charset="2"/>
              </a:rPr>
              <a:t> Include in Status Report </a:t>
            </a:r>
            <a:r>
              <a:rPr lang="en-US" dirty="0">
                <a:sym typeface="Wingdings" panose="05000000000000000000" pitchFamily="2" charset="2"/>
              </a:rPr>
              <a:t>checkbox to display your Status Report.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Click the </a:t>
            </a:r>
            <a:r>
              <a:rPr lang="en-US" b="1" dirty="0"/>
              <a:t>&lt;- Project Name link </a:t>
            </a:r>
            <a:r>
              <a:rPr lang="en-US" dirty="0"/>
              <a:t>in the upper left to close the Properties tab and return to the project.</a:t>
            </a:r>
          </a:p>
          <a:p>
            <a:pPr marL="0" lvl="1" indent="0">
              <a:spcBef>
                <a:spcPts val="310"/>
              </a:spcBef>
              <a:spcAft>
                <a:spcPts val="300"/>
              </a:spcAft>
              <a:buClr>
                <a:schemeClr val="accent2"/>
              </a:buClr>
              <a:buNone/>
            </a:pPr>
            <a:r>
              <a:rPr lang="en-US" sz="1100" b="1" dirty="0"/>
              <a:t>Include Issues on your draft Status Report</a:t>
            </a:r>
          </a:p>
          <a:p>
            <a:r>
              <a:rPr lang="en-US" dirty="0"/>
              <a:t>On the </a:t>
            </a:r>
            <a:r>
              <a:rPr lang="en-US" b="1" dirty="0"/>
              <a:t>All Issues </a:t>
            </a:r>
            <a:r>
              <a:rPr lang="en-US" dirty="0"/>
              <a:t>View or the </a:t>
            </a:r>
            <a:r>
              <a:rPr lang="en-US" b="1" dirty="0"/>
              <a:t>Issues Properties</a:t>
            </a:r>
            <a:r>
              <a:rPr lang="en-US" dirty="0"/>
              <a:t> tab.</a:t>
            </a:r>
          </a:p>
          <a:p>
            <a:pPr>
              <a:spcAft>
                <a:spcPts val="600"/>
              </a:spcAft>
            </a:pPr>
            <a:r>
              <a:rPr lang="en-US" dirty="0"/>
              <a:t>Click the </a:t>
            </a:r>
            <a:r>
              <a:rPr lang="en-US" b="1" dirty="0">
                <a:sym typeface="Wingdings" panose="05000000000000000000" pitchFamily="2" charset="2"/>
              </a:rPr>
              <a:t> Include in Status Report </a:t>
            </a:r>
            <a:r>
              <a:rPr lang="en-US" dirty="0">
                <a:sym typeface="Wingdings" panose="05000000000000000000" pitchFamily="2" charset="2"/>
              </a:rPr>
              <a:t>checkbox to display the Issues on your Status Report. Or click to  uncheck and remove from draft Status Report.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53BF9-588C-D3D0-BC23-0B9999EF7EFD}"/>
              </a:ext>
            </a:extLst>
          </p:cNvPr>
          <p:cNvSpPr txBox="1"/>
          <p:nvPr/>
        </p:nvSpPr>
        <p:spPr>
          <a:xfrm>
            <a:off x="4266416" y="716247"/>
            <a:ext cx="268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Quick Link to QRG - Project: Issues</a:t>
            </a:r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080C3A-6811-BF9D-053F-208D3DD3F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" y="4686787"/>
            <a:ext cx="6217920" cy="16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7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Report – Include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257697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Prepare Your Status Report – Changes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 </a:t>
            </a:r>
            <a:endParaRPr lang="en-US" sz="1100" b="1" dirty="0"/>
          </a:p>
          <a:p>
            <a:pPr marL="0" lvl="1" indent="0">
              <a:spcBef>
                <a:spcPts val="310"/>
              </a:spcBef>
              <a:spcAft>
                <a:spcPts val="300"/>
              </a:spcAft>
              <a:buClr>
                <a:schemeClr val="accent2"/>
              </a:buClr>
              <a:buNone/>
            </a:pPr>
            <a:r>
              <a:rPr lang="en-US" sz="1100" b="1" dirty="0"/>
              <a:t>Review Change Request(s)</a:t>
            </a:r>
          </a:p>
          <a:p>
            <a:r>
              <a:rPr lang="en-US" sz="1100" dirty="0"/>
              <a:t>Open a Project and click on the </a:t>
            </a:r>
            <a:r>
              <a:rPr lang="en-US" sz="1100" b="1" dirty="0"/>
              <a:t>Changes </a:t>
            </a:r>
            <a:r>
              <a:rPr lang="en-US" sz="1100" dirty="0"/>
              <a:t>tab.</a:t>
            </a:r>
          </a:p>
          <a:p>
            <a:r>
              <a:rPr lang="en-US" sz="1100" dirty="0"/>
              <a:t>Confirm the </a:t>
            </a:r>
            <a:r>
              <a:rPr lang="en-US" sz="1100" b="1" dirty="0"/>
              <a:t>All Changes</a:t>
            </a:r>
            <a:r>
              <a:rPr lang="en-US" sz="1100" dirty="0"/>
              <a:t> View displays.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Review Change Requests and determine whether to include them on the draft Status Report.</a:t>
            </a:r>
            <a:endParaRPr lang="en-US" sz="923" dirty="0"/>
          </a:p>
          <a:p>
            <a:pPr marL="0" lvl="1" indent="0">
              <a:spcBef>
                <a:spcPts val="310"/>
              </a:spcBef>
              <a:spcAft>
                <a:spcPts val="300"/>
              </a:spcAft>
              <a:buClr>
                <a:schemeClr val="accent2"/>
              </a:buClr>
              <a:buNone/>
            </a:pPr>
            <a:r>
              <a:rPr lang="en-US" sz="1100" b="1" dirty="0"/>
              <a:t>Include Change Request(s) on your draft Status Report</a:t>
            </a:r>
          </a:p>
          <a:p>
            <a:r>
              <a:rPr lang="en-US" dirty="0"/>
              <a:t>On the </a:t>
            </a:r>
            <a:r>
              <a:rPr lang="en-US" b="1" dirty="0"/>
              <a:t>All Changes </a:t>
            </a:r>
            <a:r>
              <a:rPr lang="en-US" dirty="0"/>
              <a:t>View or the </a:t>
            </a:r>
            <a:r>
              <a:rPr lang="en-US" b="1" dirty="0"/>
              <a:t>Changes Properties</a:t>
            </a:r>
            <a:r>
              <a:rPr lang="en-US" dirty="0"/>
              <a:t> tab.</a:t>
            </a:r>
          </a:p>
          <a:p>
            <a:pPr>
              <a:spcAft>
                <a:spcPts val="600"/>
              </a:spcAft>
            </a:pPr>
            <a:r>
              <a:rPr lang="en-US" dirty="0"/>
              <a:t>Click the </a:t>
            </a:r>
            <a:r>
              <a:rPr lang="en-US" b="1" dirty="0">
                <a:sym typeface="Wingdings" panose="05000000000000000000" pitchFamily="2" charset="2"/>
              </a:rPr>
              <a:t> Include in Status Report </a:t>
            </a:r>
            <a:r>
              <a:rPr lang="en-US" dirty="0">
                <a:sym typeface="Wingdings" panose="05000000000000000000" pitchFamily="2" charset="2"/>
              </a:rPr>
              <a:t>checkbox to display the Change(s) on your Status Report. Or click to  uncheck and remove from draft Status Report. 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sz="1100" dirty="0"/>
          </a:p>
          <a:p>
            <a:pPr marL="0" lvl="1" indent="0">
              <a:spcBef>
                <a:spcPts val="310"/>
              </a:spcBef>
              <a:spcAft>
                <a:spcPts val="300"/>
              </a:spcAft>
              <a:buClr>
                <a:schemeClr val="accent2"/>
              </a:buClr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AF866C-3C84-E476-FC1E-44876B449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" y="3302000"/>
            <a:ext cx="6217920" cy="20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8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Report – Prepare Status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2568503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Prepare Your Status Report – Data Entry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 </a:t>
            </a:r>
            <a:endParaRPr lang="en-US" sz="1100" b="1" dirty="0"/>
          </a:p>
          <a:p>
            <a:pPr marL="0" lvl="1" indent="0">
              <a:spcBef>
                <a:spcPts val="310"/>
              </a:spcBef>
              <a:spcAft>
                <a:spcPts val="300"/>
              </a:spcAft>
              <a:buClr>
                <a:schemeClr val="accent2"/>
              </a:buClr>
              <a:buNone/>
            </a:pPr>
            <a:r>
              <a:rPr lang="en-US" sz="1100" b="1" dirty="0"/>
              <a:t>Create Status Report</a:t>
            </a:r>
          </a:p>
          <a:p>
            <a:r>
              <a:rPr lang="en-US" sz="1100" dirty="0"/>
              <a:t>Open a Project and click on the </a:t>
            </a:r>
            <a:r>
              <a:rPr lang="en-US" sz="1100" b="1" dirty="0"/>
              <a:t>Status </a:t>
            </a:r>
            <a:r>
              <a:rPr lang="en-US" sz="1100" dirty="0"/>
              <a:t>tab.</a:t>
            </a:r>
          </a:p>
          <a:p>
            <a:r>
              <a:rPr lang="en-US" sz="1100" dirty="0"/>
              <a:t>Confirm the </a:t>
            </a:r>
            <a:r>
              <a:rPr lang="en-US" sz="1100" b="1" dirty="0"/>
              <a:t>Project Dashboard</a:t>
            </a:r>
            <a:r>
              <a:rPr lang="en-US" sz="1100" dirty="0"/>
              <a:t> View displays.</a:t>
            </a:r>
          </a:p>
          <a:p>
            <a:r>
              <a:rPr lang="en-US" sz="1100" dirty="0"/>
              <a:t>Fill in the required fields (*) – refer to the Status Report Fields table.</a:t>
            </a:r>
          </a:p>
          <a:p>
            <a:pPr lvl="1">
              <a:spcAft>
                <a:spcPts val="600"/>
              </a:spcAft>
            </a:pPr>
            <a:r>
              <a:rPr lang="en-US" sz="923" dirty="0"/>
              <a:t>Record is saved when field(s) are populated.</a:t>
            </a:r>
          </a:p>
          <a:p>
            <a:r>
              <a:rPr lang="en-US" sz="1100" i="1" dirty="0">
                <a:solidFill>
                  <a:srgbClr val="0E101A"/>
                </a:solidFill>
                <a:effectLst/>
              </a:rPr>
              <a:t>Quick Tips:</a:t>
            </a:r>
          </a:p>
          <a:p>
            <a:pPr lvl="1"/>
            <a:r>
              <a:rPr lang="en-US" sz="1100" dirty="0"/>
              <a:t>The Risks, Issues, and Changes with a checked </a:t>
            </a:r>
            <a:r>
              <a:rPr lang="en-US" sz="1100" b="1" dirty="0">
                <a:sym typeface="Wingdings" panose="05000000000000000000" pitchFamily="2" charset="2"/>
              </a:rPr>
              <a:t> Include in Status Report </a:t>
            </a:r>
            <a:r>
              <a:rPr lang="en-US" sz="1100" dirty="0">
                <a:sym typeface="Wingdings" panose="05000000000000000000" pitchFamily="2" charset="2"/>
              </a:rPr>
              <a:t>will display on your draft Status Report. To add or remove, click the appropriate tab and update the Include in Status Report checkbox. </a:t>
            </a:r>
            <a:endParaRPr lang="en-US" sz="11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BB7DEBE-7810-F866-BF74-92A086DC8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295470"/>
              </p:ext>
            </p:extLst>
          </p:nvPr>
        </p:nvGraphicFramePr>
        <p:xfrm>
          <a:off x="469760" y="3366346"/>
          <a:ext cx="6375679" cy="415015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47840">
                  <a:extLst>
                    <a:ext uri="{9D8B030D-6E8A-4147-A177-3AD203B41FA5}">
                      <a16:colId xmlns:a16="http://schemas.microsoft.com/office/drawing/2014/main" val="98527442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893166117"/>
                    </a:ext>
                  </a:extLst>
                </a:gridCol>
                <a:gridCol w="1837266">
                  <a:extLst>
                    <a:ext uri="{9D8B030D-6E8A-4147-A177-3AD203B41FA5}">
                      <a16:colId xmlns:a16="http://schemas.microsoft.com/office/drawing/2014/main" val="595736813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1333439152"/>
                    </a:ext>
                  </a:extLst>
                </a:gridCol>
                <a:gridCol w="2146439">
                  <a:extLst>
                    <a:ext uri="{9D8B030D-6E8A-4147-A177-3AD203B41FA5}">
                      <a16:colId xmlns:a16="http://schemas.microsoft.com/office/drawing/2014/main" val="499769944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REPORT FIELDS</a:t>
                      </a:r>
                    </a:p>
                  </a:txBody>
                  <a:tcPr marL="0" marR="0" marT="0" marB="0" anchor="ctr">
                    <a:solidFill>
                      <a:srgbClr val="EA94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587609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Fields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/>
                      <a:endParaRPr lang="en-US" sz="10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034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</a:t>
                      </a: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Name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7865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Manual Data Entry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Entry Details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57059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Project Summary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Project Name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Auto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30071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Report Date * (1)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User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Defaults to current date; select the appropriate Report Date (i.e. prior Friday)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0898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Overall Status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Calculated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Based on user selection for Cost and Effort Status &amp; Schedule Status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195901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Cost and Effort Status * (2)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User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7158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Schedule Status * (3)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User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631968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Current Phase * (4)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User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Selection based on WBS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75827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Properties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Schedule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Go-Live Date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Auto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93102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Dashboard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Baseline Usage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Auto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741360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Status Report Update * (5)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User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76803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Dashboard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Effort Metrics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Auto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137811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Key Accomplishments * (6)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User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41123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Upcoming Activities * (7)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User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66124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Items for Management Attention (8)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User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8771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Tasks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Phases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Auto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68002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Issues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Issues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Auto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2430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Risks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Risks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Auto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24869"/>
                  </a:ext>
                </a:extLst>
              </a:tr>
              <a:tr h="2025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Changes</a:t>
                      </a:r>
                    </a:p>
                  </a:txBody>
                  <a:tcPr marL="7501" marR="7501" marT="7501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Auto</a:t>
                      </a: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97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35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Report – Prepare Status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1755703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Prepare Your Status Report – Data Entry (cont.)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 </a:t>
            </a:r>
            <a:endParaRPr lang="en-US" sz="1100" b="1" dirty="0"/>
          </a:p>
          <a:p>
            <a:pPr marL="0" lvl="1" indent="0">
              <a:spcBef>
                <a:spcPts val="310"/>
              </a:spcBef>
              <a:spcAft>
                <a:spcPts val="300"/>
              </a:spcAft>
              <a:buClr>
                <a:schemeClr val="accent2"/>
              </a:buClr>
              <a:buNone/>
            </a:pPr>
            <a:r>
              <a:rPr lang="en-US" sz="1100" b="1" dirty="0"/>
              <a:t>Create Status Report</a:t>
            </a:r>
          </a:p>
          <a:p>
            <a:r>
              <a:rPr lang="en-US" sz="1100" dirty="0"/>
              <a:t>Open a Project and click on the </a:t>
            </a:r>
            <a:r>
              <a:rPr lang="en-US" sz="1100" b="1" dirty="0"/>
              <a:t>Status </a:t>
            </a:r>
            <a:r>
              <a:rPr lang="en-US" sz="1100" dirty="0"/>
              <a:t>tab.</a:t>
            </a:r>
          </a:p>
          <a:p>
            <a:r>
              <a:rPr lang="en-US" sz="1100" dirty="0"/>
              <a:t>Confirm the </a:t>
            </a:r>
            <a:r>
              <a:rPr lang="en-US" sz="1100" b="1" dirty="0"/>
              <a:t>Project Dashboard</a:t>
            </a:r>
            <a:r>
              <a:rPr lang="en-US" sz="1100" dirty="0"/>
              <a:t> View displays.</a:t>
            </a:r>
          </a:p>
          <a:p>
            <a:r>
              <a:rPr lang="en-US" sz="1100" dirty="0"/>
              <a:t>Fill in the required fields (*) – refer to the Status Report Fields table.</a:t>
            </a:r>
          </a:p>
          <a:p>
            <a:pPr lvl="1">
              <a:spcAft>
                <a:spcPts val="600"/>
              </a:spcAft>
            </a:pPr>
            <a:r>
              <a:rPr lang="en-US" sz="923" dirty="0"/>
              <a:t>Record is saved when field(s) are populated.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3492E-014E-2A1C-A835-EFBFF1299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" y="2505443"/>
            <a:ext cx="6217920" cy="368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Report – Prepare Status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0"/>
            <a:ext cx="6729984" cy="1755703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Prepare Your Status Report – Data Entry (cont.)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 </a:t>
            </a:r>
            <a:endParaRPr lang="en-US" sz="1100" b="1" dirty="0"/>
          </a:p>
          <a:p>
            <a:pPr marL="0" lvl="1" indent="0">
              <a:spcBef>
                <a:spcPts val="310"/>
              </a:spcBef>
              <a:spcAft>
                <a:spcPts val="300"/>
              </a:spcAft>
              <a:buClr>
                <a:schemeClr val="accent2"/>
              </a:buClr>
              <a:buNone/>
            </a:pPr>
            <a:r>
              <a:rPr lang="en-US" sz="1100" b="1" dirty="0"/>
              <a:t>Create Status Report</a:t>
            </a:r>
          </a:p>
          <a:p>
            <a:r>
              <a:rPr lang="en-US" sz="1100" dirty="0"/>
              <a:t>Open a Project and click on the </a:t>
            </a:r>
            <a:r>
              <a:rPr lang="en-US" sz="1100" b="1" dirty="0"/>
              <a:t>Status </a:t>
            </a:r>
            <a:r>
              <a:rPr lang="en-US" sz="1100" dirty="0"/>
              <a:t>tab.</a:t>
            </a:r>
          </a:p>
          <a:p>
            <a:r>
              <a:rPr lang="en-US" sz="1100" dirty="0"/>
              <a:t>Confirm the </a:t>
            </a:r>
            <a:r>
              <a:rPr lang="en-US" sz="1100" b="1" dirty="0"/>
              <a:t>Project Dashboard</a:t>
            </a:r>
            <a:r>
              <a:rPr lang="en-US" sz="1100" dirty="0"/>
              <a:t> View displays.</a:t>
            </a:r>
          </a:p>
          <a:p>
            <a:r>
              <a:rPr lang="en-US" sz="1100" dirty="0"/>
              <a:t>Fill in the required fields (*) – refer to the Status Report Fields table.</a:t>
            </a:r>
          </a:p>
          <a:p>
            <a:pPr lvl="1">
              <a:spcAft>
                <a:spcPts val="600"/>
              </a:spcAft>
            </a:pPr>
            <a:r>
              <a:rPr lang="en-US" sz="923" dirty="0"/>
              <a:t>Record is saved when field(s) are populated.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3492E-014E-2A1C-A835-EFBFF1299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" y="2480733"/>
            <a:ext cx="6217911" cy="36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3F5A8-D7D1-AD52-2C82-5CAC6985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Report – Preview Status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B83FE-BE82-6E7E-C814-170D5879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725031"/>
            <a:ext cx="6729984" cy="3135770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/>
              <a:t>To Preview Your Status Report</a:t>
            </a:r>
          </a:p>
          <a:p>
            <a:pPr>
              <a:spcAft>
                <a:spcPts val="600"/>
              </a:spcAft>
            </a:pPr>
            <a:r>
              <a:rPr lang="en-US" sz="1100" dirty="0"/>
              <a:t>Follow the Tracking and Reporting Processes.</a:t>
            </a:r>
            <a:endParaRPr lang="en-US" sz="1100" b="1" dirty="0"/>
          </a:p>
          <a:p>
            <a:pPr marL="0" lvl="1" indent="0">
              <a:spcBef>
                <a:spcPts val="310"/>
              </a:spcBef>
              <a:spcAft>
                <a:spcPts val="300"/>
              </a:spcAft>
              <a:buClr>
                <a:schemeClr val="accent2"/>
              </a:buClr>
              <a:buNone/>
            </a:pPr>
            <a:r>
              <a:rPr lang="en-US" sz="1100" b="1" dirty="0"/>
              <a:t>Preview Status Report</a:t>
            </a:r>
          </a:p>
          <a:p>
            <a:r>
              <a:rPr lang="en-US" sz="1100" dirty="0"/>
              <a:t>Open a Project and click on the </a:t>
            </a:r>
            <a:r>
              <a:rPr lang="en-US" sz="1100" b="1" dirty="0"/>
              <a:t>Status </a:t>
            </a:r>
            <a:r>
              <a:rPr lang="en-US" sz="1100" dirty="0"/>
              <a:t>tab.</a:t>
            </a:r>
          </a:p>
          <a:p>
            <a:r>
              <a:rPr lang="en-US" sz="1100" dirty="0"/>
              <a:t>Confirm the </a:t>
            </a:r>
            <a:r>
              <a:rPr lang="en-US" sz="1100" b="1" dirty="0"/>
              <a:t>Project Dashboard</a:t>
            </a:r>
            <a:r>
              <a:rPr lang="en-US" sz="1100" dirty="0"/>
              <a:t> View displays.</a:t>
            </a:r>
          </a:p>
          <a:p>
            <a:r>
              <a:rPr lang="en-US" sz="1100" dirty="0"/>
              <a:t>Fill in the required fields (*) – refer to the Status Report Fields table.</a:t>
            </a:r>
          </a:p>
          <a:p>
            <a:pPr lvl="1"/>
            <a:r>
              <a:rPr lang="en-US" sz="923" dirty="0"/>
              <a:t>Record is saved when field(s) are populated.</a:t>
            </a:r>
          </a:p>
          <a:p>
            <a:r>
              <a:rPr lang="en-US" sz="1100" dirty="0">
                <a:sym typeface="Wingdings" panose="05000000000000000000" pitchFamily="2" charset="2"/>
              </a:rPr>
              <a:t>Click the </a:t>
            </a:r>
            <a:r>
              <a:rPr lang="en-US" sz="1100" b="1" dirty="0">
                <a:sym typeface="Wingdings" panose="05000000000000000000" pitchFamily="2" charset="2"/>
              </a:rPr>
              <a:t>Preview</a:t>
            </a:r>
            <a:r>
              <a:rPr lang="en-US" sz="1100" dirty="0">
                <a:sym typeface="Wingdings" panose="05000000000000000000" pitchFamily="2" charset="2"/>
              </a:rPr>
              <a:t> button and wait for the draft status report to render.</a:t>
            </a:r>
          </a:p>
          <a:p>
            <a:r>
              <a:rPr lang="en-US" sz="1100" dirty="0">
                <a:sym typeface="Wingdings" panose="05000000000000000000" pitchFamily="2" charset="2"/>
              </a:rPr>
              <a:t>Review the draft status report and determine if the report is ready to publish.</a:t>
            </a:r>
          </a:p>
          <a:p>
            <a:endParaRPr lang="en-US" sz="1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100" b="1" dirty="0"/>
              <a:t>Update Status Report</a:t>
            </a:r>
          </a:p>
          <a:p>
            <a:r>
              <a:rPr lang="en-US" sz="1100" dirty="0">
                <a:sym typeface="Wingdings" panose="05000000000000000000" pitchFamily="2" charset="2"/>
              </a:rPr>
              <a:t>If there are updates to the draft Status Report, click the </a:t>
            </a:r>
            <a:r>
              <a:rPr lang="en-US" sz="1100" b="1" dirty="0">
                <a:sym typeface="Wingdings" panose="05000000000000000000" pitchFamily="2" charset="2"/>
              </a:rPr>
              <a:t>Close</a:t>
            </a:r>
            <a:r>
              <a:rPr lang="en-US" sz="1100" dirty="0">
                <a:sym typeface="Wingdings" panose="05000000000000000000" pitchFamily="2" charset="2"/>
              </a:rPr>
              <a:t> button and return to </a:t>
            </a:r>
            <a:r>
              <a:rPr lang="en-US" sz="1100" b="1" dirty="0">
                <a:sym typeface="Wingdings" panose="05000000000000000000" pitchFamily="2" charset="2"/>
              </a:rPr>
              <a:t>Project Dashboard </a:t>
            </a:r>
            <a:r>
              <a:rPr lang="en-US" sz="1100" dirty="0">
                <a:sym typeface="Wingdings" panose="05000000000000000000" pitchFamily="2" charset="2"/>
              </a:rPr>
              <a:t>View.</a:t>
            </a:r>
          </a:p>
          <a:p>
            <a:r>
              <a:rPr lang="en-US" sz="1100" dirty="0">
                <a:sym typeface="Wingdings" panose="05000000000000000000" pitchFamily="2" charset="2"/>
              </a:rPr>
              <a:t>Make the appropriate update and click on the </a:t>
            </a:r>
            <a:r>
              <a:rPr lang="en-US" sz="1100" b="1" dirty="0">
                <a:sym typeface="Wingdings" panose="05000000000000000000" pitchFamily="2" charset="2"/>
              </a:rPr>
              <a:t>Preview</a:t>
            </a:r>
            <a:r>
              <a:rPr lang="en-US" sz="1100" dirty="0">
                <a:sym typeface="Wingdings" panose="05000000000000000000" pitchFamily="2" charset="2"/>
              </a:rPr>
              <a:t> button when ready.</a:t>
            </a:r>
            <a:endParaRPr lang="en-US" sz="923" dirty="0">
              <a:sym typeface="Wingdings" panose="05000000000000000000" pitchFamily="2" charset="2"/>
            </a:endParaRPr>
          </a:p>
          <a:p>
            <a:pPr marL="161740" lvl="1" indent="0">
              <a:buNone/>
            </a:pPr>
            <a:endParaRPr lang="en-US" sz="923" dirty="0">
              <a:sym typeface="Wingdings" panose="05000000000000000000" pitchFamily="2" charset="2"/>
            </a:endParaRPr>
          </a:p>
          <a:p>
            <a:endParaRPr lang="en-US" sz="1100" dirty="0">
              <a:sym typeface="Wingdings" panose="05000000000000000000" pitchFamily="2" charset="2"/>
            </a:endParaRPr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F517AFB-22E5-D665-6598-0BAE4A371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864713"/>
            <a:ext cx="6217920" cy="935887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4F32D6E-D6BB-73CB-D6D6-C2B649F65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4937760"/>
            <a:ext cx="5486400" cy="17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25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vcSYAPdf0FLMrqT6Wp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3">
      <a:dk1>
        <a:srgbClr val="595959"/>
      </a:dk1>
      <a:lt1>
        <a:sysClr val="window" lastClr="FFFFFF"/>
      </a:lt1>
      <a:dk2>
        <a:srgbClr val="A5A5A5"/>
      </a:dk2>
      <a:lt2>
        <a:srgbClr val="E4E9EF"/>
      </a:lt2>
      <a:accent1>
        <a:srgbClr val="00A160"/>
      </a:accent1>
      <a:accent2>
        <a:srgbClr val="3989C9"/>
      </a:accent2>
      <a:accent3>
        <a:srgbClr val="EA9423"/>
      </a:accent3>
      <a:accent4>
        <a:srgbClr val="846648"/>
      </a:accent4>
      <a:accent5>
        <a:srgbClr val="7030A0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2021  -  Read-Only" id="{D4836B8B-8F11-432F-9F03-35CC1DB588CC}" vid="{E3C0151F-6EBE-42E8-A891-D485534E2CA8}"/>
    </a:ext>
  </a:extLst>
</a:theme>
</file>

<file path=ppt/theme/theme2.xml><?xml version="1.0" encoding="utf-8"?>
<a:theme xmlns:a="http://schemas.openxmlformats.org/drawingml/2006/main" name="1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TEMPLATE_2021  -  Read-Only" id="{D4836B8B-8F11-432F-9F03-35CC1DB588CC}" vid="{A28B6F8E-74F2-4791-A8C1-058B4A9963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108451-e3b5-44af-b3b8-3d1706669774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A275012D3774CAD8B5BBDDD03ED7C" ma:contentTypeVersion="10" ma:contentTypeDescription="Create a new document." ma:contentTypeScope="" ma:versionID="226217487b67e9b8de1db098d5b7796f">
  <xsd:schema xmlns:xsd="http://www.w3.org/2001/XMLSchema" xmlns:xs="http://www.w3.org/2001/XMLSchema" xmlns:p="http://schemas.microsoft.com/office/2006/metadata/properties" xmlns:ns2="430e3d24-ba13-4a5c-adcf-5808c6866a40" xmlns:ns3="87108451-e3b5-44af-b3b8-3d1706669774" targetNamespace="http://schemas.microsoft.com/office/2006/metadata/properties" ma:root="true" ma:fieldsID="d13e08b65362f48871204e2b5898154a" ns2:_="" ns3:_="">
    <xsd:import namespace="430e3d24-ba13-4a5c-adcf-5808c6866a40"/>
    <xsd:import namespace="87108451-e3b5-44af-b3b8-3d1706669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e3d24-ba13-4a5c-adcf-5808c6866a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08451-e3b5-44af-b3b8-3d17066697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A89D60-563F-4D7B-9840-9EDC875712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341110-A43A-47D9-A4D8-92379A11A996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430e3d24-ba13-4a5c-adcf-5808c6866a40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7108451-e3b5-44af-b3b8-3d170666977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C87AE5-DCC5-4A4E-A34A-E5B33FBF4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0e3d24-ba13-4a5c-adcf-5808c6866a40"/>
    <ds:schemaRef ds:uri="87108451-e3b5-44af-b3b8-3d1706669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Oakland County Powerpoint Template (1)</Template>
  <TotalTime>1135</TotalTime>
  <Words>2336</Words>
  <Application>Microsoft Office PowerPoint</Application>
  <PresentationFormat>Custom</PresentationFormat>
  <Paragraphs>357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Wingdings</vt:lpstr>
      <vt:lpstr>Median</vt:lpstr>
      <vt:lpstr>1_Firm Format - template_Blue</vt:lpstr>
      <vt:lpstr>think-cell Slide</vt:lpstr>
      <vt:lpstr>Status Reporting</vt:lpstr>
      <vt:lpstr>Status Reporting</vt:lpstr>
      <vt:lpstr>Project Status Report – Add or Update Risks </vt:lpstr>
      <vt:lpstr>Project Status Report – Add or Update Issues </vt:lpstr>
      <vt:lpstr>Project Status Report – Include Changes</vt:lpstr>
      <vt:lpstr>Project Status Report – Prepare Status Report</vt:lpstr>
      <vt:lpstr>Project Status Report – Prepare Status Report</vt:lpstr>
      <vt:lpstr>Project Status Report – Prepare Status Report</vt:lpstr>
      <vt:lpstr>Project Status Report – Preview Status Report</vt:lpstr>
      <vt:lpstr>Project Status Report – Access Status Reports: Latest Final and Draft</vt:lpstr>
      <vt:lpstr>Project Status Report – Publish Status Report</vt:lpstr>
      <vt:lpstr>Status Reporting - Self-Service: Project Tiles</vt:lpstr>
      <vt:lpstr>Status Reporting - Self-Service: Project List</vt:lpstr>
      <vt:lpstr>Status Reporting - Self-Service: Portfolio Dashboard Status Reports</vt:lpstr>
      <vt:lpstr>Status Reporting - Self-Service: Late Status Reports</vt:lpstr>
      <vt:lpstr>Status Reporting - Self-Service: Overall Status = Red</vt:lpstr>
    </vt:vector>
  </TitlesOfParts>
  <Company>Oakland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Clarity Modern Migration (MUX)</dc:title>
  <dc:creator>Goisdzinski, Kary V</dc:creator>
  <cp:lastModifiedBy>Simpson, Jemarice D</cp:lastModifiedBy>
  <cp:revision>62</cp:revision>
  <cp:lastPrinted>2023-09-06T13:42:55Z</cp:lastPrinted>
  <dcterms:created xsi:type="dcterms:W3CDTF">2022-09-08T12:42:08Z</dcterms:created>
  <dcterms:modified xsi:type="dcterms:W3CDTF">2024-04-08T20:23:58Z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0x010100C17A275012D3774CAD8B5BBDDD03ED7C</vt:lpwstr>
  </property>
  <property fmtid="{D5CDD505-2E9C-101B-9397-08002B2CF9AE}" pid="4" name="Order">
    <vt:r8>36700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