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7" r:id="rId5"/>
    <p:sldId id="282" r:id="rId6"/>
    <p:sldId id="283" r:id="rId7"/>
    <p:sldId id="284" r:id="rId8"/>
    <p:sldId id="277" r:id="rId9"/>
    <p:sldId id="278" r:id="rId10"/>
    <p:sldId id="279" r:id="rId11"/>
    <p:sldId id="280" r:id="rId12"/>
    <p:sldId id="281" r:id="rId13"/>
    <p:sldId id="261" r:id="rId14"/>
    <p:sldId id="258"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EFAB72B-2D45-4E15-BA62-755A1E67FBCC}" type="datetimeFigureOut">
              <a:rPr lang="en-US" smtClean="0"/>
              <a:t>5/1/2024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718AF39-327F-418B-B10D-8B1D2ADB7F73}" type="slidenum">
              <a:rPr lang="en-US" smtClean="0"/>
              <a:t>‹#›</a:t>
            </a:fld>
            <a:endParaRPr lang="en-US"/>
          </a:p>
        </p:txBody>
      </p:sp>
    </p:spTree>
    <p:extLst>
      <p:ext uri="{BB962C8B-B14F-4D97-AF65-F5344CB8AC3E}">
        <p14:creationId xmlns:p14="http://schemas.microsoft.com/office/powerpoint/2010/main" val="1265167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18AF39-327F-418B-B10D-8B1D2ADB7F73}" type="slidenum">
              <a:rPr lang="en-US" smtClean="0"/>
              <a:t>1</a:t>
            </a:fld>
            <a:endParaRPr lang="en-US"/>
          </a:p>
        </p:txBody>
      </p:sp>
    </p:spTree>
    <p:extLst>
      <p:ext uri="{BB962C8B-B14F-4D97-AF65-F5344CB8AC3E}">
        <p14:creationId xmlns:p14="http://schemas.microsoft.com/office/powerpoint/2010/main" val="50839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18AF39-327F-418B-B10D-8B1D2ADB7F73}" type="slidenum">
              <a:rPr lang="en-US" smtClean="0"/>
              <a:t>10</a:t>
            </a:fld>
            <a:endParaRPr lang="en-US"/>
          </a:p>
        </p:txBody>
      </p:sp>
    </p:spTree>
    <p:extLst>
      <p:ext uri="{BB962C8B-B14F-4D97-AF65-F5344CB8AC3E}">
        <p14:creationId xmlns:p14="http://schemas.microsoft.com/office/powerpoint/2010/main" val="816474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18AF39-327F-418B-B10D-8B1D2ADB7F73}" type="slidenum">
              <a:rPr lang="en-US" smtClean="0"/>
              <a:t>11</a:t>
            </a:fld>
            <a:endParaRPr lang="en-US"/>
          </a:p>
        </p:txBody>
      </p:sp>
    </p:spTree>
    <p:extLst>
      <p:ext uri="{BB962C8B-B14F-4D97-AF65-F5344CB8AC3E}">
        <p14:creationId xmlns:p14="http://schemas.microsoft.com/office/powerpoint/2010/main" val="1077844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18AF39-327F-418B-B10D-8B1D2ADB7F73}" type="slidenum">
              <a:rPr lang="en-US" smtClean="0"/>
              <a:t>2</a:t>
            </a:fld>
            <a:endParaRPr lang="en-US"/>
          </a:p>
        </p:txBody>
      </p:sp>
    </p:spTree>
    <p:extLst>
      <p:ext uri="{BB962C8B-B14F-4D97-AF65-F5344CB8AC3E}">
        <p14:creationId xmlns:p14="http://schemas.microsoft.com/office/powerpoint/2010/main" val="2690243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18AF39-327F-418B-B10D-8B1D2ADB7F73}" type="slidenum">
              <a:rPr lang="en-US" smtClean="0"/>
              <a:t>3</a:t>
            </a:fld>
            <a:endParaRPr lang="en-US"/>
          </a:p>
        </p:txBody>
      </p:sp>
    </p:spTree>
    <p:extLst>
      <p:ext uri="{BB962C8B-B14F-4D97-AF65-F5344CB8AC3E}">
        <p14:creationId xmlns:p14="http://schemas.microsoft.com/office/powerpoint/2010/main" val="3967602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18AF39-327F-418B-B10D-8B1D2ADB7F73}" type="slidenum">
              <a:rPr lang="en-US" smtClean="0"/>
              <a:t>4</a:t>
            </a:fld>
            <a:endParaRPr lang="en-US"/>
          </a:p>
        </p:txBody>
      </p:sp>
    </p:spTree>
    <p:extLst>
      <p:ext uri="{BB962C8B-B14F-4D97-AF65-F5344CB8AC3E}">
        <p14:creationId xmlns:p14="http://schemas.microsoft.com/office/powerpoint/2010/main" val="1755743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18AF39-327F-418B-B10D-8B1D2ADB7F73}" type="slidenum">
              <a:rPr lang="en-US" smtClean="0"/>
              <a:t>5</a:t>
            </a:fld>
            <a:endParaRPr lang="en-US"/>
          </a:p>
        </p:txBody>
      </p:sp>
    </p:spTree>
    <p:extLst>
      <p:ext uri="{BB962C8B-B14F-4D97-AF65-F5344CB8AC3E}">
        <p14:creationId xmlns:p14="http://schemas.microsoft.com/office/powerpoint/2010/main" val="3780614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18AF39-327F-418B-B10D-8B1D2ADB7F73}" type="slidenum">
              <a:rPr lang="en-US" smtClean="0"/>
              <a:t>6</a:t>
            </a:fld>
            <a:endParaRPr lang="en-US"/>
          </a:p>
        </p:txBody>
      </p:sp>
    </p:spTree>
    <p:extLst>
      <p:ext uri="{BB962C8B-B14F-4D97-AF65-F5344CB8AC3E}">
        <p14:creationId xmlns:p14="http://schemas.microsoft.com/office/powerpoint/2010/main" val="1558786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18AF39-327F-418B-B10D-8B1D2ADB7F73}" type="slidenum">
              <a:rPr lang="en-US" smtClean="0"/>
              <a:t>7</a:t>
            </a:fld>
            <a:endParaRPr lang="en-US"/>
          </a:p>
        </p:txBody>
      </p:sp>
    </p:spTree>
    <p:extLst>
      <p:ext uri="{BB962C8B-B14F-4D97-AF65-F5344CB8AC3E}">
        <p14:creationId xmlns:p14="http://schemas.microsoft.com/office/powerpoint/2010/main" val="3026752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18AF39-327F-418B-B10D-8B1D2ADB7F73}" type="slidenum">
              <a:rPr lang="en-US" smtClean="0"/>
              <a:t>8</a:t>
            </a:fld>
            <a:endParaRPr lang="en-US"/>
          </a:p>
        </p:txBody>
      </p:sp>
    </p:spTree>
    <p:extLst>
      <p:ext uri="{BB962C8B-B14F-4D97-AF65-F5344CB8AC3E}">
        <p14:creationId xmlns:p14="http://schemas.microsoft.com/office/powerpoint/2010/main" val="2166881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18AF39-327F-418B-B10D-8B1D2ADB7F73}" type="slidenum">
              <a:rPr lang="en-US" smtClean="0"/>
              <a:t>9</a:t>
            </a:fld>
            <a:endParaRPr lang="en-US"/>
          </a:p>
        </p:txBody>
      </p:sp>
    </p:spTree>
    <p:extLst>
      <p:ext uri="{BB962C8B-B14F-4D97-AF65-F5344CB8AC3E}">
        <p14:creationId xmlns:p14="http://schemas.microsoft.com/office/powerpoint/2010/main" val="2954687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E2BAE-4793-FC80-7807-1B0B457AF0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5CA6B9-0B1C-BC2F-9924-3190BBA798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5FAB20-283F-BCF8-55BA-AE00020574F7}"/>
              </a:ext>
            </a:extLst>
          </p:cNvPr>
          <p:cNvSpPr>
            <a:spLocks noGrp="1"/>
          </p:cNvSpPr>
          <p:nvPr>
            <p:ph type="dt" sz="half" idx="10"/>
          </p:nvPr>
        </p:nvSpPr>
        <p:spPr/>
        <p:txBody>
          <a:bodyPr/>
          <a:lstStyle/>
          <a:p>
            <a:fld id="{ED48AF07-02DA-42F7-899A-D817A41A415A}" type="datetimeFigureOut">
              <a:rPr lang="en-US" smtClean="0"/>
              <a:t>5/1/2024</a:t>
            </a:fld>
            <a:endParaRPr lang="en-US"/>
          </a:p>
        </p:txBody>
      </p:sp>
      <p:sp>
        <p:nvSpPr>
          <p:cNvPr id="5" name="Footer Placeholder 4">
            <a:extLst>
              <a:ext uri="{FF2B5EF4-FFF2-40B4-BE49-F238E27FC236}">
                <a16:creationId xmlns:a16="http://schemas.microsoft.com/office/drawing/2014/main" id="{850F5903-075F-928D-B1FB-87B283C46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BC7E4F-B5D5-50BC-BDF7-468002FB98BF}"/>
              </a:ext>
            </a:extLst>
          </p:cNvPr>
          <p:cNvSpPr>
            <a:spLocks noGrp="1"/>
          </p:cNvSpPr>
          <p:nvPr>
            <p:ph type="sldNum" sz="quarter" idx="12"/>
          </p:nvPr>
        </p:nvSpPr>
        <p:spPr/>
        <p:txBody>
          <a:bodyPr/>
          <a:lstStyle/>
          <a:p>
            <a:fld id="{FF447BC0-74E4-4AEE-B117-90078F053452}" type="slidenum">
              <a:rPr lang="en-US" smtClean="0"/>
              <a:t>‹#›</a:t>
            </a:fld>
            <a:endParaRPr lang="en-US"/>
          </a:p>
        </p:txBody>
      </p:sp>
    </p:spTree>
    <p:extLst>
      <p:ext uri="{BB962C8B-B14F-4D97-AF65-F5344CB8AC3E}">
        <p14:creationId xmlns:p14="http://schemas.microsoft.com/office/powerpoint/2010/main" val="464079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477E3-9B42-10CF-F63F-AE1653BA8F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C31CBC-9ABC-BF80-60C9-97D45BEEF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E21344-920B-6DE0-0ACD-EA253A4590AF}"/>
              </a:ext>
            </a:extLst>
          </p:cNvPr>
          <p:cNvSpPr>
            <a:spLocks noGrp="1"/>
          </p:cNvSpPr>
          <p:nvPr>
            <p:ph type="dt" sz="half" idx="10"/>
          </p:nvPr>
        </p:nvSpPr>
        <p:spPr/>
        <p:txBody>
          <a:bodyPr/>
          <a:lstStyle/>
          <a:p>
            <a:fld id="{ED48AF07-02DA-42F7-899A-D817A41A415A}" type="datetimeFigureOut">
              <a:rPr lang="en-US" smtClean="0"/>
              <a:t>5/1/2024</a:t>
            </a:fld>
            <a:endParaRPr lang="en-US"/>
          </a:p>
        </p:txBody>
      </p:sp>
      <p:sp>
        <p:nvSpPr>
          <p:cNvPr id="5" name="Footer Placeholder 4">
            <a:extLst>
              <a:ext uri="{FF2B5EF4-FFF2-40B4-BE49-F238E27FC236}">
                <a16:creationId xmlns:a16="http://schemas.microsoft.com/office/drawing/2014/main" id="{904A7F80-C0A6-0139-F41A-C425C4307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165D9-453A-3C5A-3F93-92278F1E5243}"/>
              </a:ext>
            </a:extLst>
          </p:cNvPr>
          <p:cNvSpPr>
            <a:spLocks noGrp="1"/>
          </p:cNvSpPr>
          <p:nvPr>
            <p:ph type="sldNum" sz="quarter" idx="12"/>
          </p:nvPr>
        </p:nvSpPr>
        <p:spPr/>
        <p:txBody>
          <a:bodyPr/>
          <a:lstStyle/>
          <a:p>
            <a:fld id="{FF447BC0-74E4-4AEE-B117-90078F053452}" type="slidenum">
              <a:rPr lang="en-US" smtClean="0"/>
              <a:t>‹#›</a:t>
            </a:fld>
            <a:endParaRPr lang="en-US"/>
          </a:p>
        </p:txBody>
      </p:sp>
    </p:spTree>
    <p:extLst>
      <p:ext uri="{BB962C8B-B14F-4D97-AF65-F5344CB8AC3E}">
        <p14:creationId xmlns:p14="http://schemas.microsoft.com/office/powerpoint/2010/main" val="666247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FB42DE-C516-2296-9F38-55EE40B94D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E2904F-1B22-5CF7-FB35-7887BE81A8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139D04-321F-945D-AEB0-22A15DB53AAE}"/>
              </a:ext>
            </a:extLst>
          </p:cNvPr>
          <p:cNvSpPr>
            <a:spLocks noGrp="1"/>
          </p:cNvSpPr>
          <p:nvPr>
            <p:ph type="dt" sz="half" idx="10"/>
          </p:nvPr>
        </p:nvSpPr>
        <p:spPr/>
        <p:txBody>
          <a:bodyPr/>
          <a:lstStyle/>
          <a:p>
            <a:fld id="{ED48AF07-02DA-42F7-899A-D817A41A415A}" type="datetimeFigureOut">
              <a:rPr lang="en-US" smtClean="0"/>
              <a:t>5/1/2024</a:t>
            </a:fld>
            <a:endParaRPr lang="en-US"/>
          </a:p>
        </p:txBody>
      </p:sp>
      <p:sp>
        <p:nvSpPr>
          <p:cNvPr id="5" name="Footer Placeholder 4">
            <a:extLst>
              <a:ext uri="{FF2B5EF4-FFF2-40B4-BE49-F238E27FC236}">
                <a16:creationId xmlns:a16="http://schemas.microsoft.com/office/drawing/2014/main" id="{FF8E63A1-FAB0-57B0-A192-59B498668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6D08D-0E4D-0883-546C-6601033810EC}"/>
              </a:ext>
            </a:extLst>
          </p:cNvPr>
          <p:cNvSpPr>
            <a:spLocks noGrp="1"/>
          </p:cNvSpPr>
          <p:nvPr>
            <p:ph type="sldNum" sz="quarter" idx="12"/>
          </p:nvPr>
        </p:nvSpPr>
        <p:spPr/>
        <p:txBody>
          <a:bodyPr/>
          <a:lstStyle/>
          <a:p>
            <a:fld id="{FF447BC0-74E4-4AEE-B117-90078F053452}" type="slidenum">
              <a:rPr lang="en-US" smtClean="0"/>
              <a:t>‹#›</a:t>
            </a:fld>
            <a:endParaRPr lang="en-US"/>
          </a:p>
        </p:txBody>
      </p:sp>
    </p:spTree>
    <p:extLst>
      <p:ext uri="{BB962C8B-B14F-4D97-AF65-F5344CB8AC3E}">
        <p14:creationId xmlns:p14="http://schemas.microsoft.com/office/powerpoint/2010/main" val="3071293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38500-11C6-6D94-13DB-9EBCE1E711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2D11D5-4189-5AC1-A39F-12216919B4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1ED97-642A-83DB-A06A-81DE374BC863}"/>
              </a:ext>
            </a:extLst>
          </p:cNvPr>
          <p:cNvSpPr>
            <a:spLocks noGrp="1"/>
          </p:cNvSpPr>
          <p:nvPr>
            <p:ph type="dt" sz="half" idx="10"/>
          </p:nvPr>
        </p:nvSpPr>
        <p:spPr/>
        <p:txBody>
          <a:bodyPr/>
          <a:lstStyle/>
          <a:p>
            <a:fld id="{ED48AF07-02DA-42F7-899A-D817A41A415A}" type="datetimeFigureOut">
              <a:rPr lang="en-US" smtClean="0"/>
              <a:t>5/1/2024</a:t>
            </a:fld>
            <a:endParaRPr lang="en-US"/>
          </a:p>
        </p:txBody>
      </p:sp>
      <p:sp>
        <p:nvSpPr>
          <p:cNvPr id="5" name="Footer Placeholder 4">
            <a:extLst>
              <a:ext uri="{FF2B5EF4-FFF2-40B4-BE49-F238E27FC236}">
                <a16:creationId xmlns:a16="http://schemas.microsoft.com/office/drawing/2014/main" id="{B4082A7B-B492-DCB8-13A2-F65E0D017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813ED3-4579-BDA6-327A-FE2D4C70A961}"/>
              </a:ext>
            </a:extLst>
          </p:cNvPr>
          <p:cNvSpPr>
            <a:spLocks noGrp="1"/>
          </p:cNvSpPr>
          <p:nvPr>
            <p:ph type="sldNum" sz="quarter" idx="12"/>
          </p:nvPr>
        </p:nvSpPr>
        <p:spPr/>
        <p:txBody>
          <a:bodyPr/>
          <a:lstStyle/>
          <a:p>
            <a:fld id="{FF447BC0-74E4-4AEE-B117-90078F053452}" type="slidenum">
              <a:rPr lang="en-US" smtClean="0"/>
              <a:t>‹#›</a:t>
            </a:fld>
            <a:endParaRPr lang="en-US"/>
          </a:p>
        </p:txBody>
      </p:sp>
    </p:spTree>
    <p:extLst>
      <p:ext uri="{BB962C8B-B14F-4D97-AF65-F5344CB8AC3E}">
        <p14:creationId xmlns:p14="http://schemas.microsoft.com/office/powerpoint/2010/main" val="287401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0EB02-AB81-30A6-3564-E81F87C315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2D969D-A0AD-833E-44F0-81A98AB0DC4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67A026-3339-F622-F198-EA78C6140A14}"/>
              </a:ext>
            </a:extLst>
          </p:cNvPr>
          <p:cNvSpPr>
            <a:spLocks noGrp="1"/>
          </p:cNvSpPr>
          <p:nvPr>
            <p:ph type="dt" sz="half" idx="10"/>
          </p:nvPr>
        </p:nvSpPr>
        <p:spPr/>
        <p:txBody>
          <a:bodyPr/>
          <a:lstStyle/>
          <a:p>
            <a:fld id="{ED48AF07-02DA-42F7-899A-D817A41A415A}" type="datetimeFigureOut">
              <a:rPr lang="en-US" smtClean="0"/>
              <a:t>5/1/2024</a:t>
            </a:fld>
            <a:endParaRPr lang="en-US"/>
          </a:p>
        </p:txBody>
      </p:sp>
      <p:sp>
        <p:nvSpPr>
          <p:cNvPr id="5" name="Footer Placeholder 4">
            <a:extLst>
              <a:ext uri="{FF2B5EF4-FFF2-40B4-BE49-F238E27FC236}">
                <a16:creationId xmlns:a16="http://schemas.microsoft.com/office/drawing/2014/main" id="{A8F1AF14-3AA5-0413-0A2E-8980196F0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8AF303-8556-A98C-1A82-D87506FCB9CC}"/>
              </a:ext>
            </a:extLst>
          </p:cNvPr>
          <p:cNvSpPr>
            <a:spLocks noGrp="1"/>
          </p:cNvSpPr>
          <p:nvPr>
            <p:ph type="sldNum" sz="quarter" idx="12"/>
          </p:nvPr>
        </p:nvSpPr>
        <p:spPr/>
        <p:txBody>
          <a:bodyPr/>
          <a:lstStyle/>
          <a:p>
            <a:fld id="{FF447BC0-74E4-4AEE-B117-90078F053452}" type="slidenum">
              <a:rPr lang="en-US" smtClean="0"/>
              <a:t>‹#›</a:t>
            </a:fld>
            <a:endParaRPr lang="en-US"/>
          </a:p>
        </p:txBody>
      </p:sp>
    </p:spTree>
    <p:extLst>
      <p:ext uri="{BB962C8B-B14F-4D97-AF65-F5344CB8AC3E}">
        <p14:creationId xmlns:p14="http://schemas.microsoft.com/office/powerpoint/2010/main" val="2069366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CD70-6272-27C9-1591-CF54033A9D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5847BC-F9CE-5483-4D87-5B5E40598C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21E49E-D3D6-11FE-3379-5A77D90F6C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EE0BF3-4591-AF11-8EF0-E7C02811FE0A}"/>
              </a:ext>
            </a:extLst>
          </p:cNvPr>
          <p:cNvSpPr>
            <a:spLocks noGrp="1"/>
          </p:cNvSpPr>
          <p:nvPr>
            <p:ph type="dt" sz="half" idx="10"/>
          </p:nvPr>
        </p:nvSpPr>
        <p:spPr/>
        <p:txBody>
          <a:bodyPr/>
          <a:lstStyle/>
          <a:p>
            <a:fld id="{ED48AF07-02DA-42F7-899A-D817A41A415A}" type="datetimeFigureOut">
              <a:rPr lang="en-US" smtClean="0"/>
              <a:t>5/1/2024</a:t>
            </a:fld>
            <a:endParaRPr lang="en-US"/>
          </a:p>
        </p:txBody>
      </p:sp>
      <p:sp>
        <p:nvSpPr>
          <p:cNvPr id="6" name="Footer Placeholder 5">
            <a:extLst>
              <a:ext uri="{FF2B5EF4-FFF2-40B4-BE49-F238E27FC236}">
                <a16:creationId xmlns:a16="http://schemas.microsoft.com/office/drawing/2014/main" id="{561BEDD7-0936-B95D-448D-07CB71A71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F2A679-EDD2-1C3A-B699-03FA1F6D5C77}"/>
              </a:ext>
            </a:extLst>
          </p:cNvPr>
          <p:cNvSpPr>
            <a:spLocks noGrp="1"/>
          </p:cNvSpPr>
          <p:nvPr>
            <p:ph type="sldNum" sz="quarter" idx="12"/>
          </p:nvPr>
        </p:nvSpPr>
        <p:spPr/>
        <p:txBody>
          <a:bodyPr/>
          <a:lstStyle/>
          <a:p>
            <a:fld id="{FF447BC0-74E4-4AEE-B117-90078F053452}" type="slidenum">
              <a:rPr lang="en-US" smtClean="0"/>
              <a:t>‹#›</a:t>
            </a:fld>
            <a:endParaRPr lang="en-US"/>
          </a:p>
        </p:txBody>
      </p:sp>
    </p:spTree>
    <p:extLst>
      <p:ext uri="{BB962C8B-B14F-4D97-AF65-F5344CB8AC3E}">
        <p14:creationId xmlns:p14="http://schemas.microsoft.com/office/powerpoint/2010/main" val="36567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BA031-B148-DFD2-8A5B-2158779287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FAFB8C-7B4F-2767-741E-ECEAEB52E1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3A399D-923A-34DC-FE75-849A412BEB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AA6FDC-8E46-D99D-B493-A02E9B3A09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6441F8-5D6E-F7B5-AE12-E596B745E2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C017B8-2C52-83AB-A08F-D46C8A01A783}"/>
              </a:ext>
            </a:extLst>
          </p:cNvPr>
          <p:cNvSpPr>
            <a:spLocks noGrp="1"/>
          </p:cNvSpPr>
          <p:nvPr>
            <p:ph type="dt" sz="half" idx="10"/>
          </p:nvPr>
        </p:nvSpPr>
        <p:spPr/>
        <p:txBody>
          <a:bodyPr/>
          <a:lstStyle/>
          <a:p>
            <a:fld id="{ED48AF07-02DA-42F7-899A-D817A41A415A}" type="datetimeFigureOut">
              <a:rPr lang="en-US" smtClean="0"/>
              <a:t>5/1/2024</a:t>
            </a:fld>
            <a:endParaRPr lang="en-US"/>
          </a:p>
        </p:txBody>
      </p:sp>
      <p:sp>
        <p:nvSpPr>
          <p:cNvPr id="8" name="Footer Placeholder 7">
            <a:extLst>
              <a:ext uri="{FF2B5EF4-FFF2-40B4-BE49-F238E27FC236}">
                <a16:creationId xmlns:a16="http://schemas.microsoft.com/office/drawing/2014/main" id="{276A96B8-922A-F36D-3F2A-F7684EDD0D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3B245F-3343-B218-C12B-2EAF82B4CAA6}"/>
              </a:ext>
            </a:extLst>
          </p:cNvPr>
          <p:cNvSpPr>
            <a:spLocks noGrp="1"/>
          </p:cNvSpPr>
          <p:nvPr>
            <p:ph type="sldNum" sz="quarter" idx="12"/>
          </p:nvPr>
        </p:nvSpPr>
        <p:spPr/>
        <p:txBody>
          <a:bodyPr/>
          <a:lstStyle/>
          <a:p>
            <a:fld id="{FF447BC0-74E4-4AEE-B117-90078F053452}" type="slidenum">
              <a:rPr lang="en-US" smtClean="0"/>
              <a:t>‹#›</a:t>
            </a:fld>
            <a:endParaRPr lang="en-US"/>
          </a:p>
        </p:txBody>
      </p:sp>
    </p:spTree>
    <p:extLst>
      <p:ext uri="{BB962C8B-B14F-4D97-AF65-F5344CB8AC3E}">
        <p14:creationId xmlns:p14="http://schemas.microsoft.com/office/powerpoint/2010/main" val="681530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299F6-0068-1745-712B-2EA204AE3B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2EE084-75FA-37BB-F943-18D36A0FE4BF}"/>
              </a:ext>
            </a:extLst>
          </p:cNvPr>
          <p:cNvSpPr>
            <a:spLocks noGrp="1"/>
          </p:cNvSpPr>
          <p:nvPr>
            <p:ph type="dt" sz="half" idx="10"/>
          </p:nvPr>
        </p:nvSpPr>
        <p:spPr/>
        <p:txBody>
          <a:bodyPr/>
          <a:lstStyle/>
          <a:p>
            <a:fld id="{ED48AF07-02DA-42F7-899A-D817A41A415A}" type="datetimeFigureOut">
              <a:rPr lang="en-US" smtClean="0"/>
              <a:t>5/1/2024</a:t>
            </a:fld>
            <a:endParaRPr lang="en-US"/>
          </a:p>
        </p:txBody>
      </p:sp>
      <p:sp>
        <p:nvSpPr>
          <p:cNvPr id="4" name="Footer Placeholder 3">
            <a:extLst>
              <a:ext uri="{FF2B5EF4-FFF2-40B4-BE49-F238E27FC236}">
                <a16:creationId xmlns:a16="http://schemas.microsoft.com/office/drawing/2014/main" id="{728F1058-CB2E-AE03-7580-8424494AED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3ACD94-BC20-864A-0C4E-E0977C2DCF6D}"/>
              </a:ext>
            </a:extLst>
          </p:cNvPr>
          <p:cNvSpPr>
            <a:spLocks noGrp="1"/>
          </p:cNvSpPr>
          <p:nvPr>
            <p:ph type="sldNum" sz="quarter" idx="12"/>
          </p:nvPr>
        </p:nvSpPr>
        <p:spPr/>
        <p:txBody>
          <a:bodyPr/>
          <a:lstStyle/>
          <a:p>
            <a:fld id="{FF447BC0-74E4-4AEE-B117-90078F053452}" type="slidenum">
              <a:rPr lang="en-US" smtClean="0"/>
              <a:t>‹#›</a:t>
            </a:fld>
            <a:endParaRPr lang="en-US"/>
          </a:p>
        </p:txBody>
      </p:sp>
    </p:spTree>
    <p:extLst>
      <p:ext uri="{BB962C8B-B14F-4D97-AF65-F5344CB8AC3E}">
        <p14:creationId xmlns:p14="http://schemas.microsoft.com/office/powerpoint/2010/main" val="186195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A003C4-D122-F951-F5BA-6B0A0762F2AF}"/>
              </a:ext>
            </a:extLst>
          </p:cNvPr>
          <p:cNvSpPr>
            <a:spLocks noGrp="1"/>
          </p:cNvSpPr>
          <p:nvPr>
            <p:ph type="dt" sz="half" idx="10"/>
          </p:nvPr>
        </p:nvSpPr>
        <p:spPr/>
        <p:txBody>
          <a:bodyPr/>
          <a:lstStyle/>
          <a:p>
            <a:fld id="{ED48AF07-02DA-42F7-899A-D817A41A415A}" type="datetimeFigureOut">
              <a:rPr lang="en-US" smtClean="0"/>
              <a:t>5/1/2024</a:t>
            </a:fld>
            <a:endParaRPr lang="en-US"/>
          </a:p>
        </p:txBody>
      </p:sp>
      <p:sp>
        <p:nvSpPr>
          <p:cNvPr id="3" name="Footer Placeholder 2">
            <a:extLst>
              <a:ext uri="{FF2B5EF4-FFF2-40B4-BE49-F238E27FC236}">
                <a16:creationId xmlns:a16="http://schemas.microsoft.com/office/drawing/2014/main" id="{43253CDC-0BDF-3003-ADD2-97B6932D74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63B77A-3B93-DBC7-282A-3F7A911F3B2C}"/>
              </a:ext>
            </a:extLst>
          </p:cNvPr>
          <p:cNvSpPr>
            <a:spLocks noGrp="1"/>
          </p:cNvSpPr>
          <p:nvPr>
            <p:ph type="sldNum" sz="quarter" idx="12"/>
          </p:nvPr>
        </p:nvSpPr>
        <p:spPr/>
        <p:txBody>
          <a:bodyPr/>
          <a:lstStyle/>
          <a:p>
            <a:fld id="{FF447BC0-74E4-4AEE-B117-90078F053452}" type="slidenum">
              <a:rPr lang="en-US" smtClean="0"/>
              <a:t>‹#›</a:t>
            </a:fld>
            <a:endParaRPr lang="en-US"/>
          </a:p>
        </p:txBody>
      </p:sp>
    </p:spTree>
    <p:extLst>
      <p:ext uri="{BB962C8B-B14F-4D97-AF65-F5344CB8AC3E}">
        <p14:creationId xmlns:p14="http://schemas.microsoft.com/office/powerpoint/2010/main" val="3425775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CEE9E-7883-F7B5-7DC1-E5A9C2BBBE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AA68BB-1A61-CF44-00A4-FB8616876B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FACE3E-CB29-91BE-864E-1112D9E53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6F0D90-A024-7540-C801-059D8B166640}"/>
              </a:ext>
            </a:extLst>
          </p:cNvPr>
          <p:cNvSpPr>
            <a:spLocks noGrp="1"/>
          </p:cNvSpPr>
          <p:nvPr>
            <p:ph type="dt" sz="half" idx="10"/>
          </p:nvPr>
        </p:nvSpPr>
        <p:spPr/>
        <p:txBody>
          <a:bodyPr/>
          <a:lstStyle/>
          <a:p>
            <a:fld id="{ED48AF07-02DA-42F7-899A-D817A41A415A}" type="datetimeFigureOut">
              <a:rPr lang="en-US" smtClean="0"/>
              <a:t>5/1/2024</a:t>
            </a:fld>
            <a:endParaRPr lang="en-US"/>
          </a:p>
        </p:txBody>
      </p:sp>
      <p:sp>
        <p:nvSpPr>
          <p:cNvPr id="6" name="Footer Placeholder 5">
            <a:extLst>
              <a:ext uri="{FF2B5EF4-FFF2-40B4-BE49-F238E27FC236}">
                <a16:creationId xmlns:a16="http://schemas.microsoft.com/office/drawing/2014/main" id="{361FF4AD-EB88-6B28-3BAA-B92BD11913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5FA9B7-F413-3296-39D7-A4AC4489A697}"/>
              </a:ext>
            </a:extLst>
          </p:cNvPr>
          <p:cNvSpPr>
            <a:spLocks noGrp="1"/>
          </p:cNvSpPr>
          <p:nvPr>
            <p:ph type="sldNum" sz="quarter" idx="12"/>
          </p:nvPr>
        </p:nvSpPr>
        <p:spPr/>
        <p:txBody>
          <a:bodyPr/>
          <a:lstStyle/>
          <a:p>
            <a:fld id="{FF447BC0-74E4-4AEE-B117-90078F053452}" type="slidenum">
              <a:rPr lang="en-US" smtClean="0"/>
              <a:t>‹#›</a:t>
            </a:fld>
            <a:endParaRPr lang="en-US"/>
          </a:p>
        </p:txBody>
      </p:sp>
    </p:spTree>
    <p:extLst>
      <p:ext uri="{BB962C8B-B14F-4D97-AF65-F5344CB8AC3E}">
        <p14:creationId xmlns:p14="http://schemas.microsoft.com/office/powerpoint/2010/main" val="867745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C82A1-27FB-F1C7-1211-EFD415989B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6D9A83-83F9-FD1F-C39B-975822412D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7D8F76-15BB-C9F7-4C8B-8ADF0A677A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688559-2FEE-DDE6-6E3F-E9785822F8B3}"/>
              </a:ext>
            </a:extLst>
          </p:cNvPr>
          <p:cNvSpPr>
            <a:spLocks noGrp="1"/>
          </p:cNvSpPr>
          <p:nvPr>
            <p:ph type="dt" sz="half" idx="10"/>
          </p:nvPr>
        </p:nvSpPr>
        <p:spPr/>
        <p:txBody>
          <a:bodyPr/>
          <a:lstStyle/>
          <a:p>
            <a:fld id="{ED48AF07-02DA-42F7-899A-D817A41A415A}" type="datetimeFigureOut">
              <a:rPr lang="en-US" smtClean="0"/>
              <a:t>5/1/2024</a:t>
            </a:fld>
            <a:endParaRPr lang="en-US"/>
          </a:p>
        </p:txBody>
      </p:sp>
      <p:sp>
        <p:nvSpPr>
          <p:cNvPr id="6" name="Footer Placeholder 5">
            <a:extLst>
              <a:ext uri="{FF2B5EF4-FFF2-40B4-BE49-F238E27FC236}">
                <a16:creationId xmlns:a16="http://schemas.microsoft.com/office/drawing/2014/main" id="{2B0FC047-0BE9-53BF-B842-1074F9949B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5178C-A4DF-40D2-3CB4-813888555668}"/>
              </a:ext>
            </a:extLst>
          </p:cNvPr>
          <p:cNvSpPr>
            <a:spLocks noGrp="1"/>
          </p:cNvSpPr>
          <p:nvPr>
            <p:ph type="sldNum" sz="quarter" idx="12"/>
          </p:nvPr>
        </p:nvSpPr>
        <p:spPr/>
        <p:txBody>
          <a:bodyPr/>
          <a:lstStyle/>
          <a:p>
            <a:fld id="{FF447BC0-74E4-4AEE-B117-90078F053452}" type="slidenum">
              <a:rPr lang="en-US" smtClean="0"/>
              <a:t>‹#›</a:t>
            </a:fld>
            <a:endParaRPr lang="en-US"/>
          </a:p>
        </p:txBody>
      </p:sp>
    </p:spTree>
    <p:extLst>
      <p:ext uri="{BB962C8B-B14F-4D97-AF65-F5344CB8AC3E}">
        <p14:creationId xmlns:p14="http://schemas.microsoft.com/office/powerpoint/2010/main" val="854656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21F11-E2E9-81E0-08E4-BD0EF7F7FF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EF2BCA-DBFB-369B-8AE6-712A195957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21467C-2510-8AB2-CE70-DF3AA71098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48AF07-02DA-42F7-899A-D817A41A415A}" type="datetimeFigureOut">
              <a:rPr lang="en-US" smtClean="0"/>
              <a:t>5/1/2024</a:t>
            </a:fld>
            <a:endParaRPr lang="en-US"/>
          </a:p>
        </p:txBody>
      </p:sp>
      <p:sp>
        <p:nvSpPr>
          <p:cNvPr id="5" name="Footer Placeholder 4">
            <a:extLst>
              <a:ext uri="{FF2B5EF4-FFF2-40B4-BE49-F238E27FC236}">
                <a16:creationId xmlns:a16="http://schemas.microsoft.com/office/drawing/2014/main" id="{FC8C606F-24A9-AD28-9E47-0BE2F4F75F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8627ECA-3AC9-CABE-DC33-15E65D827A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F447BC0-74E4-4AEE-B117-90078F053452}" type="slidenum">
              <a:rPr lang="en-US" smtClean="0"/>
              <a:t>‹#›</a:t>
            </a:fld>
            <a:endParaRPr lang="en-US"/>
          </a:p>
        </p:txBody>
      </p:sp>
    </p:spTree>
    <p:extLst>
      <p:ext uri="{BB962C8B-B14F-4D97-AF65-F5344CB8AC3E}">
        <p14:creationId xmlns:p14="http://schemas.microsoft.com/office/powerpoint/2010/main" val="3785297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79B84-6944-DD3D-286E-2B3890947C1B}"/>
              </a:ext>
            </a:extLst>
          </p:cNvPr>
          <p:cNvSpPr>
            <a:spLocks noGrp="1"/>
          </p:cNvSpPr>
          <p:nvPr>
            <p:ph type="title"/>
          </p:nvPr>
        </p:nvSpPr>
        <p:spPr>
          <a:xfrm>
            <a:off x="125388" y="5435875"/>
            <a:ext cx="9346810" cy="1196389"/>
          </a:xfrm>
        </p:spPr>
        <p:txBody>
          <a:bodyPr>
            <a:normAutofit fontScale="90000"/>
          </a:bodyPr>
          <a:lstStyle/>
          <a:p>
            <a:r>
              <a:rPr lang="en-US" sz="4000" dirty="0"/>
              <a:t>Oakland County Neighborhood &amp; Housing  Development Division Blueprint to End Homelessness Update, May 1, 2024</a:t>
            </a:r>
            <a:br>
              <a:rPr lang="en-US" dirty="0"/>
            </a:br>
            <a:endParaRPr lang="en-US" dirty="0"/>
          </a:p>
        </p:txBody>
      </p:sp>
    </p:spTree>
    <p:extLst>
      <p:ext uri="{BB962C8B-B14F-4D97-AF65-F5344CB8AC3E}">
        <p14:creationId xmlns:p14="http://schemas.microsoft.com/office/powerpoint/2010/main" val="2854723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AE2CD-49FA-8823-8391-5C4CC3F8F706}"/>
              </a:ext>
            </a:extLst>
          </p:cNvPr>
          <p:cNvSpPr>
            <a:spLocks noGrp="1"/>
          </p:cNvSpPr>
          <p:nvPr>
            <p:ph type="title"/>
          </p:nvPr>
        </p:nvSpPr>
        <p:spPr>
          <a:xfrm>
            <a:off x="838200" y="365126"/>
            <a:ext cx="9782908" cy="1308930"/>
          </a:xfrm>
        </p:spPr>
        <p:txBody>
          <a:bodyPr/>
          <a:lstStyle/>
          <a:p>
            <a:r>
              <a:rPr lang="en-US" b="1" dirty="0">
                <a:latin typeface="Calibri" panose="020F0502020204030204" pitchFamily="34" charset="0"/>
                <a:cs typeface="Calibri" panose="020F0502020204030204" pitchFamily="34" charset="0"/>
              </a:rPr>
              <a:t>Blueprint Co-Chairs</a:t>
            </a:r>
          </a:p>
        </p:txBody>
      </p:sp>
      <p:sp>
        <p:nvSpPr>
          <p:cNvPr id="3" name="Content Placeholder 2">
            <a:extLst>
              <a:ext uri="{FF2B5EF4-FFF2-40B4-BE49-F238E27FC236}">
                <a16:creationId xmlns:a16="http://schemas.microsoft.com/office/drawing/2014/main" id="{5F80B30F-3F2F-C2D7-312C-45E729328A3E}"/>
              </a:ext>
            </a:extLst>
          </p:cNvPr>
          <p:cNvSpPr>
            <a:spLocks noGrp="1"/>
          </p:cNvSpPr>
          <p:nvPr>
            <p:ph idx="1"/>
          </p:nvPr>
        </p:nvSpPr>
        <p:spPr>
          <a:xfrm>
            <a:off x="838200" y="1825625"/>
            <a:ext cx="9782908" cy="4068738"/>
          </a:xfrm>
        </p:spPr>
        <p:txBody>
          <a:bodyPr vert="horz" lIns="91440" tIns="45720" rIns="91440" bIns="45720" rtlCol="0" anchor="t">
            <a:normAutofit/>
          </a:bodyPr>
          <a:lstStyle/>
          <a:p>
            <a:pPr marL="0" indent="0">
              <a:buNone/>
            </a:pPr>
            <a:r>
              <a:rPr lang="en-US" sz="2400" dirty="0">
                <a:solidFill>
                  <a:schemeClr val="tx1">
                    <a:lumMod val="65000"/>
                    <a:lumOff val="35000"/>
                  </a:schemeClr>
                </a:solidFill>
                <a:latin typeface="Arial"/>
                <a:cs typeface="Arial"/>
              </a:rPr>
              <a:t>Khadija Walker-Fobbs, Officer</a:t>
            </a:r>
          </a:p>
          <a:p>
            <a:pPr marL="0" indent="0">
              <a:buNone/>
            </a:pPr>
            <a:r>
              <a:rPr lang="en-US" sz="2400" dirty="0">
                <a:solidFill>
                  <a:schemeClr val="tx1">
                    <a:lumMod val="65000"/>
                    <a:lumOff val="35000"/>
                  </a:schemeClr>
                </a:solidFill>
                <a:latin typeface="Arial"/>
                <a:cs typeface="Arial"/>
              </a:rPr>
              <a:t>Oakland County Neighborhood &amp; Housing Development</a:t>
            </a:r>
          </a:p>
          <a:p>
            <a:pPr marL="0" indent="0">
              <a:buNone/>
            </a:pP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0" indent="0">
              <a:buNone/>
            </a:pPr>
            <a:r>
              <a:rPr lang="en-US" sz="2400" dirty="0">
                <a:solidFill>
                  <a:schemeClr val="tx1">
                    <a:lumMod val="65000"/>
                    <a:lumOff val="35000"/>
                  </a:schemeClr>
                </a:solidFill>
                <a:latin typeface="Arial"/>
                <a:cs typeface="Arial"/>
              </a:rPr>
              <a:t>Leah McCall, Executive Director</a:t>
            </a:r>
          </a:p>
          <a:p>
            <a:pPr marL="0" indent="0">
              <a:buNone/>
            </a:pPr>
            <a:r>
              <a:rPr lang="en-US" sz="2400" dirty="0">
                <a:solidFill>
                  <a:schemeClr val="tx1">
                    <a:lumMod val="65000"/>
                    <a:lumOff val="35000"/>
                  </a:schemeClr>
                </a:solidFill>
                <a:latin typeface="Arial"/>
                <a:cs typeface="Arial"/>
              </a:rPr>
              <a:t>Alliance for Housing, Oakland County Michigan’s Continuum of Care</a:t>
            </a:r>
          </a:p>
          <a:p>
            <a:pPr marL="0" indent="0">
              <a:buNone/>
            </a:pPr>
            <a:endParaRPr lang="en-US" dirty="0"/>
          </a:p>
        </p:txBody>
      </p:sp>
    </p:spTree>
    <p:extLst>
      <p:ext uri="{BB962C8B-B14F-4D97-AF65-F5344CB8AC3E}">
        <p14:creationId xmlns:p14="http://schemas.microsoft.com/office/powerpoint/2010/main" val="2838926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005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AE2CD-49FA-8823-8391-5C4CC3F8F706}"/>
              </a:ext>
            </a:extLst>
          </p:cNvPr>
          <p:cNvSpPr>
            <a:spLocks noGrp="1"/>
          </p:cNvSpPr>
          <p:nvPr>
            <p:ph type="title"/>
          </p:nvPr>
        </p:nvSpPr>
        <p:spPr>
          <a:xfrm>
            <a:off x="838200" y="430663"/>
            <a:ext cx="10813330" cy="1308930"/>
          </a:xfrm>
        </p:spPr>
        <p:txBody>
          <a:bodyPr/>
          <a:lstStyle/>
          <a:p>
            <a:r>
              <a:rPr lang="en-US" b="1" dirty="0">
                <a:latin typeface="Calibri" panose="020F0502020204030204" pitchFamily="34" charset="0"/>
                <a:cs typeface="Calibri" panose="020F0502020204030204" pitchFamily="34" charset="0"/>
              </a:rPr>
              <a:t>Purpose</a:t>
            </a:r>
          </a:p>
        </p:txBody>
      </p:sp>
      <p:sp>
        <p:nvSpPr>
          <p:cNvPr id="8" name="Content Placeholder 7">
            <a:extLst>
              <a:ext uri="{FF2B5EF4-FFF2-40B4-BE49-F238E27FC236}">
                <a16:creationId xmlns:a16="http://schemas.microsoft.com/office/drawing/2014/main" id="{4B234B99-3A25-848F-EB1E-9466212CDB2C}"/>
              </a:ext>
            </a:extLst>
          </p:cNvPr>
          <p:cNvSpPr>
            <a:spLocks noGrp="1"/>
          </p:cNvSpPr>
          <p:nvPr>
            <p:ph idx="1"/>
          </p:nvPr>
        </p:nvSpPr>
        <p:spPr/>
        <p:txBody>
          <a:bodyPr vert="horz" lIns="91440" tIns="45720" rIns="91440" bIns="45720" rtlCol="0" anchor="t">
            <a:normAutofit/>
          </a:bodyPr>
          <a:lstStyle/>
          <a:p>
            <a:pPr marL="0" marR="471170" indent="0">
              <a:lnSpc>
                <a:spcPct val="100000"/>
              </a:lnSpc>
              <a:spcBef>
                <a:spcPts val="100"/>
              </a:spcBef>
              <a:buNone/>
            </a:pPr>
            <a:r>
              <a:rPr lang="en-US" sz="2400" dirty="0">
                <a:solidFill>
                  <a:schemeClr val="tx1">
                    <a:lumMod val="65000"/>
                    <a:lumOff val="35000"/>
                  </a:schemeClr>
                </a:solidFill>
                <a:latin typeface="Arial"/>
                <a:cs typeface="Arial"/>
              </a:rPr>
              <a:t>Oakland</a:t>
            </a:r>
            <a:r>
              <a:rPr lang="en-US" sz="2400" spc="-60" dirty="0">
                <a:solidFill>
                  <a:schemeClr val="tx1">
                    <a:lumMod val="65000"/>
                    <a:lumOff val="35000"/>
                  </a:schemeClr>
                </a:solidFill>
                <a:latin typeface="Arial"/>
                <a:cs typeface="Arial"/>
              </a:rPr>
              <a:t> </a:t>
            </a:r>
            <a:r>
              <a:rPr lang="en-US" sz="2400" spc="-20" dirty="0">
                <a:solidFill>
                  <a:schemeClr val="tx1">
                    <a:lumMod val="65000"/>
                    <a:lumOff val="35000"/>
                  </a:schemeClr>
                </a:solidFill>
                <a:latin typeface="Arial"/>
                <a:cs typeface="Arial"/>
              </a:rPr>
              <a:t>County,</a:t>
            </a:r>
            <a:r>
              <a:rPr lang="en-US" sz="2400" spc="-6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Michigan</a:t>
            </a:r>
            <a:r>
              <a:rPr lang="en-US" sz="2400" spc="-4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is</a:t>
            </a:r>
            <a:r>
              <a:rPr lang="en-US" sz="2400" spc="-7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committed</a:t>
            </a:r>
            <a:r>
              <a:rPr lang="en-US" sz="2400" spc="-6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to</a:t>
            </a:r>
            <a:r>
              <a:rPr lang="en-US" sz="2400" spc="-70" dirty="0">
                <a:solidFill>
                  <a:schemeClr val="tx1">
                    <a:lumMod val="65000"/>
                    <a:lumOff val="35000"/>
                  </a:schemeClr>
                </a:solidFill>
                <a:latin typeface="Arial"/>
                <a:cs typeface="Arial"/>
              </a:rPr>
              <a:t> </a:t>
            </a:r>
            <a:r>
              <a:rPr lang="en-US" sz="2400" spc="-10" dirty="0">
                <a:solidFill>
                  <a:schemeClr val="tx1">
                    <a:lumMod val="65000"/>
                    <a:lumOff val="35000"/>
                  </a:schemeClr>
                </a:solidFill>
                <a:latin typeface="Arial"/>
                <a:cs typeface="Arial"/>
              </a:rPr>
              <a:t>ending </a:t>
            </a:r>
            <a:r>
              <a:rPr lang="en-US" sz="2400" dirty="0">
                <a:solidFill>
                  <a:schemeClr val="tx1">
                    <a:lumMod val="65000"/>
                    <a:lumOff val="35000"/>
                  </a:schemeClr>
                </a:solidFill>
                <a:latin typeface="Arial"/>
                <a:cs typeface="Arial"/>
              </a:rPr>
              <a:t>homelessness</a:t>
            </a:r>
            <a:r>
              <a:rPr lang="en-US" sz="2400" spc="-9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through</a:t>
            </a:r>
            <a:r>
              <a:rPr lang="en-US" sz="2400" spc="-95"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prevention,</a:t>
            </a:r>
            <a:r>
              <a:rPr lang="en-US" sz="2400" spc="-9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housing</a:t>
            </a:r>
            <a:r>
              <a:rPr lang="en-US" sz="2400" spc="-9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with</a:t>
            </a:r>
            <a:r>
              <a:rPr lang="en-US" sz="2400" spc="-110" dirty="0">
                <a:solidFill>
                  <a:schemeClr val="tx1">
                    <a:lumMod val="65000"/>
                    <a:lumOff val="35000"/>
                  </a:schemeClr>
                </a:solidFill>
                <a:latin typeface="Arial"/>
                <a:cs typeface="Arial"/>
              </a:rPr>
              <a:t> </a:t>
            </a:r>
            <a:r>
              <a:rPr lang="en-US" sz="2400" spc="-10" dirty="0">
                <a:solidFill>
                  <a:schemeClr val="tx1">
                    <a:lumMod val="65000"/>
                    <a:lumOff val="35000"/>
                  </a:schemeClr>
                </a:solidFill>
                <a:latin typeface="Arial"/>
                <a:cs typeface="Arial"/>
              </a:rPr>
              <a:t>services, </a:t>
            </a:r>
            <a:r>
              <a:rPr lang="en-US" sz="2400" dirty="0">
                <a:solidFill>
                  <a:schemeClr val="tx1">
                    <a:lumMod val="65000"/>
                    <a:lumOff val="35000"/>
                  </a:schemeClr>
                </a:solidFill>
                <a:latin typeface="Arial"/>
                <a:cs typeface="Arial"/>
              </a:rPr>
              <a:t>reforming</a:t>
            </a:r>
            <a:r>
              <a:rPr lang="en-US" sz="2400" spc="-4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the</a:t>
            </a:r>
            <a:r>
              <a:rPr lang="en-US" sz="2400" spc="-6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system</a:t>
            </a:r>
            <a:r>
              <a:rPr lang="en-US" sz="2400" spc="-65"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of</a:t>
            </a:r>
            <a:r>
              <a:rPr lang="en-US" sz="2400" spc="-6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care,</a:t>
            </a:r>
            <a:r>
              <a:rPr lang="en-US" sz="2400" spc="-6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and</a:t>
            </a:r>
            <a:r>
              <a:rPr lang="en-US" sz="2400" spc="-55"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engaging</a:t>
            </a:r>
            <a:r>
              <a:rPr lang="en-US" sz="2400" spc="-4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the</a:t>
            </a:r>
            <a:r>
              <a:rPr lang="en-US" sz="2400" spc="-55" dirty="0">
                <a:solidFill>
                  <a:schemeClr val="tx1">
                    <a:lumMod val="65000"/>
                    <a:lumOff val="35000"/>
                  </a:schemeClr>
                </a:solidFill>
                <a:latin typeface="Arial"/>
                <a:cs typeface="Arial"/>
              </a:rPr>
              <a:t> </a:t>
            </a:r>
            <a:r>
              <a:rPr lang="en-US" sz="2400" spc="-10" dirty="0">
                <a:solidFill>
                  <a:schemeClr val="tx1">
                    <a:lumMod val="65000"/>
                    <a:lumOff val="35000"/>
                  </a:schemeClr>
                </a:solidFill>
                <a:latin typeface="Arial"/>
                <a:cs typeface="Arial"/>
              </a:rPr>
              <a:t>community.</a:t>
            </a:r>
          </a:p>
          <a:p>
            <a:pPr marL="0" marR="471170" indent="0">
              <a:lnSpc>
                <a:spcPct val="100000"/>
              </a:lnSpc>
              <a:spcBef>
                <a:spcPts val="100"/>
              </a:spcBef>
              <a:buNone/>
            </a:pPr>
            <a:endParaRPr lang="en-US" sz="2400" dirty="0">
              <a:solidFill>
                <a:schemeClr val="tx1">
                  <a:lumMod val="65000"/>
                  <a:lumOff val="35000"/>
                </a:schemeClr>
              </a:solidFill>
              <a:latin typeface="Arial"/>
              <a:cs typeface="Arial"/>
            </a:endParaRPr>
          </a:p>
          <a:p>
            <a:pPr marL="0" marR="5080" indent="0">
              <a:lnSpc>
                <a:spcPct val="100000"/>
              </a:lnSpc>
              <a:spcBef>
                <a:spcPts val="5"/>
              </a:spcBef>
              <a:buNone/>
            </a:pPr>
            <a:r>
              <a:rPr lang="en-US" sz="2400" dirty="0">
                <a:solidFill>
                  <a:schemeClr val="tx1">
                    <a:lumMod val="65000"/>
                    <a:lumOff val="35000"/>
                  </a:schemeClr>
                </a:solidFill>
                <a:latin typeface="Arial"/>
                <a:cs typeface="Arial"/>
              </a:rPr>
              <a:t>With</a:t>
            </a:r>
            <a:r>
              <a:rPr lang="en-US" sz="2400" spc="-85"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the</a:t>
            </a:r>
            <a:r>
              <a:rPr lang="en-US" sz="2400" spc="-75"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collaboration</a:t>
            </a:r>
            <a:r>
              <a:rPr lang="en-US" sz="2400" spc="-6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of</a:t>
            </a:r>
            <a:r>
              <a:rPr lang="en-US" sz="2400" spc="-8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providers</a:t>
            </a:r>
            <a:r>
              <a:rPr lang="en-US" sz="2400" spc="-55"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across</a:t>
            </a:r>
            <a:r>
              <a:rPr lang="en-US" sz="2400" spc="-7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Oakland</a:t>
            </a:r>
            <a:r>
              <a:rPr lang="en-US" sz="2400" spc="-65" dirty="0">
                <a:solidFill>
                  <a:schemeClr val="tx1">
                    <a:lumMod val="65000"/>
                    <a:lumOff val="35000"/>
                  </a:schemeClr>
                </a:solidFill>
                <a:latin typeface="Arial"/>
                <a:cs typeface="Arial"/>
              </a:rPr>
              <a:t> </a:t>
            </a:r>
            <a:r>
              <a:rPr lang="en-US" sz="2400" spc="-10" dirty="0">
                <a:solidFill>
                  <a:schemeClr val="tx1">
                    <a:lumMod val="65000"/>
                    <a:lumOff val="35000"/>
                  </a:schemeClr>
                </a:solidFill>
                <a:latin typeface="Arial"/>
                <a:cs typeface="Arial"/>
              </a:rPr>
              <a:t>County’s </a:t>
            </a:r>
            <a:r>
              <a:rPr lang="en-US" sz="2400" dirty="0">
                <a:solidFill>
                  <a:schemeClr val="tx1">
                    <a:lumMod val="65000"/>
                    <a:lumOff val="35000"/>
                  </a:schemeClr>
                </a:solidFill>
                <a:latin typeface="Arial"/>
                <a:cs typeface="Arial"/>
              </a:rPr>
              <a:t>homelessness</a:t>
            </a:r>
            <a:r>
              <a:rPr lang="en-US" sz="2400" spc="-65"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service</a:t>
            </a:r>
            <a:r>
              <a:rPr lang="en-US" sz="2400" spc="-8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system</a:t>
            </a:r>
            <a:r>
              <a:rPr lang="en-US" sz="2400" spc="-85"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contributing</a:t>
            </a:r>
            <a:r>
              <a:rPr lang="en-US" sz="2400" spc="-65"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to</a:t>
            </a:r>
            <a:r>
              <a:rPr lang="en-US" sz="2400" spc="-9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the</a:t>
            </a:r>
            <a:r>
              <a:rPr lang="en-US" sz="2400" spc="-85" dirty="0">
                <a:solidFill>
                  <a:schemeClr val="tx1">
                    <a:lumMod val="65000"/>
                    <a:lumOff val="35000"/>
                  </a:schemeClr>
                </a:solidFill>
                <a:latin typeface="Arial"/>
                <a:cs typeface="Arial"/>
              </a:rPr>
              <a:t> </a:t>
            </a:r>
            <a:r>
              <a:rPr lang="en-US" sz="2400" spc="-10" dirty="0">
                <a:solidFill>
                  <a:schemeClr val="tx1">
                    <a:lumMod val="65000"/>
                    <a:lumOff val="35000"/>
                  </a:schemeClr>
                </a:solidFill>
                <a:latin typeface="Arial"/>
                <a:cs typeface="Arial"/>
              </a:rPr>
              <a:t>development, </a:t>
            </a:r>
            <a:r>
              <a:rPr lang="en-US" sz="2400" dirty="0">
                <a:solidFill>
                  <a:schemeClr val="tx1">
                    <a:lumMod val="65000"/>
                    <a:lumOff val="35000"/>
                  </a:schemeClr>
                </a:solidFill>
                <a:latin typeface="Arial"/>
                <a:cs typeface="Arial"/>
              </a:rPr>
              <a:t>the</a:t>
            </a:r>
            <a:r>
              <a:rPr lang="en-US" sz="2400" spc="-8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Blueprint</a:t>
            </a:r>
            <a:r>
              <a:rPr lang="en-US" sz="2400" spc="-65"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outlines</a:t>
            </a:r>
            <a:r>
              <a:rPr lang="en-US" sz="2400" spc="-6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how</a:t>
            </a:r>
            <a:r>
              <a:rPr lang="en-US" sz="2400" spc="-65"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Oakland</a:t>
            </a:r>
            <a:r>
              <a:rPr lang="en-US" sz="2400" spc="-7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County</a:t>
            </a:r>
            <a:r>
              <a:rPr lang="en-US" sz="2400" spc="-7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will</a:t>
            </a:r>
            <a:r>
              <a:rPr lang="en-US" sz="2400" spc="-70" dirty="0">
                <a:solidFill>
                  <a:schemeClr val="tx1">
                    <a:lumMod val="65000"/>
                    <a:lumOff val="35000"/>
                  </a:schemeClr>
                </a:solidFill>
                <a:latin typeface="Arial"/>
                <a:cs typeface="Arial"/>
              </a:rPr>
              <a:t> </a:t>
            </a:r>
            <a:r>
              <a:rPr lang="en-US" sz="2400" spc="-10" dirty="0">
                <a:solidFill>
                  <a:schemeClr val="tx1">
                    <a:lumMod val="65000"/>
                    <a:lumOff val="35000"/>
                  </a:schemeClr>
                </a:solidFill>
                <a:latin typeface="Arial"/>
                <a:cs typeface="Arial"/>
              </a:rPr>
              <a:t>prioritize</a:t>
            </a:r>
            <a:r>
              <a:rPr lang="en-US" sz="2400" spc="600"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actions</a:t>
            </a:r>
            <a:r>
              <a:rPr lang="en-US" sz="2400" spc="-95"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towards</a:t>
            </a:r>
            <a:r>
              <a:rPr lang="en-US" sz="2400" spc="-85" dirty="0">
                <a:solidFill>
                  <a:schemeClr val="tx1">
                    <a:lumMod val="65000"/>
                    <a:lumOff val="35000"/>
                  </a:schemeClr>
                </a:solidFill>
                <a:latin typeface="Arial"/>
                <a:cs typeface="Arial"/>
              </a:rPr>
              <a:t> </a:t>
            </a:r>
            <a:r>
              <a:rPr lang="en-US" sz="2400" dirty="0">
                <a:solidFill>
                  <a:schemeClr val="tx1">
                    <a:lumMod val="65000"/>
                    <a:lumOff val="35000"/>
                  </a:schemeClr>
                </a:solidFill>
                <a:latin typeface="Arial"/>
                <a:cs typeface="Arial"/>
              </a:rPr>
              <a:t>eliminating</a:t>
            </a:r>
            <a:r>
              <a:rPr lang="en-US" sz="2400" spc="-80" dirty="0">
                <a:solidFill>
                  <a:schemeClr val="tx1">
                    <a:lumMod val="65000"/>
                    <a:lumOff val="35000"/>
                  </a:schemeClr>
                </a:solidFill>
                <a:latin typeface="Arial"/>
                <a:cs typeface="Arial"/>
              </a:rPr>
              <a:t> </a:t>
            </a:r>
            <a:r>
              <a:rPr lang="en-US" sz="2400" spc="-10" dirty="0">
                <a:solidFill>
                  <a:schemeClr val="tx1">
                    <a:lumMod val="65000"/>
                    <a:lumOff val="35000"/>
                  </a:schemeClr>
                </a:solidFill>
                <a:latin typeface="Arial"/>
                <a:cs typeface="Arial"/>
              </a:rPr>
              <a:t>homelessness.</a:t>
            </a:r>
            <a:endParaRPr lang="en-US" sz="2400" dirty="0">
              <a:solidFill>
                <a:schemeClr val="tx1">
                  <a:lumMod val="65000"/>
                  <a:lumOff val="35000"/>
                </a:schemeClr>
              </a:solidFill>
              <a:latin typeface="Arial"/>
              <a:cs typeface="Arial"/>
            </a:endParaRPr>
          </a:p>
          <a:p>
            <a:endParaRPr lang="en-US" dirty="0"/>
          </a:p>
        </p:txBody>
      </p:sp>
    </p:spTree>
    <p:extLst>
      <p:ext uri="{BB962C8B-B14F-4D97-AF65-F5344CB8AC3E}">
        <p14:creationId xmlns:p14="http://schemas.microsoft.com/office/powerpoint/2010/main" val="1078087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5" name="Rectangle 1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0AE2CD-49FA-8823-8391-5C4CC3F8F706}"/>
              </a:ext>
            </a:extLst>
          </p:cNvPr>
          <p:cNvSpPr>
            <a:spLocks noGrp="1"/>
          </p:cNvSpPr>
          <p:nvPr>
            <p:ph type="title"/>
          </p:nvPr>
        </p:nvSpPr>
        <p:spPr>
          <a:xfrm>
            <a:off x="761803" y="350196"/>
            <a:ext cx="4646904" cy="1624520"/>
          </a:xfrm>
        </p:spPr>
        <p:txBody>
          <a:bodyPr anchor="ctr">
            <a:normAutofit/>
          </a:bodyPr>
          <a:lstStyle/>
          <a:p>
            <a:r>
              <a:rPr lang="en-US" sz="4000" b="1">
                <a:latin typeface="Calibri" panose="020F0502020204030204" pitchFamily="34" charset="0"/>
                <a:cs typeface="Calibri" panose="020F0502020204030204" pitchFamily="34" charset="0"/>
              </a:rPr>
              <a:t>Vision Statement</a:t>
            </a:r>
          </a:p>
        </p:txBody>
      </p:sp>
      <p:sp>
        <p:nvSpPr>
          <p:cNvPr id="8" name="Content Placeholder 7">
            <a:extLst>
              <a:ext uri="{FF2B5EF4-FFF2-40B4-BE49-F238E27FC236}">
                <a16:creationId xmlns:a16="http://schemas.microsoft.com/office/drawing/2014/main" id="{4B234B99-3A25-848F-EB1E-9466212CDB2C}"/>
              </a:ext>
            </a:extLst>
          </p:cNvPr>
          <p:cNvSpPr>
            <a:spLocks noGrp="1"/>
          </p:cNvSpPr>
          <p:nvPr>
            <p:ph idx="1"/>
          </p:nvPr>
        </p:nvSpPr>
        <p:spPr>
          <a:xfrm>
            <a:off x="761802" y="2743200"/>
            <a:ext cx="4646905" cy="3613149"/>
          </a:xfrm>
        </p:spPr>
        <p:txBody>
          <a:bodyPr vert="horz" lIns="91440" tIns="45720" rIns="91440" bIns="45720" rtlCol="0" anchor="ctr">
            <a:normAutofit/>
          </a:bodyPr>
          <a:lstStyle/>
          <a:p>
            <a:pPr marL="0" marR="471170" indent="0">
              <a:spcBef>
                <a:spcPts val="100"/>
              </a:spcBef>
              <a:buNone/>
            </a:pPr>
            <a:r>
              <a:rPr lang="en-US" sz="2000">
                <a:latin typeface="Arial"/>
                <a:cs typeface="Arial"/>
              </a:rPr>
              <a:t>People at risk or experiencing homelessness in Oakland County will have timely, equitable access to shelter, and affordable, quality housing in the communities of their choice through organizations working together seamlessly to navigate a holistic range of supportive services.</a:t>
            </a:r>
          </a:p>
          <a:p>
            <a:endParaRPr lang="en-US" sz="2000"/>
          </a:p>
        </p:txBody>
      </p:sp>
      <p:pic>
        <p:nvPicPr>
          <p:cNvPr id="6" name="Picture 5" descr="A group of people sitting in a room&#10;&#10;Description automatically generated">
            <a:extLst>
              <a:ext uri="{FF2B5EF4-FFF2-40B4-BE49-F238E27FC236}">
                <a16:creationId xmlns:a16="http://schemas.microsoft.com/office/drawing/2014/main" id="{8E375A72-6019-938C-4A27-F48F9969A80B}"/>
              </a:ext>
            </a:extLst>
          </p:cNvPr>
          <p:cNvPicPr>
            <a:picLocks noChangeAspect="1"/>
          </p:cNvPicPr>
          <p:nvPr/>
        </p:nvPicPr>
        <p:blipFill rotWithShape="1">
          <a:blip r:embed="rId3">
            <a:extLst>
              <a:ext uri="{28A0092B-C50C-407E-A947-70E740481C1C}">
                <a14:useLocalDpi xmlns:a14="http://schemas.microsoft.com/office/drawing/2010/main" val="0"/>
              </a:ext>
            </a:extLst>
          </a:blip>
          <a:srcRect r="15720" b="1"/>
          <a:stretch/>
        </p:blipFill>
        <p:spPr>
          <a:xfrm rot="5400000">
            <a:off x="5718412" y="377588"/>
            <a:ext cx="6858000" cy="6102825"/>
          </a:xfrm>
          <a:prstGeom prst="rect">
            <a:avLst/>
          </a:prstGeom>
        </p:spPr>
      </p:pic>
    </p:spTree>
    <p:extLst>
      <p:ext uri="{BB962C8B-B14F-4D97-AF65-F5344CB8AC3E}">
        <p14:creationId xmlns:p14="http://schemas.microsoft.com/office/powerpoint/2010/main" val="3485311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AE2CD-49FA-8823-8391-5C4CC3F8F706}"/>
              </a:ext>
            </a:extLst>
          </p:cNvPr>
          <p:cNvSpPr>
            <a:spLocks noGrp="1"/>
          </p:cNvSpPr>
          <p:nvPr>
            <p:ph type="title"/>
          </p:nvPr>
        </p:nvSpPr>
        <p:spPr>
          <a:xfrm>
            <a:off x="819347" y="-151274"/>
            <a:ext cx="10813330" cy="1308930"/>
          </a:xfrm>
        </p:spPr>
        <p:txBody>
          <a:bodyPr/>
          <a:lstStyle/>
          <a:p>
            <a:r>
              <a:rPr lang="en-US" b="1">
                <a:latin typeface="Calibri" panose="020F0502020204030204" pitchFamily="34" charset="0"/>
                <a:cs typeface="Calibri" panose="020F0502020204030204" pitchFamily="34" charset="0"/>
              </a:rPr>
              <a:t>Timeline</a:t>
            </a:r>
          </a:p>
        </p:txBody>
      </p:sp>
      <p:sp>
        <p:nvSpPr>
          <p:cNvPr id="8" name="Content Placeholder 7">
            <a:extLst>
              <a:ext uri="{FF2B5EF4-FFF2-40B4-BE49-F238E27FC236}">
                <a16:creationId xmlns:a16="http://schemas.microsoft.com/office/drawing/2014/main" id="{4B234B99-3A25-848F-EB1E-9466212CDB2C}"/>
              </a:ext>
            </a:extLst>
          </p:cNvPr>
          <p:cNvSpPr>
            <a:spLocks noGrp="1"/>
          </p:cNvSpPr>
          <p:nvPr>
            <p:ph idx="1"/>
          </p:nvPr>
        </p:nvSpPr>
        <p:spPr>
          <a:xfrm>
            <a:off x="989814" y="835810"/>
            <a:ext cx="10043082" cy="3811603"/>
          </a:xfrm>
        </p:spPr>
        <p:txBody>
          <a:bodyPr vert="horz" lIns="91440" tIns="45720" rIns="91440" bIns="45720" rtlCol="0" anchor="t">
            <a:normAutofit fontScale="25000" lnSpcReduction="20000"/>
          </a:bodyPr>
          <a:lstStyle/>
          <a:p>
            <a:pPr marL="457200" indent="-457200">
              <a:lnSpc>
                <a:spcPct val="120000"/>
              </a:lnSpc>
              <a:buFont typeface="Arial"/>
              <a:buChar char="•"/>
            </a:pPr>
            <a:r>
              <a:rPr lang="en-US" sz="8000" dirty="0">
                <a:solidFill>
                  <a:schemeClr val="tx1">
                    <a:lumMod val="65000"/>
                    <a:lumOff val="35000"/>
                  </a:schemeClr>
                </a:solidFill>
                <a:latin typeface="Arial"/>
                <a:cs typeface="Arial"/>
              </a:rPr>
              <a:t>In 2019, Sen. Rosemary Bayer secured a grant for the Blueprint to End Homelessness.</a:t>
            </a:r>
            <a:endParaRPr lang="en-US" dirty="0">
              <a:solidFill>
                <a:schemeClr val="tx1">
                  <a:lumMod val="65000"/>
                  <a:lumOff val="35000"/>
                </a:schemeClr>
              </a:solidFill>
              <a:latin typeface="Arial"/>
              <a:cs typeface="Arial"/>
            </a:endParaRPr>
          </a:p>
          <a:p>
            <a:pPr marL="457200" indent="-457200">
              <a:lnSpc>
                <a:spcPct val="120000"/>
              </a:lnSpc>
              <a:buFont typeface="Arial"/>
              <a:buChar char="•"/>
            </a:pPr>
            <a:r>
              <a:rPr lang="en-US" sz="8000" dirty="0">
                <a:solidFill>
                  <a:schemeClr val="tx1">
                    <a:lumMod val="65000"/>
                    <a:lumOff val="35000"/>
                  </a:schemeClr>
                </a:solidFill>
                <a:latin typeface="Arial"/>
                <a:cs typeface="Arial"/>
              </a:rPr>
              <a:t>In 2020, Oakland County Neighborhood &amp; Housing Development engaged staff from the Michigan Public Health Institute (MPHI) to help develop the Blueprint. </a:t>
            </a:r>
          </a:p>
          <a:p>
            <a:pPr marL="457200" indent="-457200">
              <a:lnSpc>
                <a:spcPct val="120000"/>
              </a:lnSpc>
              <a:buFont typeface="Arial"/>
              <a:buChar char="•"/>
            </a:pPr>
            <a:r>
              <a:rPr lang="en-US" sz="8000" dirty="0">
                <a:solidFill>
                  <a:schemeClr val="tx1">
                    <a:lumMod val="65000"/>
                    <a:lumOff val="35000"/>
                  </a:schemeClr>
                </a:solidFill>
                <a:latin typeface="Arial"/>
                <a:cs typeface="Arial"/>
              </a:rPr>
              <a:t>In October 2023, Neighborhood &amp; Housing Development Division Officer, Khadija Walker-Fobbs, collaborated with Alliance for Housing and other key stakeholders to undertake putting the plan into action</a:t>
            </a:r>
          </a:p>
          <a:p>
            <a:pPr marL="457200" indent="-457200">
              <a:lnSpc>
                <a:spcPct val="120000"/>
              </a:lnSpc>
              <a:buFont typeface="Arial,Sans-Serif"/>
              <a:buChar char="•"/>
            </a:pPr>
            <a:r>
              <a:rPr lang="en-US" sz="8000" dirty="0">
                <a:solidFill>
                  <a:schemeClr val="tx1">
                    <a:lumMod val="65000"/>
                    <a:lumOff val="35000"/>
                  </a:schemeClr>
                </a:solidFill>
                <a:latin typeface="Arial"/>
                <a:cs typeface="Arial"/>
              </a:rPr>
              <a:t>In November 2023, the first Blueprint to End Homelessness meeting was held with 60+ stakeholders in attendance.</a:t>
            </a:r>
          </a:p>
          <a:p>
            <a:pPr lvl="1">
              <a:lnSpc>
                <a:spcPct val="120000"/>
              </a:lnSpc>
            </a:pPr>
            <a:r>
              <a:rPr lang="en-US" sz="8000" dirty="0">
                <a:solidFill>
                  <a:schemeClr val="tx1">
                    <a:lumMod val="65000"/>
                    <a:lumOff val="35000"/>
                  </a:schemeClr>
                </a:solidFill>
                <a:latin typeface="Arial"/>
                <a:cs typeface="Arial"/>
              </a:rPr>
              <a:t>Five work-groups were formed, each with their own goals and objectives to achieve</a:t>
            </a:r>
          </a:p>
          <a:p>
            <a:pPr marL="457200" indent="-457200">
              <a:lnSpc>
                <a:spcPct val="120000"/>
              </a:lnSpc>
              <a:buFont typeface="Arial,Sans-Serif"/>
              <a:buChar char="•"/>
            </a:pPr>
            <a:r>
              <a:rPr lang="en-US" sz="8000" dirty="0">
                <a:solidFill>
                  <a:schemeClr val="tx1">
                    <a:lumMod val="65000"/>
                    <a:lumOff val="35000"/>
                  </a:schemeClr>
                </a:solidFill>
                <a:latin typeface="Arial"/>
                <a:cs typeface="Arial"/>
              </a:rPr>
              <a:t>In January 2024, the work-groups prioritized an objective to undertake.</a:t>
            </a:r>
          </a:p>
          <a:p>
            <a:pPr marL="457200" indent="-457200">
              <a:lnSpc>
                <a:spcPct val="120000"/>
              </a:lnSpc>
              <a:buFont typeface="Arial,Sans-Serif"/>
              <a:buChar char="•"/>
            </a:pPr>
            <a:r>
              <a:rPr lang="en-US" sz="8000" dirty="0">
                <a:solidFill>
                  <a:schemeClr val="tx1">
                    <a:lumMod val="65000"/>
                    <a:lumOff val="35000"/>
                  </a:schemeClr>
                </a:solidFill>
                <a:latin typeface="Arial"/>
                <a:cs typeface="Arial"/>
              </a:rPr>
              <a:t>On April 25, 2024, a quarterly meeting was had with all stakeholders to provide an update on their selected objective progress.</a:t>
            </a:r>
          </a:p>
          <a:p>
            <a:endParaRPr lang="en-US" dirty="0"/>
          </a:p>
        </p:txBody>
      </p:sp>
    </p:spTree>
    <p:extLst>
      <p:ext uri="{BB962C8B-B14F-4D97-AF65-F5344CB8AC3E}">
        <p14:creationId xmlns:p14="http://schemas.microsoft.com/office/powerpoint/2010/main" val="421325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93394DA-E684-47C2-9020-13225823F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0AE2CD-49FA-8823-8391-5C4CC3F8F706}"/>
              </a:ext>
            </a:extLst>
          </p:cNvPr>
          <p:cNvSpPr>
            <a:spLocks noGrp="1"/>
          </p:cNvSpPr>
          <p:nvPr>
            <p:ph type="title"/>
          </p:nvPr>
        </p:nvSpPr>
        <p:spPr>
          <a:xfrm>
            <a:off x="838200" y="365125"/>
            <a:ext cx="10515600" cy="1306443"/>
          </a:xfrm>
        </p:spPr>
        <p:txBody>
          <a:bodyPr>
            <a:normAutofit/>
          </a:bodyPr>
          <a:lstStyle/>
          <a:p>
            <a:r>
              <a:rPr lang="en-US" sz="4000" b="1">
                <a:latin typeface="Calibri" panose="020F0502020204030204" pitchFamily="34" charset="0"/>
                <a:cs typeface="Calibri" panose="020F0502020204030204" pitchFamily="34" charset="0"/>
              </a:rPr>
              <a:t>Goal #1: Prevent Root Cause of Homelessness</a:t>
            </a:r>
          </a:p>
        </p:txBody>
      </p:sp>
      <p:sp>
        <p:nvSpPr>
          <p:cNvPr id="3" name="Content Placeholder 2">
            <a:extLst>
              <a:ext uri="{FF2B5EF4-FFF2-40B4-BE49-F238E27FC236}">
                <a16:creationId xmlns:a16="http://schemas.microsoft.com/office/drawing/2014/main" id="{5F80B30F-3F2F-C2D7-312C-45E729328A3E}"/>
              </a:ext>
            </a:extLst>
          </p:cNvPr>
          <p:cNvSpPr>
            <a:spLocks noGrp="1"/>
          </p:cNvSpPr>
          <p:nvPr>
            <p:ph idx="1"/>
          </p:nvPr>
        </p:nvSpPr>
        <p:spPr>
          <a:xfrm>
            <a:off x="838200" y="1825625"/>
            <a:ext cx="6714744" cy="4303465"/>
          </a:xfrm>
        </p:spPr>
        <p:txBody>
          <a:bodyPr vert="horz" lIns="91440" tIns="45720" rIns="91440" bIns="45720" rtlCol="0">
            <a:normAutofit/>
          </a:bodyPr>
          <a:lstStyle/>
          <a:p>
            <a:pPr marL="167640" marR="5080" lvl="0" indent="0" defTabSz="914400" eaLnBrk="1" fontAlgn="auto" latinLnBrk="0" hangingPunct="1">
              <a:spcBef>
                <a:spcPts val="925"/>
              </a:spcBef>
              <a:spcAft>
                <a:spcPts val="0"/>
              </a:spcAft>
              <a:buClrTx/>
              <a:buSzTx/>
              <a:buFontTx/>
              <a:buNone/>
              <a:tabLst/>
              <a:defRPr/>
            </a:pPr>
            <a:r>
              <a:rPr lang="en-US" sz="2000" kern="0" spc="-10">
                <a:latin typeface="Arial"/>
                <a:cs typeface="Arial"/>
              </a:rPr>
              <a:t>	</a:t>
            </a:r>
            <a:endParaRPr lang="en-US" sz="2000" b="0" i="0" u="none" strike="noStrike" kern="0" cap="none" spc="-10" normalizeH="0" baseline="0" noProof="0">
              <a:ln>
                <a:noFill/>
              </a:ln>
              <a:effectLst/>
              <a:uLnTx/>
              <a:uFillTx/>
              <a:latin typeface="Arial"/>
              <a:cs typeface="Arial"/>
            </a:endParaRPr>
          </a:p>
          <a:p>
            <a:pPr marL="167640" indent="0">
              <a:spcBef>
                <a:spcPts val="2500"/>
              </a:spcBef>
              <a:buNone/>
              <a:defRPr/>
            </a:pPr>
            <a:r>
              <a:rPr kumimoji="0" lang="en-US" sz="2000" b="0" i="0" u="sng" strike="noStrike" kern="0" cap="none" spc="0" normalizeH="0" baseline="0" noProof="0">
                <a:ln>
                  <a:noFill/>
                </a:ln>
                <a:effectLst/>
                <a:uLnTx/>
                <a:uFill>
                  <a:solidFill>
                    <a:srgbClr val="585858"/>
                  </a:solidFill>
                </a:uFill>
                <a:latin typeface="Arial"/>
                <a:ea typeface="+mn-ea"/>
                <a:cs typeface="Arial"/>
              </a:rPr>
              <a:t>Objective</a:t>
            </a:r>
            <a:r>
              <a:rPr lang="en-US" sz="2000" kern="0" spc="-25">
                <a:latin typeface="Arial"/>
                <a:cs typeface="Arial"/>
              </a:rPr>
              <a:t>: </a:t>
            </a:r>
            <a:r>
              <a:rPr kumimoji="0" lang="en-US" sz="2000" b="0" i="0" u="none" strike="noStrike" kern="0" cap="none" spc="0" normalizeH="0" baseline="0" noProof="0">
                <a:ln>
                  <a:noFill/>
                </a:ln>
                <a:effectLst/>
                <a:uLnTx/>
                <a:uFillTx/>
                <a:latin typeface="Arial"/>
                <a:ea typeface="+mn-ea"/>
                <a:cs typeface="Arial"/>
              </a:rPr>
              <a:t>Develop</a:t>
            </a:r>
            <a:r>
              <a:rPr kumimoji="0" lang="en-US" sz="2000" b="0" i="0" u="none" strike="noStrike" kern="0" cap="none" spc="-35" normalizeH="0" baseline="0" noProof="0">
                <a:ln>
                  <a:noFill/>
                </a:ln>
                <a:effectLst/>
                <a:uLnTx/>
                <a:uFillTx/>
                <a:latin typeface="Arial"/>
                <a:ea typeface="+mn-ea"/>
                <a:cs typeface="Arial"/>
              </a:rPr>
              <a:t> </a:t>
            </a:r>
            <a:r>
              <a:rPr kumimoji="0" lang="en-US" sz="2000" b="0" i="0" u="none" strike="noStrike" kern="0" cap="none" spc="0" normalizeH="0" baseline="0" noProof="0">
                <a:ln>
                  <a:noFill/>
                </a:ln>
                <a:effectLst/>
                <a:uLnTx/>
                <a:uFillTx/>
                <a:latin typeface="Arial"/>
                <a:ea typeface="+mn-ea"/>
                <a:cs typeface="Arial"/>
              </a:rPr>
              <a:t>an</a:t>
            </a:r>
            <a:r>
              <a:rPr kumimoji="0" lang="en-US" sz="2000" b="0" i="0" u="none" strike="noStrike" kern="0" cap="none" spc="-15" normalizeH="0" baseline="0" noProof="0">
                <a:ln>
                  <a:noFill/>
                </a:ln>
                <a:effectLst/>
                <a:uLnTx/>
                <a:uFillTx/>
                <a:latin typeface="Arial"/>
                <a:ea typeface="+mn-ea"/>
                <a:cs typeface="Arial"/>
              </a:rPr>
              <a:t> </a:t>
            </a:r>
            <a:r>
              <a:rPr kumimoji="0" lang="en-US" sz="2000" b="0" i="0" u="none" strike="noStrike" kern="0" cap="none" spc="0" normalizeH="0" baseline="0" noProof="0">
                <a:ln>
                  <a:noFill/>
                </a:ln>
                <a:effectLst/>
                <a:uLnTx/>
                <a:uFillTx/>
                <a:latin typeface="Arial"/>
                <a:ea typeface="+mn-ea"/>
                <a:cs typeface="Arial"/>
              </a:rPr>
              <a:t>advocacy</a:t>
            </a:r>
            <a:r>
              <a:rPr kumimoji="0" lang="en-US" sz="2000" b="0" i="0" u="none" strike="noStrike" kern="0" cap="none" spc="-20" normalizeH="0" baseline="0" noProof="0">
                <a:ln>
                  <a:noFill/>
                </a:ln>
                <a:effectLst/>
                <a:uLnTx/>
                <a:uFillTx/>
                <a:latin typeface="Arial"/>
                <a:ea typeface="+mn-ea"/>
                <a:cs typeface="Arial"/>
              </a:rPr>
              <a:t> </a:t>
            </a:r>
            <a:r>
              <a:rPr kumimoji="0" lang="en-US" sz="2000" b="0" i="0" u="none" strike="noStrike" kern="0" cap="none" spc="0" normalizeH="0" baseline="0" noProof="0">
                <a:ln>
                  <a:noFill/>
                </a:ln>
                <a:effectLst/>
                <a:uLnTx/>
                <a:uFillTx/>
                <a:latin typeface="Arial"/>
                <a:ea typeface="+mn-ea"/>
                <a:cs typeface="Arial"/>
              </a:rPr>
              <a:t>plan</a:t>
            </a:r>
            <a:r>
              <a:rPr kumimoji="0" lang="en-US" sz="2000" b="0" i="0" u="none" strike="noStrike" kern="0" cap="none" spc="-40" normalizeH="0" baseline="0" noProof="0">
                <a:ln>
                  <a:noFill/>
                </a:ln>
                <a:effectLst/>
                <a:uLnTx/>
                <a:uFillTx/>
                <a:latin typeface="Arial"/>
                <a:ea typeface="+mn-ea"/>
                <a:cs typeface="Arial"/>
              </a:rPr>
              <a:t> </a:t>
            </a:r>
            <a:r>
              <a:rPr kumimoji="0" lang="en-US" sz="2000" b="0" i="0" u="none" strike="noStrike" kern="0" cap="none" spc="0" normalizeH="0" baseline="0" noProof="0">
                <a:ln>
                  <a:noFill/>
                </a:ln>
                <a:effectLst/>
                <a:uLnTx/>
                <a:uFillTx/>
                <a:latin typeface="Arial"/>
                <a:ea typeface="+mn-ea"/>
                <a:cs typeface="Arial"/>
              </a:rPr>
              <a:t>to</a:t>
            </a:r>
            <a:r>
              <a:rPr kumimoji="0" lang="en-US" sz="2000" b="0" i="0" u="none" strike="noStrike" kern="0" cap="none" spc="-15" normalizeH="0" baseline="0" noProof="0">
                <a:ln>
                  <a:noFill/>
                </a:ln>
                <a:effectLst/>
                <a:uLnTx/>
                <a:uFillTx/>
                <a:latin typeface="Arial"/>
                <a:ea typeface="+mn-ea"/>
                <a:cs typeface="Arial"/>
              </a:rPr>
              <a:t> </a:t>
            </a:r>
            <a:r>
              <a:rPr kumimoji="0" lang="en-US" sz="2000" b="0" i="0" u="none" strike="noStrike" kern="0" cap="none" spc="0" normalizeH="0" baseline="0" noProof="0">
                <a:ln>
                  <a:noFill/>
                </a:ln>
                <a:effectLst/>
                <a:uLnTx/>
                <a:uFillTx/>
                <a:latin typeface="Arial"/>
                <a:ea typeface="+mn-ea"/>
                <a:cs typeface="Arial"/>
              </a:rPr>
              <a:t>address</a:t>
            </a:r>
            <a:r>
              <a:rPr kumimoji="0" lang="en-US" sz="2000" b="0" i="0" u="none" strike="noStrike" kern="0" cap="none" spc="-35" normalizeH="0" baseline="0" noProof="0">
                <a:ln>
                  <a:noFill/>
                </a:ln>
                <a:effectLst/>
                <a:uLnTx/>
                <a:uFillTx/>
                <a:latin typeface="Arial"/>
                <a:ea typeface="+mn-ea"/>
                <a:cs typeface="Arial"/>
              </a:rPr>
              <a:t> </a:t>
            </a:r>
            <a:r>
              <a:rPr kumimoji="0" lang="en-US" sz="2000" b="0" i="0" u="none" strike="noStrike" kern="0" cap="none" spc="0" normalizeH="0" baseline="0" noProof="0">
                <a:ln>
                  <a:noFill/>
                </a:ln>
                <a:effectLst/>
                <a:uLnTx/>
                <a:uFillTx/>
                <a:latin typeface="Arial"/>
                <a:ea typeface="+mn-ea"/>
                <a:cs typeface="Arial"/>
              </a:rPr>
              <a:t>root</a:t>
            </a:r>
            <a:r>
              <a:rPr kumimoji="0" lang="en-US" sz="2000" b="0" i="0" u="none" strike="noStrike" kern="0" cap="none" spc="-25" normalizeH="0" baseline="0" noProof="0">
                <a:ln>
                  <a:noFill/>
                </a:ln>
                <a:effectLst/>
                <a:uLnTx/>
                <a:uFillTx/>
                <a:latin typeface="Arial"/>
                <a:ea typeface="+mn-ea"/>
                <a:cs typeface="Arial"/>
              </a:rPr>
              <a:t> </a:t>
            </a:r>
            <a:r>
              <a:rPr kumimoji="0" lang="en-US" sz="2000" b="0" i="0" u="none" strike="noStrike" kern="0" cap="none" spc="0" normalizeH="0" baseline="0" noProof="0">
                <a:ln>
                  <a:noFill/>
                </a:ln>
                <a:effectLst/>
                <a:uLnTx/>
                <a:uFillTx/>
                <a:latin typeface="Arial"/>
                <a:ea typeface="+mn-ea"/>
                <a:cs typeface="Arial"/>
              </a:rPr>
              <a:t>causes</a:t>
            </a:r>
            <a:r>
              <a:rPr kumimoji="0" lang="en-US" sz="2000" b="0" i="0" u="none" strike="noStrike" kern="0" cap="none" spc="-30" normalizeH="0" baseline="0" noProof="0">
                <a:ln>
                  <a:noFill/>
                </a:ln>
                <a:effectLst/>
                <a:uLnTx/>
                <a:uFillTx/>
                <a:latin typeface="Arial"/>
                <a:ea typeface="+mn-ea"/>
                <a:cs typeface="Arial"/>
              </a:rPr>
              <a:t> </a:t>
            </a:r>
            <a:r>
              <a:rPr kumimoji="0" lang="en-US" sz="2000" b="0" i="0" u="none" strike="noStrike" kern="0" cap="none" spc="-25" normalizeH="0" baseline="0" noProof="0">
                <a:ln>
                  <a:noFill/>
                </a:ln>
                <a:effectLst/>
                <a:uLnTx/>
                <a:uFillTx/>
                <a:latin typeface="Arial"/>
                <a:ea typeface="+mn-ea"/>
                <a:cs typeface="Arial"/>
              </a:rPr>
              <a:t>of </a:t>
            </a:r>
            <a:r>
              <a:rPr kumimoji="0" lang="en-US" sz="2000" b="0" i="0" u="none" strike="noStrike" kern="0" cap="none" spc="-10" normalizeH="0" baseline="0" noProof="0">
                <a:ln>
                  <a:noFill/>
                </a:ln>
                <a:effectLst/>
                <a:uLnTx/>
                <a:uFillTx/>
                <a:latin typeface="Arial"/>
                <a:ea typeface="+mn-ea"/>
                <a:cs typeface="Arial"/>
              </a:rPr>
              <a:t>homelessness.</a:t>
            </a:r>
          </a:p>
          <a:p>
            <a:pPr marL="167640" indent="0">
              <a:spcBef>
                <a:spcPts val="2500"/>
              </a:spcBef>
              <a:buNone/>
              <a:defRPr/>
            </a:pPr>
            <a:r>
              <a:rPr lang="en-US" sz="2000" u="sng" kern="0" spc="-10">
                <a:latin typeface="Arial"/>
                <a:cs typeface="Arial"/>
              </a:rPr>
              <a:t>Group Update:</a:t>
            </a:r>
            <a:r>
              <a:rPr lang="en-US" sz="2000" kern="0" spc="-10">
                <a:latin typeface="Arial"/>
                <a:cs typeface="Arial"/>
              </a:rPr>
              <a:t> </a:t>
            </a:r>
          </a:p>
          <a:p>
            <a:pPr marL="510540" indent="-342900">
              <a:spcBef>
                <a:spcPts val="2500"/>
              </a:spcBef>
              <a:defRPr/>
            </a:pPr>
            <a:r>
              <a:rPr lang="en-US" sz="2000">
                <a:effectLst/>
                <a:latin typeface="Arial"/>
                <a:ea typeface="Aptos" panose="020B0004020202020204" pitchFamily="34" charset="0"/>
                <a:cs typeface="Times New Roman"/>
              </a:rPr>
              <a:t>Expand Project Clean Slate outreach efforts.</a:t>
            </a:r>
          </a:p>
          <a:p>
            <a:pPr marL="510540" indent="-342900">
              <a:spcBef>
                <a:spcPts val="2500"/>
              </a:spcBef>
              <a:defRPr/>
            </a:pPr>
            <a:r>
              <a:rPr lang="en-US" sz="2000">
                <a:latin typeface="Arial"/>
                <a:ea typeface="Aptos" panose="020B0004020202020204" pitchFamily="34" charset="0"/>
                <a:cs typeface="Times New Roman"/>
              </a:rPr>
              <a:t>Distribute survey to identify community resources.</a:t>
            </a:r>
          </a:p>
          <a:p>
            <a:pPr marL="510540" indent="-342900">
              <a:spcBef>
                <a:spcPts val="2500"/>
              </a:spcBef>
              <a:defRPr/>
            </a:pPr>
            <a:r>
              <a:rPr lang="en-US" sz="2000">
                <a:effectLst/>
                <a:latin typeface="Arial"/>
                <a:ea typeface="Aptos" panose="020B0004020202020204" pitchFamily="34" charset="0"/>
                <a:cs typeface="Times New Roman"/>
              </a:rPr>
              <a:t>Joined </a:t>
            </a:r>
            <a:r>
              <a:rPr lang="en-US" sz="2000">
                <a:latin typeface="Arial"/>
                <a:ea typeface="Aptos" panose="020B0004020202020204" pitchFamily="34" charset="0"/>
                <a:cs typeface="Times New Roman"/>
              </a:rPr>
              <a:t>Regional Housing Plan (RHP)</a:t>
            </a:r>
            <a:r>
              <a:rPr lang="en-US" sz="2000">
                <a:effectLst/>
                <a:latin typeface="Arial"/>
                <a:ea typeface="Aptos" panose="020B0004020202020204" pitchFamily="34" charset="0"/>
                <a:cs typeface="Times New Roman"/>
              </a:rPr>
              <a:t> Group</a:t>
            </a:r>
            <a:r>
              <a:rPr lang="en-US" sz="2000">
                <a:latin typeface="Arial"/>
                <a:ea typeface="Aptos" panose="020B0004020202020204" pitchFamily="34" charset="0"/>
                <a:cs typeface="Times New Roman"/>
              </a:rPr>
              <a:t>.</a:t>
            </a:r>
            <a:endParaRPr lang="en-US" sz="2000">
              <a:effectLst/>
              <a:latin typeface="Arial"/>
              <a:ea typeface="Aptos" panose="020B0004020202020204" pitchFamily="34" charset="0"/>
              <a:cs typeface="Times New Roman"/>
            </a:endParaRPr>
          </a:p>
          <a:p>
            <a:pPr marL="167640" indent="0">
              <a:spcBef>
                <a:spcPts val="2500"/>
              </a:spcBef>
              <a:buNone/>
              <a:defRPr/>
            </a:pPr>
            <a:endParaRPr lang="en-US" sz="2000" b="0" i="0" u="none" strike="noStrike" kern="0" cap="none" spc="-10" normalizeH="0" baseline="0" noProof="0">
              <a:ln>
                <a:noFill/>
              </a:ln>
              <a:effectLst/>
              <a:uLnTx/>
              <a:uFillTx/>
              <a:latin typeface="Aptos"/>
              <a:cs typeface="Times New Roman"/>
            </a:endParaRPr>
          </a:p>
          <a:p>
            <a:pPr marL="967740" lvl="1">
              <a:spcBef>
                <a:spcPts val="2500"/>
              </a:spcBef>
              <a:defRPr/>
            </a:pPr>
            <a:endParaRPr lang="en-US" sz="2000" b="0" i="0" u="none" strike="noStrike" kern="0" cap="none" spc="-10" normalizeH="0" baseline="0" noProof="0">
              <a:ln>
                <a:noFill/>
              </a:ln>
              <a:effectLst/>
              <a:uLnTx/>
              <a:uFillTx/>
              <a:latin typeface="Arial"/>
              <a:cs typeface="Arial"/>
            </a:endParaRPr>
          </a:p>
          <a:p>
            <a:pPr marL="167640" indent="0">
              <a:spcBef>
                <a:spcPts val="2500"/>
              </a:spcBef>
              <a:buNone/>
            </a:pPr>
            <a:endParaRPr lang="en-US" sz="2000" kern="0">
              <a:latin typeface="Arial"/>
              <a:cs typeface="Arial"/>
            </a:endParaRPr>
          </a:p>
          <a:p>
            <a:pPr marL="0" indent="0">
              <a:buNone/>
            </a:pPr>
            <a:endParaRPr lang="en-US" sz="2000" b="1"/>
          </a:p>
        </p:txBody>
      </p:sp>
      <p:pic>
        <p:nvPicPr>
          <p:cNvPr id="7" name="Picture 6" descr="A group of people sitting at tables in a room&#10;&#10;Description automatically generated">
            <a:extLst>
              <a:ext uri="{FF2B5EF4-FFF2-40B4-BE49-F238E27FC236}">
                <a16:creationId xmlns:a16="http://schemas.microsoft.com/office/drawing/2014/main" id="{7A392DAB-3BAB-88DE-1F3E-B4957868F13E}"/>
              </a:ext>
            </a:extLst>
          </p:cNvPr>
          <p:cNvPicPr>
            <a:picLocks noChangeAspect="1"/>
          </p:cNvPicPr>
          <p:nvPr/>
        </p:nvPicPr>
        <p:blipFill rotWithShape="1">
          <a:blip r:embed="rId3">
            <a:extLst>
              <a:ext uri="{28A0092B-C50C-407E-A947-70E740481C1C}">
                <a14:useLocalDpi xmlns:a14="http://schemas.microsoft.com/office/drawing/2010/main" val="0"/>
              </a:ext>
            </a:extLst>
          </a:blip>
          <a:srcRect l="15985" r="23248" b="2"/>
          <a:stretch/>
        </p:blipFill>
        <p:spPr>
          <a:xfrm>
            <a:off x="7989293" y="1904282"/>
            <a:ext cx="3423093" cy="4224808"/>
          </a:xfrm>
          <a:prstGeom prst="rect">
            <a:avLst/>
          </a:prstGeom>
        </p:spPr>
      </p:pic>
    </p:spTree>
    <p:extLst>
      <p:ext uri="{BB962C8B-B14F-4D97-AF65-F5344CB8AC3E}">
        <p14:creationId xmlns:p14="http://schemas.microsoft.com/office/powerpoint/2010/main" val="3826478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93394DA-E684-47C2-9020-13225823F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0AE2CD-49FA-8823-8391-5C4CC3F8F706}"/>
              </a:ext>
            </a:extLst>
          </p:cNvPr>
          <p:cNvSpPr>
            <a:spLocks noGrp="1"/>
          </p:cNvSpPr>
          <p:nvPr>
            <p:ph type="title"/>
          </p:nvPr>
        </p:nvSpPr>
        <p:spPr>
          <a:xfrm>
            <a:off x="838200" y="365125"/>
            <a:ext cx="10515600" cy="1306443"/>
          </a:xfrm>
        </p:spPr>
        <p:txBody>
          <a:bodyPr>
            <a:normAutofit/>
          </a:bodyPr>
          <a:lstStyle/>
          <a:p>
            <a:r>
              <a:rPr lang="en-US" sz="4000" b="1">
                <a:latin typeface="Calibri" panose="020F0502020204030204" pitchFamily="34" charset="0"/>
                <a:cs typeface="Calibri" panose="020F0502020204030204" pitchFamily="34" charset="0"/>
              </a:rPr>
              <a:t>Goal #2: Increased Affordable, Quality Housing</a:t>
            </a:r>
          </a:p>
        </p:txBody>
      </p:sp>
      <p:sp>
        <p:nvSpPr>
          <p:cNvPr id="3" name="Content Placeholder 2">
            <a:extLst>
              <a:ext uri="{FF2B5EF4-FFF2-40B4-BE49-F238E27FC236}">
                <a16:creationId xmlns:a16="http://schemas.microsoft.com/office/drawing/2014/main" id="{5F80B30F-3F2F-C2D7-312C-45E729328A3E}"/>
              </a:ext>
            </a:extLst>
          </p:cNvPr>
          <p:cNvSpPr>
            <a:spLocks noGrp="1"/>
          </p:cNvSpPr>
          <p:nvPr>
            <p:ph idx="1"/>
          </p:nvPr>
        </p:nvSpPr>
        <p:spPr>
          <a:xfrm>
            <a:off x="838200" y="1825625"/>
            <a:ext cx="6714744" cy="4303465"/>
          </a:xfrm>
        </p:spPr>
        <p:txBody>
          <a:bodyPr vert="horz" lIns="91440" tIns="45720" rIns="91440" bIns="45720" rtlCol="0">
            <a:normAutofit/>
          </a:bodyPr>
          <a:lstStyle/>
          <a:p>
            <a:pPr marL="12700" marR="471170" indent="0">
              <a:spcBef>
                <a:spcPts val="100"/>
              </a:spcBef>
              <a:buNone/>
              <a:defRPr/>
            </a:pPr>
            <a:endParaRPr lang="en-US" sz="2000" kern="0">
              <a:latin typeface="Arial"/>
              <a:cs typeface="Arial"/>
            </a:endParaRPr>
          </a:p>
          <a:p>
            <a:pPr marL="12700" marR="471170" lvl="0" indent="0" defTabSz="914400" eaLnBrk="1" fontAlgn="auto" latinLnBrk="0" hangingPunct="1">
              <a:spcBef>
                <a:spcPts val="100"/>
              </a:spcBef>
              <a:spcAft>
                <a:spcPts val="0"/>
              </a:spcAft>
              <a:buClrTx/>
              <a:buSzTx/>
              <a:buNone/>
              <a:tabLst/>
              <a:defRPr/>
            </a:pPr>
            <a:r>
              <a:rPr kumimoji="0" lang="en-US" sz="2000" i="0" u="sng" strike="noStrike" kern="0" cap="none" spc="0" normalizeH="0" baseline="0" noProof="0">
                <a:ln>
                  <a:noFill/>
                </a:ln>
                <a:effectLst/>
                <a:uLnTx/>
                <a:uFillTx/>
                <a:latin typeface="Arial"/>
                <a:cs typeface="Arial"/>
              </a:rPr>
              <a:t>Objective:</a:t>
            </a:r>
            <a:endParaRPr lang="en-US" sz="2000" i="0" u="sng" strike="noStrike" kern="0" cap="none" spc="0" normalizeH="0" baseline="0" noProof="0">
              <a:ln>
                <a:noFill/>
              </a:ln>
              <a:effectLst/>
              <a:uLnTx/>
              <a:uFillTx/>
              <a:latin typeface="Arial"/>
              <a:cs typeface="Arial"/>
            </a:endParaRPr>
          </a:p>
          <a:p>
            <a:pPr marL="12700" marR="471170" lvl="0" indent="0" defTabSz="914400" eaLnBrk="1" fontAlgn="auto" latinLnBrk="0" hangingPunct="1">
              <a:spcBef>
                <a:spcPts val="100"/>
              </a:spcBef>
              <a:spcAft>
                <a:spcPts val="0"/>
              </a:spcAft>
              <a:buClrTx/>
              <a:buSzTx/>
              <a:buNone/>
              <a:tabLst/>
              <a:defRPr/>
            </a:pPr>
            <a:r>
              <a:rPr kumimoji="0" lang="en-US" sz="2000" i="0" u="none" strike="noStrike" kern="0" cap="none" spc="0" normalizeH="0" baseline="0" noProof="0">
                <a:ln>
                  <a:noFill/>
                </a:ln>
                <a:effectLst/>
                <a:uLnTx/>
                <a:uFillTx/>
                <a:latin typeface="Arial"/>
                <a:cs typeface="Arial"/>
              </a:rPr>
              <a:t>Identify and develop at least one program to preserve existing and increase new affordable housing units</a:t>
            </a:r>
            <a:r>
              <a:rPr lang="en-US" sz="2000" kern="0">
                <a:latin typeface="Arial"/>
                <a:cs typeface="Arial"/>
              </a:rPr>
              <a:t>.</a:t>
            </a:r>
            <a:endParaRPr lang="en-US" sz="2000" i="0" u="none" strike="noStrike" kern="0" cap="none" spc="0" normalizeH="0" baseline="0" noProof="0">
              <a:ln>
                <a:noFill/>
              </a:ln>
              <a:effectLst/>
              <a:uLnTx/>
              <a:uFillTx/>
              <a:latin typeface="Arial"/>
              <a:cs typeface="Arial"/>
            </a:endParaRPr>
          </a:p>
          <a:p>
            <a:pPr marL="12700" marR="471170" indent="0">
              <a:spcBef>
                <a:spcPts val="100"/>
              </a:spcBef>
              <a:buNone/>
            </a:pPr>
            <a:r>
              <a:rPr lang="en-US" sz="2000" u="sng" kern="0">
                <a:latin typeface="Arial"/>
                <a:cs typeface="Arial"/>
              </a:rPr>
              <a:t>Group Update:</a:t>
            </a:r>
          </a:p>
          <a:p>
            <a:pPr marL="12700" marR="471170" indent="0">
              <a:spcBef>
                <a:spcPts val="100"/>
              </a:spcBef>
              <a:buNone/>
            </a:pPr>
            <a:endParaRPr lang="en-US" sz="2000" kern="0">
              <a:latin typeface="Arial"/>
              <a:ea typeface="+mn-lt"/>
              <a:cs typeface="+mn-lt"/>
            </a:endParaRPr>
          </a:p>
          <a:p>
            <a:pPr marL="355600" marR="471170" indent="-342900">
              <a:spcBef>
                <a:spcPts val="100"/>
              </a:spcBef>
            </a:pPr>
            <a:r>
              <a:rPr lang="en-US" sz="2000" kern="0">
                <a:latin typeface="Arial"/>
                <a:ea typeface="+mn-lt"/>
                <a:cs typeface="+mn-lt"/>
              </a:rPr>
              <a:t>Discussing the potential to increase affordable housing stock by leveraging the expertise.</a:t>
            </a:r>
          </a:p>
          <a:p>
            <a:pPr marL="355600" marR="471170" indent="-342900">
              <a:spcBef>
                <a:spcPts val="100"/>
              </a:spcBef>
            </a:pPr>
            <a:r>
              <a:rPr lang="en-US" sz="2000" kern="0">
                <a:latin typeface="Arial"/>
                <a:ea typeface="+mn-lt"/>
                <a:cs typeface="+mn-lt"/>
              </a:rPr>
              <a:t>Reduce stigmas of affordable housing by creating marketing materials that help inform the community.</a:t>
            </a:r>
            <a:endParaRPr lang="en-US" sz="2000">
              <a:latin typeface="Arial"/>
            </a:endParaRPr>
          </a:p>
          <a:p>
            <a:pPr marL="0" indent="0">
              <a:buNone/>
            </a:pPr>
            <a:endParaRPr lang="en-US" sz="2000" b="1"/>
          </a:p>
        </p:txBody>
      </p:sp>
      <p:pic>
        <p:nvPicPr>
          <p:cNvPr id="7" name="Picture 6" descr="A group of people sitting around a table&#10;&#10;Description automatically generated">
            <a:extLst>
              <a:ext uri="{FF2B5EF4-FFF2-40B4-BE49-F238E27FC236}">
                <a16:creationId xmlns:a16="http://schemas.microsoft.com/office/drawing/2014/main" id="{46ABF3E7-CCE1-D94A-3168-0824AF531766}"/>
              </a:ext>
            </a:extLst>
          </p:cNvPr>
          <p:cNvPicPr>
            <a:picLocks noChangeAspect="1"/>
          </p:cNvPicPr>
          <p:nvPr/>
        </p:nvPicPr>
        <p:blipFill rotWithShape="1">
          <a:blip r:embed="rId3">
            <a:extLst>
              <a:ext uri="{28A0092B-C50C-407E-A947-70E740481C1C}">
                <a14:useLocalDpi xmlns:a14="http://schemas.microsoft.com/office/drawing/2010/main" val="0"/>
              </a:ext>
            </a:extLst>
          </a:blip>
          <a:srcRect l="28584" r="10649" b="2"/>
          <a:stretch/>
        </p:blipFill>
        <p:spPr>
          <a:xfrm>
            <a:off x="7989293" y="1904282"/>
            <a:ext cx="3423093" cy="4224808"/>
          </a:xfrm>
          <a:prstGeom prst="rect">
            <a:avLst/>
          </a:prstGeom>
        </p:spPr>
      </p:pic>
    </p:spTree>
    <p:extLst>
      <p:ext uri="{BB962C8B-B14F-4D97-AF65-F5344CB8AC3E}">
        <p14:creationId xmlns:p14="http://schemas.microsoft.com/office/powerpoint/2010/main" val="2629168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93394DA-E684-47C2-9020-13225823F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0AE2CD-49FA-8823-8391-5C4CC3F8F706}"/>
              </a:ext>
            </a:extLst>
          </p:cNvPr>
          <p:cNvSpPr>
            <a:spLocks noGrp="1"/>
          </p:cNvSpPr>
          <p:nvPr>
            <p:ph type="title"/>
          </p:nvPr>
        </p:nvSpPr>
        <p:spPr>
          <a:xfrm>
            <a:off x="838200" y="365125"/>
            <a:ext cx="10515600" cy="1306443"/>
          </a:xfrm>
        </p:spPr>
        <p:txBody>
          <a:bodyPr>
            <a:normAutofit/>
          </a:bodyPr>
          <a:lstStyle/>
          <a:p>
            <a:r>
              <a:rPr lang="en-US" sz="4000" b="1">
                <a:latin typeface="Calibri" panose="020F0502020204030204" pitchFamily="34" charset="0"/>
                <a:cs typeface="Calibri" panose="020F0502020204030204" pitchFamily="34" charset="0"/>
              </a:rPr>
              <a:t>Goal #3: Ensure equitable access to shelter</a:t>
            </a:r>
          </a:p>
        </p:txBody>
      </p:sp>
      <p:sp>
        <p:nvSpPr>
          <p:cNvPr id="3" name="Content Placeholder 2">
            <a:extLst>
              <a:ext uri="{FF2B5EF4-FFF2-40B4-BE49-F238E27FC236}">
                <a16:creationId xmlns:a16="http://schemas.microsoft.com/office/drawing/2014/main" id="{5F80B30F-3F2F-C2D7-312C-45E729328A3E}"/>
              </a:ext>
            </a:extLst>
          </p:cNvPr>
          <p:cNvSpPr>
            <a:spLocks noGrp="1"/>
          </p:cNvSpPr>
          <p:nvPr>
            <p:ph idx="1"/>
          </p:nvPr>
        </p:nvSpPr>
        <p:spPr>
          <a:xfrm>
            <a:off x="838200" y="1825625"/>
            <a:ext cx="6714744" cy="4303465"/>
          </a:xfrm>
        </p:spPr>
        <p:txBody>
          <a:bodyPr vert="horz" lIns="91440" tIns="45720" rIns="91440" bIns="45720" rtlCol="0">
            <a:normAutofit/>
          </a:bodyPr>
          <a:lstStyle/>
          <a:p>
            <a:pPr marL="12700" marR="471170" indent="0">
              <a:spcBef>
                <a:spcPts val="100"/>
              </a:spcBef>
              <a:buNone/>
              <a:defRPr/>
            </a:pPr>
            <a:endParaRPr lang="en-US" sz="2000" u="sng" kern="0">
              <a:latin typeface="Arial"/>
              <a:cs typeface="Arial"/>
            </a:endParaRPr>
          </a:p>
          <a:p>
            <a:pPr marL="12700" marR="471170" lvl="0" indent="0" defTabSz="914400">
              <a:spcBef>
                <a:spcPts val="100"/>
              </a:spcBef>
              <a:spcAft>
                <a:spcPts val="0"/>
              </a:spcAft>
              <a:buClrTx/>
              <a:buSzTx/>
              <a:buNone/>
              <a:tabLst/>
              <a:defRPr/>
            </a:pPr>
            <a:r>
              <a:rPr kumimoji="0" lang="en-US" sz="2000" i="0" u="sng" strike="noStrike" kern="0" cap="none" spc="0" normalizeH="0" baseline="0" noProof="0">
                <a:ln>
                  <a:noFill/>
                </a:ln>
                <a:effectLst/>
                <a:uLnTx/>
                <a:uFillTx/>
                <a:latin typeface="Arial"/>
                <a:cs typeface="Arial"/>
              </a:rPr>
              <a:t>Objective</a:t>
            </a:r>
            <a:r>
              <a:rPr lang="en-US" sz="2000" u="sng" kern="0">
                <a:latin typeface="Arial"/>
                <a:cs typeface="Arial"/>
              </a:rPr>
              <a:t>:</a:t>
            </a:r>
            <a:endParaRPr lang="en-US" sz="2000">
              <a:latin typeface="Arial"/>
              <a:cs typeface="Arial"/>
            </a:endParaRPr>
          </a:p>
          <a:p>
            <a:pPr marL="12700" marR="471170" lvl="0" indent="0" defTabSz="914400" eaLnBrk="1" fontAlgn="auto" latinLnBrk="0" hangingPunct="1">
              <a:spcBef>
                <a:spcPts val="100"/>
              </a:spcBef>
              <a:spcAft>
                <a:spcPts val="0"/>
              </a:spcAft>
              <a:buClrTx/>
              <a:buSzTx/>
              <a:buNone/>
              <a:tabLst/>
              <a:defRPr/>
            </a:pPr>
            <a:r>
              <a:rPr kumimoji="0" lang="en-US" sz="2000" i="0" u="none" strike="noStrike" kern="0" cap="none" spc="0" normalizeH="0" baseline="0" noProof="0">
                <a:ln>
                  <a:noFill/>
                </a:ln>
                <a:effectLst/>
                <a:uLnTx/>
                <a:uFillTx/>
                <a:latin typeface="Arial"/>
                <a:cs typeface="Arial"/>
              </a:rPr>
              <a:t>Establish a centralized repository of shelter bed availability to improve system navigation.</a:t>
            </a:r>
            <a:r>
              <a:rPr lang="en-US" sz="2000" kern="0">
                <a:latin typeface="Arial"/>
                <a:cs typeface="Arial"/>
              </a:rPr>
              <a:t> </a:t>
            </a:r>
            <a:r>
              <a:rPr lang="en-US" sz="2000">
                <a:latin typeface="Arial"/>
                <a:cs typeface="Arial"/>
              </a:rPr>
              <a:t>   </a:t>
            </a:r>
          </a:p>
          <a:p>
            <a:pPr marL="12700" marR="471170" lvl="0" indent="0" defTabSz="914400" eaLnBrk="1" fontAlgn="auto" latinLnBrk="0" hangingPunct="1">
              <a:spcBef>
                <a:spcPts val="100"/>
              </a:spcBef>
              <a:spcAft>
                <a:spcPts val="0"/>
              </a:spcAft>
              <a:buClrTx/>
              <a:buSzTx/>
              <a:buNone/>
              <a:tabLst/>
              <a:defRPr/>
            </a:pPr>
            <a:r>
              <a:rPr lang="en-US" sz="2000" u="sng">
                <a:latin typeface="Arial"/>
                <a:cs typeface="Arial"/>
              </a:rPr>
              <a:t>Group Update:</a:t>
            </a:r>
            <a:r>
              <a:rPr lang="en-US" sz="2000">
                <a:latin typeface="Arial"/>
                <a:cs typeface="Arial"/>
              </a:rPr>
              <a:t> </a:t>
            </a:r>
          </a:p>
          <a:p>
            <a:pPr marL="510540" indent="-342900">
              <a:spcBef>
                <a:spcPts val="2500"/>
              </a:spcBef>
              <a:defRPr/>
            </a:pPr>
            <a:r>
              <a:rPr lang="en-US" sz="2000">
                <a:latin typeface="Arial"/>
                <a:cs typeface="Arial"/>
              </a:rPr>
              <a:t>S</a:t>
            </a:r>
            <a:r>
              <a:rPr lang="en-US" sz="2000">
                <a:latin typeface="Arial"/>
                <a:cs typeface="Segoe UI"/>
              </a:rPr>
              <a:t>ingle point of entry/800 number – live answering service to connect individuals to resources and prioritize sheltering (in development)</a:t>
            </a:r>
          </a:p>
          <a:p>
            <a:pPr marL="510540" indent="-342900">
              <a:spcBef>
                <a:spcPts val="2500"/>
              </a:spcBef>
              <a:defRPr/>
            </a:pPr>
            <a:r>
              <a:rPr lang="en-US" sz="2000">
                <a:latin typeface="Arial"/>
                <a:cs typeface="Segoe UI"/>
              </a:rPr>
              <a:t>Deepen engagement with Common Ground</a:t>
            </a:r>
          </a:p>
          <a:p>
            <a:pPr marL="510540" indent="-342900">
              <a:spcBef>
                <a:spcPts val="2500"/>
              </a:spcBef>
              <a:defRPr/>
            </a:pPr>
            <a:r>
              <a:rPr lang="en-US" sz="2000">
                <a:latin typeface="Arial"/>
                <a:cs typeface="Segoe UI"/>
              </a:rPr>
              <a:t>Continue to research best practices in other communities to help strengthen our own system</a:t>
            </a:r>
            <a:endParaRPr lang="en-US" sz="2000">
              <a:latin typeface="Arial"/>
              <a:cs typeface="Arial"/>
            </a:endParaRPr>
          </a:p>
        </p:txBody>
      </p:sp>
      <p:pic>
        <p:nvPicPr>
          <p:cNvPr id="5" name="Picture 4" descr="A group of people in a room&#10;&#10;Description automatically generated">
            <a:extLst>
              <a:ext uri="{FF2B5EF4-FFF2-40B4-BE49-F238E27FC236}">
                <a16:creationId xmlns:a16="http://schemas.microsoft.com/office/drawing/2014/main" id="{0DD3929A-C30E-BC1A-A8D1-B1B0BA8A7CCE}"/>
              </a:ext>
            </a:extLst>
          </p:cNvPr>
          <p:cNvPicPr>
            <a:picLocks noChangeAspect="1"/>
          </p:cNvPicPr>
          <p:nvPr/>
        </p:nvPicPr>
        <p:blipFill rotWithShape="1">
          <a:blip r:embed="rId3">
            <a:extLst>
              <a:ext uri="{28A0092B-C50C-407E-A947-70E740481C1C}">
                <a14:useLocalDpi xmlns:a14="http://schemas.microsoft.com/office/drawing/2010/main" val="0"/>
              </a:ext>
            </a:extLst>
          </a:blip>
          <a:srcRect r="7432" b="-3"/>
          <a:stretch/>
        </p:blipFill>
        <p:spPr>
          <a:xfrm rot="5400000">
            <a:off x="7588435" y="2305139"/>
            <a:ext cx="4224808" cy="3423093"/>
          </a:xfrm>
          <a:prstGeom prst="rect">
            <a:avLst/>
          </a:prstGeom>
        </p:spPr>
      </p:pic>
    </p:spTree>
    <p:extLst>
      <p:ext uri="{BB962C8B-B14F-4D97-AF65-F5344CB8AC3E}">
        <p14:creationId xmlns:p14="http://schemas.microsoft.com/office/powerpoint/2010/main" val="3317145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93394DA-E684-47C2-9020-13225823F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0AE2CD-49FA-8823-8391-5C4CC3F8F706}"/>
              </a:ext>
            </a:extLst>
          </p:cNvPr>
          <p:cNvSpPr>
            <a:spLocks noGrp="1"/>
          </p:cNvSpPr>
          <p:nvPr>
            <p:ph type="title"/>
          </p:nvPr>
        </p:nvSpPr>
        <p:spPr>
          <a:xfrm>
            <a:off x="838200" y="365125"/>
            <a:ext cx="10515600" cy="1306443"/>
          </a:xfrm>
        </p:spPr>
        <p:txBody>
          <a:bodyPr>
            <a:normAutofit/>
          </a:bodyPr>
          <a:lstStyle/>
          <a:p>
            <a:r>
              <a:rPr lang="en-US" sz="4000" b="1" dirty="0">
                <a:latin typeface="Calibri" panose="020F0502020204030204" pitchFamily="34" charset="0"/>
                <a:cs typeface="Calibri" panose="020F0502020204030204" pitchFamily="34" charset="0"/>
              </a:rPr>
              <a:t>Goal #4: Improve Continuum of Care Outreach and Education</a:t>
            </a:r>
          </a:p>
        </p:txBody>
      </p:sp>
      <p:sp>
        <p:nvSpPr>
          <p:cNvPr id="3" name="Content Placeholder 2">
            <a:extLst>
              <a:ext uri="{FF2B5EF4-FFF2-40B4-BE49-F238E27FC236}">
                <a16:creationId xmlns:a16="http://schemas.microsoft.com/office/drawing/2014/main" id="{5F80B30F-3F2F-C2D7-312C-45E729328A3E}"/>
              </a:ext>
            </a:extLst>
          </p:cNvPr>
          <p:cNvSpPr>
            <a:spLocks noGrp="1"/>
          </p:cNvSpPr>
          <p:nvPr>
            <p:ph idx="1"/>
          </p:nvPr>
        </p:nvSpPr>
        <p:spPr>
          <a:xfrm>
            <a:off x="838200" y="1825625"/>
            <a:ext cx="6714744" cy="4303465"/>
          </a:xfrm>
        </p:spPr>
        <p:txBody>
          <a:bodyPr vert="horz" lIns="91440" tIns="45720" rIns="91440" bIns="45720" rtlCol="0">
            <a:normAutofit/>
          </a:bodyPr>
          <a:lstStyle/>
          <a:p>
            <a:pPr marL="12700" marR="471170" lvl="0" indent="0" defTabSz="914400" eaLnBrk="1" fontAlgn="auto" latinLnBrk="0" hangingPunct="1">
              <a:spcBef>
                <a:spcPts val="100"/>
              </a:spcBef>
              <a:spcAft>
                <a:spcPts val="0"/>
              </a:spcAft>
              <a:buClrTx/>
              <a:buSzTx/>
              <a:buNone/>
              <a:tabLst/>
              <a:defRPr/>
            </a:pPr>
            <a:endParaRPr lang="en-US" sz="2000" i="0" u="none" strike="noStrike" kern="0" cap="none" spc="0" normalizeH="0" baseline="0" noProof="0" dirty="0">
              <a:ln>
                <a:noFill/>
              </a:ln>
              <a:effectLst/>
              <a:uLnTx/>
              <a:uFillTx/>
              <a:latin typeface="Arial"/>
              <a:cs typeface="Arial"/>
            </a:endParaRPr>
          </a:p>
          <a:p>
            <a:pPr marL="12700" marR="471170" lvl="0" indent="0" defTabSz="914400" eaLnBrk="1" fontAlgn="auto" latinLnBrk="0" hangingPunct="1">
              <a:spcBef>
                <a:spcPts val="100"/>
              </a:spcBef>
              <a:spcAft>
                <a:spcPts val="0"/>
              </a:spcAft>
              <a:buClrTx/>
              <a:buSzTx/>
              <a:buNone/>
              <a:tabLst/>
              <a:defRPr/>
            </a:pPr>
            <a:r>
              <a:rPr kumimoji="0" lang="en-US" sz="2000" i="0" u="sng" strike="noStrike" kern="0" cap="none" spc="0" normalizeH="0" baseline="0" noProof="0" dirty="0">
                <a:ln>
                  <a:noFill/>
                </a:ln>
                <a:effectLst/>
                <a:uLnTx/>
                <a:uFillTx/>
                <a:latin typeface="Arial"/>
                <a:cs typeface="Arial"/>
              </a:rPr>
              <a:t>Objective</a:t>
            </a:r>
            <a:r>
              <a:rPr lang="en-US" sz="2000" u="sng" kern="0" dirty="0">
                <a:latin typeface="Arial"/>
                <a:cs typeface="Arial"/>
              </a:rPr>
              <a:t>:</a:t>
            </a:r>
            <a:endParaRPr lang="en-US" sz="2000" i="0" u="sng" strike="noStrike" kern="0" cap="none" spc="0" normalizeH="0" baseline="0" noProof="0" dirty="0">
              <a:ln>
                <a:noFill/>
              </a:ln>
              <a:effectLst/>
              <a:uLnTx/>
              <a:uFillTx/>
              <a:latin typeface="Arial"/>
              <a:cs typeface="Arial"/>
            </a:endParaRPr>
          </a:p>
          <a:p>
            <a:pPr marL="12700" marR="471170" lvl="0" indent="0" defTabSz="914400" eaLnBrk="1" fontAlgn="auto" latinLnBrk="0" hangingPunct="1">
              <a:spcBef>
                <a:spcPts val="100"/>
              </a:spcBef>
              <a:spcAft>
                <a:spcPts val="0"/>
              </a:spcAft>
              <a:buClrTx/>
              <a:buSzTx/>
              <a:buNone/>
              <a:tabLst/>
              <a:defRPr/>
            </a:pPr>
            <a:r>
              <a:rPr kumimoji="0" lang="en-US" sz="2000" i="0" u="none" strike="noStrike" kern="0" cap="none" spc="0" normalizeH="0" baseline="0" noProof="0" dirty="0">
                <a:ln>
                  <a:noFill/>
                </a:ln>
                <a:effectLst/>
                <a:uLnTx/>
                <a:uFillTx/>
                <a:latin typeface="Arial"/>
                <a:cs typeface="Arial"/>
              </a:rPr>
              <a:t> Implement an outreach plan to effectively get information about services and resources to individuals and families at risk or experiencing homelessness in Oakland County.</a:t>
            </a:r>
            <a:endParaRPr lang="en-US" sz="2000" i="0" u="none" strike="noStrike" kern="0" cap="none" spc="0" normalizeH="0" baseline="0" noProof="0" dirty="0">
              <a:ln>
                <a:noFill/>
              </a:ln>
              <a:effectLst/>
              <a:uLnTx/>
              <a:uFillTx/>
              <a:latin typeface="Arial"/>
              <a:cs typeface="Arial"/>
            </a:endParaRPr>
          </a:p>
          <a:p>
            <a:pPr marL="167640" indent="0">
              <a:spcBef>
                <a:spcPts val="2500"/>
              </a:spcBef>
              <a:buNone/>
            </a:pPr>
            <a:r>
              <a:rPr lang="en-US" sz="2000" dirty="0">
                <a:latin typeface="Arial"/>
                <a:cs typeface="Arial"/>
              </a:rPr>
              <a:t>  </a:t>
            </a:r>
            <a:r>
              <a:rPr lang="en-US" sz="2000" u="sng" dirty="0">
                <a:latin typeface="Arial"/>
                <a:cs typeface="Arial"/>
              </a:rPr>
              <a:t>Group Update:</a:t>
            </a:r>
            <a:r>
              <a:rPr lang="en-US" sz="2000" dirty="0">
                <a:latin typeface="Arial"/>
                <a:cs typeface="Arial"/>
              </a:rPr>
              <a:t> </a:t>
            </a:r>
          </a:p>
          <a:p>
            <a:pPr marL="510540" indent="-342900">
              <a:spcBef>
                <a:spcPts val="2500"/>
              </a:spcBef>
            </a:pPr>
            <a:r>
              <a:rPr lang="en-US" sz="2000" dirty="0">
                <a:latin typeface="Arial"/>
                <a:cs typeface="Arial"/>
              </a:rPr>
              <a:t>Working on centralized center for press releases, as well as an alternative center when necessary, combined with Regional Housing Plan Group</a:t>
            </a:r>
          </a:p>
          <a:p>
            <a:pPr marL="167640" indent="0">
              <a:spcBef>
                <a:spcPts val="2500"/>
              </a:spcBef>
              <a:buNone/>
            </a:pPr>
            <a:endParaRPr lang="en-US" sz="2000" dirty="0">
              <a:latin typeface="Arial"/>
              <a:cs typeface="Arial"/>
            </a:endParaRPr>
          </a:p>
          <a:p>
            <a:pPr marL="167640" indent="0">
              <a:spcBef>
                <a:spcPts val="2500"/>
              </a:spcBef>
              <a:buNone/>
            </a:pPr>
            <a:endParaRPr lang="en-US" sz="2000" dirty="0">
              <a:latin typeface="Arial"/>
              <a:cs typeface="Arial"/>
            </a:endParaRPr>
          </a:p>
          <a:p>
            <a:pPr marL="0" indent="0">
              <a:buNone/>
            </a:pPr>
            <a:endParaRPr lang="en-US" sz="2000" b="1" dirty="0"/>
          </a:p>
        </p:txBody>
      </p:sp>
      <p:pic>
        <p:nvPicPr>
          <p:cNvPr id="5" name="Picture 4" descr="A group of people sitting in a room&#10;&#10;Description automatically generated">
            <a:extLst>
              <a:ext uri="{FF2B5EF4-FFF2-40B4-BE49-F238E27FC236}">
                <a16:creationId xmlns:a16="http://schemas.microsoft.com/office/drawing/2014/main" id="{89EA3189-8A9C-405F-FC86-112DB48FE3D7}"/>
              </a:ext>
            </a:extLst>
          </p:cNvPr>
          <p:cNvPicPr>
            <a:picLocks noChangeAspect="1"/>
          </p:cNvPicPr>
          <p:nvPr/>
        </p:nvPicPr>
        <p:blipFill rotWithShape="1">
          <a:blip r:embed="rId3">
            <a:extLst>
              <a:ext uri="{28A0092B-C50C-407E-A947-70E740481C1C}">
                <a14:useLocalDpi xmlns:a14="http://schemas.microsoft.com/office/drawing/2010/main" val="0"/>
              </a:ext>
            </a:extLst>
          </a:blip>
          <a:srcRect r="7432" b="-3"/>
          <a:stretch/>
        </p:blipFill>
        <p:spPr>
          <a:xfrm rot="5400000">
            <a:off x="7588435" y="2305139"/>
            <a:ext cx="4224808" cy="3423093"/>
          </a:xfrm>
          <a:prstGeom prst="rect">
            <a:avLst/>
          </a:prstGeom>
        </p:spPr>
      </p:pic>
    </p:spTree>
    <p:extLst>
      <p:ext uri="{BB962C8B-B14F-4D97-AF65-F5344CB8AC3E}">
        <p14:creationId xmlns:p14="http://schemas.microsoft.com/office/powerpoint/2010/main" val="656918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93394DA-E684-47C2-9020-13225823F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0AE2CD-49FA-8823-8391-5C4CC3F8F706}"/>
              </a:ext>
            </a:extLst>
          </p:cNvPr>
          <p:cNvSpPr>
            <a:spLocks noGrp="1"/>
          </p:cNvSpPr>
          <p:nvPr>
            <p:ph type="title"/>
          </p:nvPr>
        </p:nvSpPr>
        <p:spPr>
          <a:xfrm>
            <a:off x="838200" y="365125"/>
            <a:ext cx="10515600" cy="1306443"/>
          </a:xfrm>
        </p:spPr>
        <p:txBody>
          <a:bodyPr>
            <a:normAutofit/>
          </a:bodyPr>
          <a:lstStyle/>
          <a:p>
            <a:r>
              <a:rPr lang="en-US" sz="4000" b="1">
                <a:latin typeface="Calibri" panose="020F0502020204030204" pitchFamily="34" charset="0"/>
                <a:cs typeface="Calibri" panose="020F0502020204030204" pitchFamily="34" charset="0"/>
              </a:rPr>
              <a:t>Goal #5: Support Organizations and Improve Collaboration</a:t>
            </a:r>
          </a:p>
        </p:txBody>
      </p:sp>
      <p:sp>
        <p:nvSpPr>
          <p:cNvPr id="3" name="Content Placeholder 2">
            <a:extLst>
              <a:ext uri="{FF2B5EF4-FFF2-40B4-BE49-F238E27FC236}">
                <a16:creationId xmlns:a16="http://schemas.microsoft.com/office/drawing/2014/main" id="{5F80B30F-3F2F-C2D7-312C-45E729328A3E}"/>
              </a:ext>
            </a:extLst>
          </p:cNvPr>
          <p:cNvSpPr>
            <a:spLocks noGrp="1"/>
          </p:cNvSpPr>
          <p:nvPr>
            <p:ph idx="1"/>
          </p:nvPr>
        </p:nvSpPr>
        <p:spPr>
          <a:xfrm>
            <a:off x="838200" y="1825625"/>
            <a:ext cx="6714744" cy="4303465"/>
          </a:xfrm>
        </p:spPr>
        <p:txBody>
          <a:bodyPr vert="horz" lIns="91440" tIns="45720" rIns="91440" bIns="45720" rtlCol="0">
            <a:normAutofit/>
          </a:bodyPr>
          <a:lstStyle/>
          <a:p>
            <a:pPr marL="12700" marR="471170" lvl="0" indent="0" defTabSz="914400" eaLnBrk="1" fontAlgn="auto" latinLnBrk="0" hangingPunct="1">
              <a:spcBef>
                <a:spcPts val="100"/>
              </a:spcBef>
              <a:spcAft>
                <a:spcPts val="0"/>
              </a:spcAft>
              <a:buClrTx/>
              <a:buSzTx/>
              <a:buNone/>
              <a:tabLst/>
              <a:defRPr/>
            </a:pPr>
            <a:r>
              <a:rPr lang="en-US" sz="2000" u="sng" kern="0">
                <a:latin typeface="Arial"/>
                <a:cs typeface="Arial"/>
              </a:rPr>
              <a:t>Objectives</a:t>
            </a:r>
            <a:r>
              <a:rPr kumimoji="0" lang="en-US" sz="2000" i="0" u="sng" strike="noStrike" kern="0" cap="none" spc="0" normalizeH="0" baseline="0" noProof="0">
                <a:ln>
                  <a:noFill/>
                </a:ln>
                <a:effectLst/>
                <a:uLnTx/>
                <a:uFillTx/>
                <a:latin typeface="Arial"/>
                <a:cs typeface="Arial"/>
              </a:rPr>
              <a:t>:</a:t>
            </a:r>
            <a:endParaRPr lang="en-US" sz="2000">
              <a:latin typeface="Arial"/>
              <a:cs typeface="Arial"/>
            </a:endParaRPr>
          </a:p>
          <a:p>
            <a:pPr marL="12700" marR="471170" indent="0">
              <a:spcBef>
                <a:spcPts val="100"/>
              </a:spcBef>
              <a:buNone/>
              <a:defRPr/>
            </a:pPr>
            <a:r>
              <a:rPr kumimoji="0" lang="en-US" sz="2000" i="0" u="none" strike="noStrike" kern="0" cap="none" spc="0" normalizeH="0" baseline="0" noProof="0">
                <a:ln>
                  <a:noFill/>
                </a:ln>
                <a:effectLst/>
                <a:uLnTx/>
                <a:uFillTx/>
                <a:latin typeface="Arial"/>
                <a:cs typeface="Arial"/>
              </a:rPr>
              <a:t>Provide training materials to support agency staff knowledge of the available homelessness services in Oakland County, improve well-being of service providers, and increase cultural competence of providers.</a:t>
            </a:r>
            <a:r>
              <a:rPr lang="en-US" sz="2000" kern="0">
                <a:latin typeface="Arial"/>
                <a:cs typeface="Arial"/>
              </a:rPr>
              <a:t> </a:t>
            </a:r>
            <a:endParaRPr lang="en-US" sz="2000" i="0" u="none" strike="noStrike" kern="0" cap="none" spc="0" normalizeH="0" baseline="0" noProof="0">
              <a:ln>
                <a:noFill/>
              </a:ln>
              <a:effectLst/>
              <a:uLnTx/>
              <a:uFillTx/>
              <a:latin typeface="Arial"/>
              <a:cs typeface="Arial"/>
            </a:endParaRPr>
          </a:p>
          <a:p>
            <a:pPr marL="12700" marR="471170" indent="0">
              <a:spcBef>
                <a:spcPts val="100"/>
              </a:spcBef>
              <a:buNone/>
              <a:defRPr/>
            </a:pPr>
            <a:endParaRPr lang="en-US" sz="2000" kern="0">
              <a:latin typeface="Arial"/>
              <a:cs typeface="Arial"/>
            </a:endParaRPr>
          </a:p>
          <a:p>
            <a:pPr marL="12700" marR="471170" indent="0">
              <a:spcBef>
                <a:spcPts val="100"/>
              </a:spcBef>
              <a:buNone/>
              <a:defRPr/>
            </a:pPr>
            <a:r>
              <a:rPr lang="en-US" sz="2000" kern="0">
                <a:latin typeface="Arial"/>
                <a:cs typeface="Arial"/>
              </a:rPr>
              <a:t>    </a:t>
            </a:r>
            <a:r>
              <a:rPr kumimoji="0" lang="en-US" sz="2000" u="sng" strike="noStrike" kern="0" cap="none" spc="0" normalizeH="0" baseline="0" noProof="0">
                <a:ln>
                  <a:noFill/>
                </a:ln>
                <a:effectLst/>
                <a:uLnTx/>
                <a:uFillTx/>
                <a:latin typeface="Arial"/>
                <a:cs typeface="Arial"/>
              </a:rPr>
              <a:t>Group Update:</a:t>
            </a:r>
            <a:r>
              <a:rPr lang="en-US" sz="2000" kern="0">
                <a:latin typeface="Arial"/>
                <a:cs typeface="Arial"/>
              </a:rPr>
              <a:t> </a:t>
            </a:r>
          </a:p>
          <a:p>
            <a:pPr marL="469900" marR="471170" indent="-457200">
              <a:spcBef>
                <a:spcPts val="100"/>
              </a:spcBef>
              <a:defRPr/>
            </a:pPr>
            <a:r>
              <a:rPr kumimoji="0" lang="en-US" sz="2000" i="0" u="none" strike="noStrike" kern="0" cap="none" spc="0" normalizeH="0" baseline="0" noProof="0">
                <a:ln>
                  <a:noFill/>
                </a:ln>
                <a:effectLst/>
                <a:uLnTx/>
                <a:uFillTx/>
                <a:latin typeface="Arial"/>
                <a:cs typeface="Arial"/>
              </a:rPr>
              <a:t>Collaborate with State &amp; County to create human centered communications.</a:t>
            </a:r>
            <a:endParaRPr lang="en-US" sz="2000">
              <a:latin typeface="Arial"/>
              <a:cs typeface="Arial"/>
            </a:endParaRPr>
          </a:p>
          <a:p>
            <a:pPr marL="12700" marR="471170" indent="0">
              <a:spcBef>
                <a:spcPts val="100"/>
              </a:spcBef>
              <a:buNone/>
              <a:defRPr/>
            </a:pPr>
            <a:endParaRPr lang="en-US" sz="2000" kern="0">
              <a:latin typeface="Arial"/>
              <a:cs typeface="Arial"/>
            </a:endParaRPr>
          </a:p>
          <a:p>
            <a:pPr marL="469900" marR="471170" indent="-457200">
              <a:spcBef>
                <a:spcPts val="100"/>
              </a:spcBef>
              <a:defRPr/>
            </a:pPr>
            <a:r>
              <a:rPr kumimoji="0" lang="en-US" sz="2000" i="0" u="none" strike="noStrike" kern="0" cap="none" spc="0" normalizeH="0" baseline="0" noProof="0">
                <a:ln>
                  <a:noFill/>
                </a:ln>
                <a:effectLst/>
                <a:uLnTx/>
                <a:uFillTx/>
                <a:latin typeface="Arial"/>
                <a:cs typeface="Arial"/>
              </a:rPr>
              <a:t>Model the application process developed by Civilla (Project Re:form) to design a streamlined process to access services.</a:t>
            </a:r>
            <a:endParaRPr lang="en-US" sz="2000">
              <a:latin typeface="Arial"/>
              <a:cs typeface="Arial"/>
            </a:endParaRPr>
          </a:p>
          <a:p>
            <a:pPr marL="12700" marR="471170" lvl="0" indent="0" defTabSz="914400" eaLnBrk="1" fontAlgn="auto" latinLnBrk="0" hangingPunct="1">
              <a:spcBef>
                <a:spcPts val="100"/>
              </a:spcBef>
              <a:spcAft>
                <a:spcPts val="0"/>
              </a:spcAft>
              <a:buClrTx/>
              <a:buSzTx/>
              <a:buNone/>
              <a:tabLst/>
              <a:defRPr/>
            </a:pPr>
            <a:endParaRPr lang="en-US" sz="2000" i="0" u="none" strike="noStrike" kern="0" cap="none" spc="0" normalizeH="0" baseline="0" noProof="0">
              <a:ln>
                <a:noFill/>
              </a:ln>
              <a:effectLst/>
              <a:uLnTx/>
              <a:uFillTx/>
              <a:latin typeface="Arial"/>
              <a:cs typeface="Arial"/>
            </a:endParaRPr>
          </a:p>
          <a:p>
            <a:pPr marL="355600" marR="471170" lvl="0" indent="-342900" defTabSz="914400" eaLnBrk="1" fontAlgn="auto" latinLnBrk="0" hangingPunct="1">
              <a:spcBef>
                <a:spcPts val="100"/>
              </a:spcBef>
              <a:spcAft>
                <a:spcPts val="0"/>
              </a:spcAft>
              <a:buClrTx/>
              <a:buSzTx/>
              <a:tabLst/>
              <a:defRPr/>
            </a:pPr>
            <a:endParaRPr lang="en-US" sz="2000" i="0" u="none" strike="noStrike" kern="0" cap="none" spc="0" normalizeH="0" baseline="0" noProof="0">
              <a:ln>
                <a:noFill/>
              </a:ln>
              <a:effectLst/>
              <a:uLnTx/>
              <a:uFillTx/>
              <a:latin typeface="Arial"/>
              <a:cs typeface="Arial"/>
            </a:endParaRPr>
          </a:p>
          <a:p>
            <a:pPr marL="0" indent="0">
              <a:buNone/>
            </a:pPr>
            <a:endParaRPr lang="en-US" sz="2000" b="1"/>
          </a:p>
        </p:txBody>
      </p:sp>
      <p:pic>
        <p:nvPicPr>
          <p:cNvPr id="5" name="Picture 4" descr="A group of people sitting around a table&#10;&#10;Description automatically generated">
            <a:extLst>
              <a:ext uri="{FF2B5EF4-FFF2-40B4-BE49-F238E27FC236}">
                <a16:creationId xmlns:a16="http://schemas.microsoft.com/office/drawing/2014/main" id="{19D44341-DFBA-2B0E-56A6-7EE0883DF7BC}"/>
              </a:ext>
            </a:extLst>
          </p:cNvPr>
          <p:cNvPicPr>
            <a:picLocks noChangeAspect="1"/>
          </p:cNvPicPr>
          <p:nvPr/>
        </p:nvPicPr>
        <p:blipFill rotWithShape="1">
          <a:blip r:embed="rId3">
            <a:extLst>
              <a:ext uri="{28A0092B-C50C-407E-A947-70E740481C1C}">
                <a14:useLocalDpi xmlns:a14="http://schemas.microsoft.com/office/drawing/2010/main" val="0"/>
              </a:ext>
            </a:extLst>
          </a:blip>
          <a:srcRect l="17714" r="21520" b="2"/>
          <a:stretch/>
        </p:blipFill>
        <p:spPr>
          <a:xfrm>
            <a:off x="7989293" y="1904282"/>
            <a:ext cx="3423093" cy="4224808"/>
          </a:xfrm>
          <a:prstGeom prst="rect">
            <a:avLst/>
          </a:prstGeom>
        </p:spPr>
      </p:pic>
    </p:spTree>
    <p:extLst>
      <p:ext uri="{BB962C8B-B14F-4D97-AF65-F5344CB8AC3E}">
        <p14:creationId xmlns:p14="http://schemas.microsoft.com/office/powerpoint/2010/main" val="14186816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magePreview xmlns="3832b04c-18f2-4622-a805-4558248fb972" xsi:nil="true"/>
    <lcf76f155ced4ddcb4097134ff3c332f xmlns="3832b04c-18f2-4622-a805-4558248fb972">
      <Terms xmlns="http://schemas.microsoft.com/office/infopath/2007/PartnerControls"/>
    </lcf76f155ced4ddcb4097134ff3c332f>
    <TaxCatchAll xmlns="484c8c59-755d-4516-b8d2-1621b38262b4"/>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8756291AAAF0947887221C5CD5AAB2B" ma:contentTypeVersion="17" ma:contentTypeDescription="Create a new document." ma:contentTypeScope="" ma:versionID="c6e9cb49591266d41a17142de0b0fd4e">
  <xsd:schema xmlns:xsd="http://www.w3.org/2001/XMLSchema" xmlns:xs="http://www.w3.org/2001/XMLSchema" xmlns:p="http://schemas.microsoft.com/office/2006/metadata/properties" xmlns:ns2="3832b04c-18f2-4622-a805-4558248fb972" xmlns:ns3="1e506de5-6094-4e1b-ac81-d6b38018aad2" xmlns:ns4="484c8c59-755d-4516-b8d2-1621b38262b4" targetNamespace="http://schemas.microsoft.com/office/2006/metadata/properties" ma:root="true" ma:fieldsID="5bb1bbbc82001936ae71106352c918b8" ns2:_="" ns3:_="" ns4:_="">
    <xsd:import namespace="3832b04c-18f2-4622-a805-4558248fb972"/>
    <xsd:import namespace="1e506de5-6094-4e1b-ac81-d6b38018aad2"/>
    <xsd:import namespace="484c8c59-755d-4516-b8d2-1621b38262b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ImagePreview"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32b04c-18f2-4622-a805-4558248fb9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ab1785c-03c4-4f5d-a7bb-9621a47e58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ImagePreview" ma:index="23" nillable="true" ma:displayName="Image Preview" ma:format="Thumbnail" ma:internalName="ImagePreview">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506de5-6094-4e1b-ac81-d6b38018aad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4c8c59-755d-4516-b8d2-1621b38262b4"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d0753f1-42fb-4d71-9677-c5e4ba541022}" ma:internalName="TaxCatchAll" ma:showField="CatchAllData" ma:web="1e506de5-6094-4e1b-ac81-d6b38018aa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4E6A8C-1902-4745-BC88-83AB7EBA751B}">
  <ds:schemaRefs>
    <ds:schemaRef ds:uri="http://schemas.microsoft.com/office/2006/documentManagement/types"/>
    <ds:schemaRef ds:uri="http://purl.org/dc/elements/1.1/"/>
    <ds:schemaRef ds:uri="http://purl.org/dc/dcmitype/"/>
    <ds:schemaRef ds:uri="3832b04c-18f2-4622-a805-4558248fb972"/>
    <ds:schemaRef ds:uri="http://purl.org/dc/terms/"/>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484c8c59-755d-4516-b8d2-1621b38262b4"/>
    <ds:schemaRef ds:uri="1e506de5-6094-4e1b-ac81-d6b38018aad2"/>
  </ds:schemaRefs>
</ds:datastoreItem>
</file>

<file path=customXml/itemProps2.xml><?xml version="1.0" encoding="utf-8"?>
<ds:datastoreItem xmlns:ds="http://schemas.openxmlformats.org/officeDocument/2006/customXml" ds:itemID="{55AFCD3A-D0F2-438C-880A-EE2FEC14FB8B}">
  <ds:schemaRefs>
    <ds:schemaRef ds:uri="http://schemas.microsoft.com/sharepoint/v3/contenttype/forms"/>
  </ds:schemaRefs>
</ds:datastoreItem>
</file>

<file path=customXml/itemProps3.xml><?xml version="1.0" encoding="utf-8"?>
<ds:datastoreItem xmlns:ds="http://schemas.openxmlformats.org/officeDocument/2006/customXml" ds:itemID="{A9C13F00-6DC8-416A-B023-B405C817DE13}">
  <ds:schemaRefs>
    <ds:schemaRef ds:uri="1e506de5-6094-4e1b-ac81-d6b38018aad2"/>
    <ds:schemaRef ds:uri="3832b04c-18f2-4622-a805-4558248fb972"/>
    <ds:schemaRef ds:uri="484c8c59-755d-4516-b8d2-1621b38262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189</TotalTime>
  <Words>623</Words>
  <Application>Microsoft Office PowerPoint</Application>
  <PresentationFormat>Widescreen</PresentationFormat>
  <Paragraphs>73</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Aptos</vt:lpstr>
      <vt:lpstr>Aptos Display</vt:lpstr>
      <vt:lpstr>Arial</vt:lpstr>
      <vt:lpstr>Arial,Sans-Serif</vt:lpstr>
      <vt:lpstr>Calibri</vt:lpstr>
      <vt:lpstr>Office Theme</vt:lpstr>
      <vt:lpstr>Oakland County Neighborhood &amp; Housing  Development Division Blueprint to End Homelessness Update, May 1, 2024 </vt:lpstr>
      <vt:lpstr>Purpose</vt:lpstr>
      <vt:lpstr>Vision Statement</vt:lpstr>
      <vt:lpstr>Timeline</vt:lpstr>
      <vt:lpstr>Goal #1: Prevent Root Cause of Homelessness</vt:lpstr>
      <vt:lpstr>Goal #2: Increased Affordable, Quality Housing</vt:lpstr>
      <vt:lpstr>Goal #3: Ensure equitable access to shelter</vt:lpstr>
      <vt:lpstr>Goal #4: Improve Continuum of Care Outreach and Education</vt:lpstr>
      <vt:lpstr>Goal #5: Support Organizations and Improve Collaboration</vt:lpstr>
      <vt:lpstr>Blueprint Co-Chairs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Cassise, Hanna</dc:creator>
  <cp:lastModifiedBy>Earl, Darryl De Mar</cp:lastModifiedBy>
  <cp:revision>4</cp:revision>
  <cp:lastPrinted>2024-04-30T14:39:14Z</cp:lastPrinted>
  <dcterms:created xsi:type="dcterms:W3CDTF">2024-03-18T14:35:49Z</dcterms:created>
  <dcterms:modified xsi:type="dcterms:W3CDTF">2024-05-01T16:27:53Z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0x01010078756291AAAF0947887221C5CD5AAB2B</vt:lpwstr>
  </property>
</Properties>
</file>