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663" r:id="rId5"/>
  </p:sldMasterIdLst>
  <p:notesMasterIdLst>
    <p:notesMasterId r:id="rId16"/>
  </p:notesMasterIdLst>
  <p:handoutMasterIdLst>
    <p:handoutMasterId r:id="rId17"/>
  </p:handoutMasterIdLst>
  <p:sldIdLst>
    <p:sldId id="1067" r:id="rId6"/>
    <p:sldId id="1051" r:id="rId7"/>
    <p:sldId id="1068" r:id="rId8"/>
    <p:sldId id="1075" r:id="rId9"/>
    <p:sldId id="1069" r:id="rId10"/>
    <p:sldId id="1070" r:id="rId11"/>
    <p:sldId id="1074" r:id="rId12"/>
    <p:sldId id="1071" r:id="rId13"/>
    <p:sldId id="1072" r:id="rId14"/>
    <p:sldId id="1073" r:id="rId15"/>
  </p:sldIdLst>
  <p:sldSz cx="7315200" cy="9601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F5F807-5AA1-9479-DF09-19D0C9397C5E}" name="Proksch, Susan" initials="SP" userId="S::prokschs@oakgov.com::7b82183f-09d7-42fb-a404-082fa33c01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den, Alyson" initials="HA" lastIdx="1" clrIdx="0">
    <p:extLst>
      <p:ext uri="{19B8F6BF-5375-455C-9EA6-DF929625EA0E}">
        <p15:presenceInfo xmlns:p15="http://schemas.microsoft.com/office/powerpoint/2012/main" userId="S::AHayden@rwbaird.com::6ea25f57-0430-4798-afbf-4a8f9e0b261c" providerId="AD"/>
      </p:ext>
    </p:extLst>
  </p:cmAuthor>
  <p:cmAuthor id="2" name="Chambers, Hilarie" initials="CH" lastIdx="3" clrIdx="1">
    <p:extLst>
      <p:ext uri="{19B8F6BF-5375-455C-9EA6-DF929625EA0E}">
        <p15:presenceInfo xmlns:p15="http://schemas.microsoft.com/office/powerpoint/2012/main" userId="S::chambershi@oakgov.com::da35f76d-e267-49ca-9b34-4f522d7e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9423"/>
    <a:srgbClr val="009966"/>
    <a:srgbClr val="696969"/>
    <a:srgbClr val="3399FF"/>
    <a:srgbClr val="CCFFCC"/>
    <a:srgbClr val="84BA3C"/>
    <a:srgbClr val="595959"/>
    <a:srgbClr val="CEDAEB"/>
    <a:srgbClr val="8E9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4FD73-DBB4-47F5-BE51-ACF32A960F57}" v="2" dt="2024-09-11T17:54:19.120"/>
    <p1510:client id="{BC85CAF1-5FB5-ED75-89E4-5B87FDF5B857}" v="12" dt="2024-09-11T17:51:40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66" y="78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r">
              <a:defRPr sz="1200"/>
            </a:lvl1pPr>
          </a:lstStyle>
          <a:p>
            <a:fld id="{8C7A27DC-3A43-4094-9C46-B0475362006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r">
              <a:defRPr sz="1200"/>
            </a:lvl1pPr>
          </a:lstStyle>
          <a:p>
            <a:fld id="{AA528687-D2CB-4421-AC36-263E50F17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3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r">
              <a:defRPr sz="1200"/>
            </a:lvl1pPr>
          </a:lstStyle>
          <a:p>
            <a:fld id="{325C0139-041C-4D06-97D9-7E16AA70846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8050" y="696913"/>
            <a:ext cx="2654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5" rIns="91692" bIns="458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692" tIns="45845" rIns="91692" bIns="45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r">
              <a:defRPr sz="1200"/>
            </a:lvl1pPr>
          </a:lstStyle>
          <a:p>
            <a:fld id="{48D44386-29B4-4C81-A632-D380CB53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7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5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0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hyperlink" Target="https://www.michigan.gov/som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</a:t>
            </a:r>
            <a:fld id="{A9AA3D4F-4B37-4EA2-8B27-983307ABE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00AC8E-9A28-A345-B5EE-1E6C271E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69115"/>
            <a:ext cx="6723485" cy="29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0AA3B5-CA7B-4852-6FA1-FDC29C90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79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A6DCA-D0B7-6B6B-448B-216378FAC5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2957" y="585888"/>
            <a:ext cx="6729984" cy="63868"/>
            <a:chOff x="932329" y="7766760"/>
            <a:chExt cx="5450542" cy="871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3D6FF-35A6-4476-4863-8B64FB715723}"/>
                </a:ext>
              </a:extLst>
            </p:cNvPr>
            <p:cNvCxnSpPr/>
            <p:nvPr/>
          </p:nvCxnSpPr>
          <p:spPr>
            <a:xfrm flipV="1">
              <a:off x="932329" y="7846851"/>
              <a:ext cx="5450542" cy="70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53C955-4CD5-11EE-50D3-C0EB3753410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32329" y="7766760"/>
              <a:ext cx="5450542" cy="709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6568D8-9B31-4CF1-7AC9-0EF9F5945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309A5-00A4-98B0-72FE-EA03369EAEF9}"/>
              </a:ext>
            </a:extLst>
          </p:cNvPr>
          <p:cNvSpPr txBox="1"/>
          <p:nvPr userDrawn="1"/>
        </p:nvSpPr>
        <p:spPr>
          <a:xfrm>
            <a:off x="5335675" y="8934329"/>
            <a:ext cx="109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Rev: 09/06/24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30CA87F-E4A3-7B4D-5770-F380C6745369}"/>
              </a:ext>
            </a:extLst>
          </p:cNvPr>
          <p:cNvSpPr txBox="1">
            <a:spLocks/>
          </p:cNvSpPr>
          <p:nvPr userDrawn="1"/>
        </p:nvSpPr>
        <p:spPr>
          <a:xfrm>
            <a:off x="942426" y="89719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AA3D4F-4B37-4EA2-8B27-983307ABE0EE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22666-0A5F-F629-C4CF-F01BF81483DB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87680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875921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C1498A0-F93F-41CD-BBED-ACE01F33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0521" y="2026920"/>
            <a:ext cx="2865120" cy="68719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8404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2453640"/>
            <a:ext cx="3108960" cy="896112"/>
          </a:xfrm>
          <a:solidFill>
            <a:srgbClr val="EA9423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840480" y="2453640"/>
            <a:ext cx="3108960" cy="896112"/>
          </a:xfrm>
          <a:solidFill>
            <a:srgbClr val="3389C9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F844FEB-916C-4010-919E-42E4DF96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76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18288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18288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16992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316992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4500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44500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4" hasCustomPrompt="1"/>
          </p:nvPr>
        </p:nvSpPr>
        <p:spPr>
          <a:xfrm>
            <a:off x="57912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57912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6" hasCustomPrompt="1"/>
          </p:nvPr>
        </p:nvSpPr>
        <p:spPr>
          <a:xfrm>
            <a:off x="4876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876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8" hasCustomPrompt="1"/>
          </p:nvPr>
        </p:nvSpPr>
        <p:spPr>
          <a:xfrm>
            <a:off x="18288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18288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7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316992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316992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2" hasCustomPrompt="1"/>
          </p:nvPr>
        </p:nvSpPr>
        <p:spPr>
          <a:xfrm>
            <a:off x="44500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44500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57912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57912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3" name="Title Placeholder 21">
            <a:extLst>
              <a:ext uri="{FF2B5EF4-FFF2-40B4-BE49-F238E27FC236}">
                <a16:creationId xmlns:a16="http://schemas.microsoft.com/office/drawing/2014/main" id="{19388237-F0BB-4003-AEE5-3FB839BA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02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057C-A833-FBFB-E5AC-816C998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78768-FA9B-7B19-8D19-CB0670EBD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0" y="2346960"/>
            <a:ext cx="1280160" cy="6080760"/>
          </a:xfrm>
          <a:solidFill>
            <a:schemeClr val="tx1">
              <a:lumMod val="40000"/>
              <a:lumOff val="60000"/>
            </a:schemeClr>
          </a:solidFill>
          <a:ln w="50800" cap="sq" cmpd="dbl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443"/>
              </a:spcAft>
              <a:buNone/>
              <a:defRPr sz="798"/>
            </a:lvl1pPr>
            <a:lvl2pPr>
              <a:buNone/>
              <a:defRPr sz="532"/>
            </a:lvl2pPr>
            <a:lvl3pPr>
              <a:buNone/>
              <a:defRPr sz="443"/>
            </a:lvl3pPr>
            <a:lvl4pPr>
              <a:buNone/>
              <a:defRPr sz="398"/>
            </a:lvl4pPr>
            <a:lvl5pPr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89760" y="2346961"/>
            <a:ext cx="5120640" cy="61874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C908D119-9BFA-42CD-BF9E-EDCF33FF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8427720"/>
            <a:ext cx="5852160" cy="960120"/>
          </a:xfrm>
        </p:spPr>
        <p:txBody>
          <a:bodyPr/>
          <a:lstStyle>
            <a:lvl1pPr marL="0" indent="0">
              <a:buFontTx/>
              <a:buNone/>
              <a:defRPr sz="753"/>
            </a:lvl1pPr>
            <a:lvl2pPr>
              <a:buFontTx/>
              <a:buNone/>
              <a:defRPr sz="532"/>
            </a:lvl2pPr>
            <a:lvl3pPr>
              <a:buFontTx/>
              <a:buNone/>
              <a:defRPr sz="443"/>
            </a:lvl3pPr>
            <a:lvl4pPr>
              <a:buFontTx/>
              <a:buNone/>
              <a:defRPr sz="398"/>
            </a:lvl4pPr>
            <a:lvl5pPr>
              <a:buFontTx/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7029824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0" name="Rectangle 9"/>
          <p:cNvSpPr/>
          <p:nvPr/>
        </p:nvSpPr>
        <p:spPr>
          <a:xfrm>
            <a:off x="1236269" y="7156094"/>
            <a:ext cx="6078931" cy="9985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86" y="7170642"/>
            <a:ext cx="5852160" cy="960120"/>
          </a:xfrm>
        </p:spPr>
        <p:txBody>
          <a:bodyPr anchor="ctr">
            <a:normAutofit/>
          </a:bodyPr>
          <a:lstStyle>
            <a:lvl1pPr algn="l">
              <a:buNone/>
              <a:defRPr sz="1418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158240" y="0"/>
            <a:ext cx="80467" cy="961400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6269" y="0"/>
            <a:ext cx="6078931" cy="702982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18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315" y="7162495"/>
            <a:ext cx="1165555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6" name="Rectangle 15"/>
          <p:cNvSpPr/>
          <p:nvPr/>
        </p:nvSpPr>
        <p:spPr>
          <a:xfrm>
            <a:off x="-7665" y="7768440"/>
            <a:ext cx="7109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7" name="Rectangle 16"/>
          <p:cNvSpPr/>
          <p:nvPr/>
        </p:nvSpPr>
        <p:spPr>
          <a:xfrm>
            <a:off x="742874" y="7768440"/>
            <a:ext cx="415367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19038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113225"/>
            <a:ext cx="6583680" cy="3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5867401"/>
            <a:ext cx="6583680" cy="306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29D13902-AEC8-45DC-AE25-23E736B7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7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 userDrawn="1"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3" name="Rectangle 12"/>
          <p:cNvSpPr/>
          <p:nvPr userDrawn="1"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5043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7395" y="95053"/>
            <a:ext cx="5997805" cy="46619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238" y="68360"/>
            <a:ext cx="5781083" cy="466195"/>
          </a:xfrm>
        </p:spPr>
        <p:txBody>
          <a:bodyPr>
            <a:noAutofit/>
          </a:bodyPr>
          <a:lstStyle>
            <a:lvl1pPr algn="l">
              <a:buNone/>
              <a:defRPr sz="1418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532" y="95516"/>
            <a:ext cx="1266554" cy="225405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-6531" y="347778"/>
            <a:ext cx="426720" cy="20806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477563" y="347778"/>
            <a:ext cx="782459" cy="20806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4CE3B-CE68-201C-AB46-603294B0B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12A93-E028-4D13-7E6A-3CEB982A698B}"/>
              </a:ext>
            </a:extLst>
          </p:cNvPr>
          <p:cNvSpPr txBox="1"/>
          <p:nvPr userDrawn="1"/>
        </p:nvSpPr>
        <p:spPr>
          <a:xfrm>
            <a:off x="5398083" y="8934329"/>
            <a:ext cx="103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Rev: 02/23/244</a:t>
            </a:r>
          </a:p>
          <a:p>
            <a:r>
              <a:rPr lang="en-US" sz="1000"/>
              <a:t>Owner: IT PMO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3AF0A-8C50-166C-C012-9136A810C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E0DDF2-AEFF-188F-0698-C2ADF460A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0375" y="64008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4CB74-DC08-109E-3028-D8604093A55A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52175750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45280" y="853440"/>
            <a:ext cx="2865120" cy="7467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F1FCF4-0EF7-2443-A0FA-B1FD92C6B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9121140"/>
            <a:ext cx="396080" cy="2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0" userDrawn="1">
          <p15:clr>
            <a:srgbClr val="FBAE40"/>
          </p15:clr>
        </p15:guide>
        <p15:guide id="2" orient="horz" pos="6505" userDrawn="1">
          <p15:clr>
            <a:srgbClr val="FBAE40"/>
          </p15:clr>
        </p15:guide>
        <p15:guide id="3" orient="horz" pos="12359" userDrawn="1">
          <p15:clr>
            <a:srgbClr val="FBAE40"/>
          </p15:clr>
        </p15:guide>
        <p15:guide id="4" pos="210" userDrawn="1">
          <p15:clr>
            <a:srgbClr val="FBAE40"/>
          </p15:clr>
        </p15:guide>
        <p15:guide id="5" pos="3745" userDrawn="1">
          <p15:clr>
            <a:srgbClr val="FBAE40"/>
          </p15:clr>
        </p15:guide>
        <p15:guide id="6" pos="72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97" y="2272"/>
          <a:ext cx="1295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7" y="2272"/>
                        <a:ext cx="1295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49FD32C-2A27-4371-94EC-FD5C03F604D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7186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6991232" y="9356818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5D8E8-1FD1-4E37-8B7B-340D546AB59E}"/>
              </a:ext>
            </a:extLst>
          </p:cNvPr>
          <p:cNvSpPr/>
          <p:nvPr userDrawn="1"/>
        </p:nvSpPr>
        <p:spPr>
          <a:xfrm>
            <a:off x="1" y="8948119"/>
            <a:ext cx="7315200" cy="653082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328" tIns="20664" rIns="41328" bIns="206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23">
              <a:solidFill>
                <a:schemeClr val="tx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F9FCF8D-313E-42DF-9D90-8DB0ED5690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91232" y="9410219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lideLogoText">
            <a:extLst>
              <a:ext uri="{FF2B5EF4-FFF2-40B4-BE49-F238E27FC236}">
                <a16:creationId xmlns:a16="http://schemas.microsoft.com/office/drawing/2014/main" id="{EFDA50CF-8CAA-4A39-B70C-4B8F557366C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735676" y="9410219"/>
            <a:ext cx="1173398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404663"/>
            <a:r>
              <a:rPr lang="en-US" sz="361" b="0" baseline="0">
                <a:solidFill>
                  <a:schemeClr val="bg1"/>
                </a:solidFill>
                <a:latin typeface="+mn-lt"/>
              </a:rPr>
              <a:t>Michigan Department of Labor and Economic Opportunity</a:t>
            </a:r>
            <a:endParaRPr lang="x-none" sz="361" b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541" descr="Michigan.gov">
            <a:hlinkClick r:id="rId7"/>
            <a:extLst>
              <a:ext uri="{FF2B5EF4-FFF2-40B4-BE49-F238E27FC236}">
                <a16:creationId xmlns:a16="http://schemas.microsoft.com/office/drawing/2014/main" id="{7E099D83-CB3E-4028-B30F-03EB664B5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" y="9066414"/>
            <a:ext cx="671750" cy="3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4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4" userDrawn="1">
          <p15:clr>
            <a:srgbClr val="F26B43"/>
          </p15:clr>
        </p15:guide>
        <p15:guide id="2" pos="6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5475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89760" y="5654040"/>
            <a:ext cx="5181600" cy="2560320"/>
          </a:xfrm>
        </p:spPr>
        <p:txBody>
          <a:bodyPr anchor="b">
            <a:normAutofit/>
          </a:bodyPr>
          <a:lstStyle>
            <a:lvl1pPr>
              <a:defRPr sz="1595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886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11C03-DC5E-4111-83FC-AA3AB10088F3}"/>
              </a:ext>
            </a:extLst>
          </p:cNvPr>
          <p:cNvSpPr/>
          <p:nvPr userDrawn="1"/>
        </p:nvSpPr>
        <p:spPr>
          <a:xfrm>
            <a:off x="0" y="2346960"/>
            <a:ext cx="3246121" cy="304214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3281" y="426721"/>
            <a:ext cx="3749040" cy="885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33400"/>
            <a:ext cx="2788921" cy="17068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D5BB22-C83A-4D74-99F2-2C2EDD235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880360"/>
            <a:ext cx="2788921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1959" y="426721"/>
            <a:ext cx="2880361" cy="8854440"/>
          </a:xfrm>
        </p:spPr>
        <p:txBody>
          <a:bodyPr/>
          <a:lstStyle>
            <a:lvl1pPr>
              <a:buNone/>
              <a:defRPr sz="886" b="1"/>
            </a:lvl1pPr>
            <a:lvl2pPr>
              <a:spcBef>
                <a:spcPts val="532"/>
              </a:spcBef>
              <a:defRPr/>
            </a:lvl2pPr>
            <a:lvl3pPr>
              <a:spcBef>
                <a:spcPts val="532"/>
              </a:spcBef>
              <a:defRPr/>
            </a:lvl3pPr>
            <a:lvl4pPr>
              <a:spcBef>
                <a:spcPts val="532"/>
              </a:spcBef>
              <a:defRPr/>
            </a:lvl4pPr>
            <a:lvl5pPr>
              <a:spcBef>
                <a:spcPts val="532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6952B-BA6A-4433-8BE1-EEE63C036AE8}"/>
              </a:ext>
            </a:extLst>
          </p:cNvPr>
          <p:cNvSpPr/>
          <p:nvPr userDrawn="1"/>
        </p:nvSpPr>
        <p:spPr>
          <a:xfrm>
            <a:off x="0" y="426721"/>
            <a:ext cx="3737587" cy="927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8"/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181204"/>
            <a:ext cx="3520441" cy="11734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1772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44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0118" y="2240280"/>
            <a:ext cx="6522720" cy="6294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71331891-6D2B-4304-9F75-A147D3F8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3840481"/>
            <a:ext cx="5088891" cy="2342515"/>
          </a:xfrm>
        </p:spPr>
        <p:txBody>
          <a:bodyPr anchor="t"/>
          <a:lstStyle>
            <a:lvl1pPr marL="0" indent="0">
              <a:buNone/>
              <a:defRPr sz="1240">
                <a:solidFill>
                  <a:schemeClr val="tx1"/>
                </a:solidFill>
              </a:defRPr>
            </a:lvl1pPr>
            <a:lvl2pPr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133600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1386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1386840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40280"/>
            <a:ext cx="1645920" cy="693420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" y="2987040"/>
            <a:ext cx="426720" cy="640080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484094" y="2987040"/>
            <a:ext cx="1161826" cy="640080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3326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284657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7537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753778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7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ags" Target="../tags/tag1.xml"/><Relationship Id="rId21" Type="http://schemas.openxmlformats.org/officeDocument/2006/relationships/image" Target="../media/image5.emf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theme" Target="../theme/theme2.xml"/><Relationship Id="rId16" Type="http://schemas.openxmlformats.org/officeDocument/2006/relationships/tags" Target="../tags/tag1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0118" y="2240280"/>
            <a:ext cx="6522720" cy="6336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94A12-E255-491E-A760-DA1574956698}"/>
              </a:ext>
            </a:extLst>
          </p:cNvPr>
          <p:cNvSpPr/>
          <p:nvPr userDrawn="1"/>
        </p:nvSpPr>
        <p:spPr>
          <a:xfrm>
            <a:off x="-10450" y="1616026"/>
            <a:ext cx="7333155" cy="302436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68" r:id="rId3"/>
    <p:sldLayoutId id="2147483669" r:id="rId4"/>
    <p:sldLayoutId id="2147483694" r:id="rId5"/>
    <p:sldLayoutId id="2147483715" r:id="rId6"/>
    <p:sldLayoutId id="2147483670" r:id="rId7"/>
    <p:sldLayoutId id="2147483671" r:id="rId8"/>
    <p:sldLayoutId id="2147483687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16" r:id="rId15"/>
    <p:sldLayoutId id="2147483679" r:id="rId16"/>
    <p:sldLayoutId id="2147483680" r:id="rId17"/>
    <p:sldLayoutId id="2147483683" r:id="rId18"/>
    <p:sldLayoutId id="2147483691" r:id="rId19"/>
    <p:sldLayoutId id="2147483661" r:id="rId20"/>
    <p:sldLayoutId id="2147483697" r:id="rId2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1418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0487" indent="-150487" algn="l" rtl="0" eaLnBrk="1" latinLnBrk="0" hangingPunct="1">
        <a:spcBef>
          <a:spcPts val="31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1063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4492" indent="-142752" algn="l" rtl="0" eaLnBrk="1" latinLnBrk="0" hangingPunct="1">
        <a:spcBef>
          <a:spcPts val="243"/>
        </a:spcBef>
        <a:buClr>
          <a:schemeClr val="accent1"/>
        </a:buClr>
        <a:buSzPct val="125000"/>
        <a:buFont typeface="Arial" panose="020B0604020202020204" pitchFamily="34" charset="0"/>
        <a:buChar char="•"/>
        <a:defRPr kumimoji="0" sz="886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4979" indent="-151191" algn="l" rtl="0" eaLnBrk="1" latinLnBrk="0" hangingPunct="1">
        <a:spcBef>
          <a:spcPts val="221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798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2892" indent="-150487" algn="l" rtl="0" eaLnBrk="1" latinLnBrk="0" hangingPunct="1">
        <a:spcBef>
          <a:spcPts val="177"/>
        </a:spcBef>
        <a:buClr>
          <a:schemeClr val="accent3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0733" indent="-151894" algn="l" rtl="0" eaLnBrk="1" latinLnBrk="0" hangingPunct="1">
        <a:spcBef>
          <a:spcPts val="177"/>
        </a:spcBef>
        <a:buClr>
          <a:schemeClr val="accent4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31616" indent="-10126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132" indent="-10126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74647" indent="-10126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0126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5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7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10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12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15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17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735210"/>
              </p:ext>
            </p:extLst>
          </p:nvPr>
        </p:nvGraphicFramePr>
        <p:xfrm>
          <a:off x="0" y="0"/>
          <a:ext cx="129587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9587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29587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6815754" y="2817118"/>
            <a:ext cx="884858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>
                <a:solidFill>
                  <a:srgbClr val="808080"/>
                </a:solidFill>
                <a:latin typeface="+mn-lt"/>
                <a:ea typeface="+mn-ea"/>
              </a:rPr>
              <a:t>Last Modified 10/19/2017 9:23 PM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6874263" y="5922291"/>
            <a:ext cx="767839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>
                <a:solidFill>
                  <a:srgbClr val="808080"/>
                </a:solidFill>
                <a:latin typeface="+mn-lt"/>
                <a:ea typeface="+mn-ea"/>
              </a:rPr>
              <a:t>Printed 12/2/2016 8:13 AM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7193" y="328811"/>
            <a:ext cx="7035291" cy="1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97191" y="108225"/>
            <a:ext cx="221214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361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97193" y="792592"/>
            <a:ext cx="7035291" cy="1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723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97193" y="9129021"/>
            <a:ext cx="7035291" cy="343520"/>
            <a:chOff x="119063" y="6390897"/>
            <a:chExt cx="8618537" cy="24048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90897"/>
              <a:ext cx="8618537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92510"/>
              <a:ext cx="7199999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275516" indent="-275516" defTabSz="404663">
                <a:tabLst>
                  <a:tab pos="276950" algn="l"/>
                </a:tabLst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185725" y="2281897"/>
            <a:ext cx="3480713" cy="240370"/>
            <a:chOff x="915" y="924"/>
            <a:chExt cx="2686" cy="10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924"/>
              <a:ext cx="2686" cy="1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723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sz="723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6904405" y="408182"/>
            <a:ext cx="228076" cy="83229"/>
            <a:chOff x="8461372" y="285750"/>
            <a:chExt cx="279403" cy="5826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61372" y="285750"/>
              <a:ext cx="279403" cy="5826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404663">
                <a:buClr>
                  <a:srgbClr val="002960"/>
                </a:buClr>
              </a:pPr>
              <a:r>
                <a:rPr lang="x-none" sz="361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61372" y="285750"/>
              <a:ext cx="0" cy="5826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61372" y="344015"/>
              <a:ext cx="27940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6945876" y="9038204"/>
            <a:ext cx="37321" cy="176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723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6461075" y="399108"/>
            <a:ext cx="438173" cy="1405940"/>
            <a:chOff x="7835905" y="279400"/>
            <a:chExt cx="536781" cy="98425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6" y="279400"/>
              <a:ext cx="282780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3" y="54927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3" y="820738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3" y="10922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6209808" y="399107"/>
            <a:ext cx="689571" cy="909326"/>
            <a:chOff x="7540629" y="279400"/>
            <a:chExt cx="844754" cy="636588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6406640" y="358288"/>
            <a:ext cx="492598" cy="1866276"/>
            <a:chOff x="7769225" y="250825"/>
            <a:chExt cx="60345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404663" rtl="0" eaLnBrk="1" fontAlgn="base" hangingPunct="1">
        <a:spcBef>
          <a:spcPct val="0"/>
        </a:spcBef>
        <a:spcAft>
          <a:spcPct val="0"/>
        </a:spcAft>
        <a:tabLst>
          <a:tab pos="121973" algn="l"/>
        </a:tabLst>
        <a:defRPr lang="x-none" sz="904" b="0" baseline="0">
          <a:solidFill>
            <a:srgbClr val="28807C"/>
          </a:solidFill>
          <a:latin typeface="+mj-lt"/>
          <a:ea typeface="+mj-ea"/>
          <a:cs typeface="+mj-cs"/>
        </a:defRPr>
      </a:lvl1pPr>
      <a:lvl2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2pPr>
      <a:lvl3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3pPr>
      <a:lvl4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4pPr>
      <a:lvl5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5pPr>
      <a:lvl6pPr marL="20663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6pPr>
      <a:lvl7pPr marL="413273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7pPr>
      <a:lvl8pPr marL="619910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8pPr>
      <a:lvl9pPr marL="82654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9pPr>
    </p:titleStyle>
    <p:bodyStyle>
      <a:lvl1pPr marL="0" indent="0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632" baseline="0">
          <a:solidFill>
            <a:schemeClr val="tx1"/>
          </a:solidFill>
          <a:latin typeface="+mn-lt"/>
          <a:ea typeface="+mn-ea"/>
          <a:cs typeface="+mn-cs"/>
        </a:defRPr>
      </a:lvl1pPr>
      <a:lvl2pPr marL="87534" indent="-8681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632" baseline="0">
          <a:solidFill>
            <a:schemeClr val="tx1"/>
          </a:solidFill>
          <a:latin typeface="+mn-lt"/>
        </a:defRPr>
      </a:lvl2pPr>
      <a:lvl3pPr marL="206637" indent="-11838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632" baseline="0">
          <a:solidFill>
            <a:schemeClr val="tx1"/>
          </a:solidFill>
          <a:latin typeface="+mn-lt"/>
        </a:defRPr>
      </a:lvl3pPr>
      <a:lvl4pPr marL="277669" indent="-7031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632" baseline="0">
          <a:solidFill>
            <a:schemeClr val="tx1"/>
          </a:solidFill>
          <a:latin typeface="+mn-lt"/>
        </a:defRPr>
      </a:lvl4pPr>
      <a:lvl5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632" baseline="0">
          <a:solidFill>
            <a:schemeClr val="tx1"/>
          </a:solidFill>
          <a:latin typeface="+mn-lt"/>
        </a:defRPr>
      </a:lvl5pPr>
      <a:lvl6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6pPr>
      <a:lvl7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7pPr>
      <a:lvl8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8pPr>
      <a:lvl9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1pPr>
      <a:lvl2pPr marL="20663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2pPr>
      <a:lvl3pPr marL="41327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3pPr>
      <a:lvl4pPr marL="61991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4pPr>
      <a:lvl5pPr marL="82654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5pPr>
      <a:lvl6pPr marL="103318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6pPr>
      <a:lvl7pPr marL="123982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7pPr>
      <a:lvl8pPr marL="1446456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8pPr>
      <a:lvl9pPr marL="1653092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486C-A45C-D6D3-E3E7-742B4D68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/>
              <a:t>My Timesheet – Add &amp; Select Tasks Job Aid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FCBFF-17CE-9B64-4A49-C889C61D0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57255-9D4C-8533-9A13-3F7369B35675}"/>
              </a:ext>
            </a:extLst>
          </p:cNvPr>
          <p:cNvSpPr txBox="1">
            <a:spLocks/>
          </p:cNvSpPr>
          <p:nvPr/>
        </p:nvSpPr>
        <p:spPr>
          <a:xfrm>
            <a:off x="219456" y="722376"/>
            <a:ext cx="6876288" cy="61186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50487" indent="-150487" algn="l" rtl="0" eaLnBrk="1" latinLnBrk="0" hangingPunct="1">
              <a:spcBef>
                <a:spcPts val="31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1063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492" indent="-142752" algn="l" rtl="0" eaLnBrk="1" latinLnBrk="0" hangingPunct="1">
              <a:spcBef>
                <a:spcPts val="24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kumimoji="0" sz="886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979" indent="-151191" algn="l" rtl="0" eaLnBrk="1" latinLnBrk="0" hangingPunct="1">
              <a:spcBef>
                <a:spcPts val="221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798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2892" indent="-150487" algn="l" rtl="0" eaLnBrk="1" latinLnBrk="0" hangingPunct="1">
              <a:spcBef>
                <a:spcPts val="177"/>
              </a:spcBef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0733" indent="-151894" algn="l" rtl="0" eaLnBrk="1" latinLnBrk="0" hangingPunct="1">
              <a:spcBef>
                <a:spcPts val="177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1616" indent="-10126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132" indent="-10126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4647" indent="-10126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162" indent="-10126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kern="100">
                <a:effectLst/>
                <a:ea typeface="Aptos" panose="020B0004020202020204" pitchFamily="34" charset="0"/>
              </a:rPr>
              <a:t>My Timesheet </a:t>
            </a:r>
            <a:endParaRPr lang="en-US" sz="1600" kern="10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kern="100">
                <a:latin typeface="Arial"/>
                <a:ea typeface="Aptos" panose="020B0004020202020204" pitchFamily="34" charset="0"/>
                <a:cs typeface="Arial"/>
              </a:rPr>
              <a:t>Add and Select tasks to enter and tr</a:t>
            </a:r>
            <a:r>
              <a:rPr lang="en-US" sz="1400" kern="100">
                <a:effectLst/>
                <a:latin typeface="Arial"/>
                <a:ea typeface="Aptos" panose="020B0004020202020204" pitchFamily="34" charset="0"/>
                <a:cs typeface="Arial"/>
              </a:rPr>
              <a:t>ack time </a:t>
            </a:r>
            <a:r>
              <a:rPr lang="en-US" sz="1400" kern="100">
                <a:latin typeface="Arial"/>
                <a:ea typeface="Aptos" panose="020B0004020202020204" pitchFamily="34" charset="0"/>
                <a:cs typeface="Arial"/>
              </a:rPr>
              <a:t>within</a:t>
            </a:r>
            <a:r>
              <a:rPr lang="en-US" sz="1400" kern="100">
                <a:effectLst/>
                <a:latin typeface="Arial"/>
                <a:ea typeface="Aptos" panose="020B0004020202020204" pitchFamily="34" charset="0"/>
                <a:cs typeface="Arial"/>
              </a:rPr>
              <a:t> Clarity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kern="100">
                <a:effectLst/>
                <a:ea typeface="Aptos" panose="020B0004020202020204" pitchFamily="34" charset="0"/>
              </a:rPr>
              <a:t>Access Clarity  </a:t>
            </a:r>
            <a:endParaRPr lang="en-US" sz="1600" kern="100">
              <a:effectLst/>
              <a:ea typeface="Aptos" panose="020B0004020202020204" pitchFamily="34" charset="0"/>
            </a:endParaRPr>
          </a:p>
          <a:p>
            <a:pPr marL="149860" marR="0" lvl="0" indent="-1498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>
                <a:effectLst/>
                <a:ea typeface="Aptos" panose="020B0004020202020204" pitchFamily="34" charset="0"/>
              </a:rPr>
              <a:t>Navigate to Oakland County okta </a:t>
            </a:r>
          </a:p>
          <a:p>
            <a:pPr marL="149860" marR="0" lvl="0" indent="-1498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>
                <a:effectLst/>
                <a:ea typeface="Aptos" panose="020B0004020202020204" pitchFamily="34" charset="0"/>
              </a:rPr>
              <a:t>Click on the Clarity icon </a:t>
            </a:r>
          </a:p>
          <a:p>
            <a:pPr marL="149860" marR="0" lvl="0" indent="-1498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>
                <a:effectLst/>
                <a:ea typeface="Aptos" panose="020B0004020202020204" pitchFamily="34" charset="0"/>
              </a:rPr>
              <a:t>Enter your okta verify when requested</a:t>
            </a:r>
          </a:p>
          <a:p>
            <a:pPr marL="149860" marR="0" lvl="0" indent="-14986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>
                <a:effectLst/>
                <a:ea typeface="Aptos" panose="020B0004020202020204" pitchFamily="34" charset="0"/>
              </a:rPr>
              <a:t>Clarity will open and display a module based on your user group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100" b="1"/>
          </a:p>
          <a:p>
            <a:pPr marL="149860" indent="-149860">
              <a:spcAft>
                <a:spcPts val="600"/>
              </a:spcAft>
            </a:pPr>
            <a:endParaRPr lang="en-US" sz="110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111C00-A835-30A6-0774-F95F2CB9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3244532"/>
            <a:ext cx="6858000" cy="27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6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/>
              <a:t>My Timesheet – Add &amp; Select Tasks Job Aid</a:t>
            </a:r>
            <a:endParaRPr lang="en-US" sz="1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111465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219456" y="839296"/>
            <a:ext cx="6876288" cy="1313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Note for Supervisor/Project Manager: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for Time Entry must be applied at the Project, Staff and Task levels to support the Timesheet views above.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68590-B570-B7F3-0128-0830C5789D92}"/>
              </a:ext>
            </a:extLst>
          </p:cNvPr>
          <p:cNvSpPr txBox="1"/>
          <p:nvPr/>
        </p:nvSpPr>
        <p:spPr>
          <a:xfrm>
            <a:off x="312928" y="2094570"/>
            <a:ext cx="6729984" cy="99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b="1" u="sng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Task</a:t>
            </a:r>
            <a:r>
              <a:rPr lang="en-US" sz="1400" b="1" u="sng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Level</a:t>
            </a:r>
            <a:r>
              <a:rPr lang="en-US" sz="1400" u="none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Project plan must have </a:t>
            </a:r>
            <a:r>
              <a:rPr lang="en-US" sz="1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for Time Entry</a:t>
            </a: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checked for every task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corresponding phase/activity that needs to be accessible on the Timesheet</a:t>
            </a:r>
            <a:r>
              <a:rPr lang="en-US" sz="1400" u="none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endParaRPr lang="en-US" sz="1800" u="none" strike="noStrike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EB98C-6083-C416-FB3C-974ABA58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1" y="2962275"/>
            <a:ext cx="6630080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800"/>
              <a:t>My Timesheet – Add &amp; Select Tasks Job Aid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54090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365760" y="793576"/>
            <a:ext cx="6729984" cy="9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Accessing My Timesheet within Clarity</a:t>
            </a:r>
            <a:endParaRPr lang="en-US" sz="16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left navigation pane within Clarity, click on </a:t>
            </a: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Timesheets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 Timesheet will display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324F16-921A-092E-9153-6525CB17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333625"/>
            <a:ext cx="65771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/>
              <a:t>    </a:t>
            </a:r>
            <a:r>
              <a:rPr lang="en-US" sz="1800"/>
              <a:t>My Timesheet – Add &amp; Select Tasks Job Aid 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1"/>
            <a:ext cx="6729984" cy="121045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428095" y="725030"/>
            <a:ext cx="6524244" cy="1200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Copy Previous Timesheet </a:t>
            </a:r>
            <a:endParaRPr lang="en-US" sz="16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“Add Tasks” Icon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“Copy Previous Timesheet” from drop down list</a:t>
            </a:r>
            <a:endParaRPr lang="en-US" sz="14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Tasks from previous timesheet will be displayed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B9CC3C-88E2-B9C8-71BF-769EE9FDF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5" y="2492733"/>
            <a:ext cx="6521345" cy="2786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B496F-7A75-1620-D9B1-19EA3A750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24" y="5388481"/>
            <a:ext cx="6521345" cy="3024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5C0A2-425C-9487-E053-EE149CDD308A}"/>
              </a:ext>
            </a:extLst>
          </p:cNvPr>
          <p:cNvSpPr txBox="1"/>
          <p:nvPr/>
        </p:nvSpPr>
        <p:spPr>
          <a:xfrm>
            <a:off x="552719" y="8166530"/>
            <a:ext cx="664072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1" dirty="0">
                <a:solidFill>
                  <a:srgbClr val="000000"/>
                </a:solidFill>
                <a:highlight>
                  <a:srgbClr val="F5F5F5"/>
                </a:highlight>
                <a:latin typeface="Arial"/>
                <a:cs typeface="Arial"/>
              </a:rPr>
              <a:t>1 Week Exception: </a:t>
            </a:r>
            <a:r>
              <a:rPr lang="en-US" sz="1000" i="1" dirty="0">
                <a:solidFill>
                  <a:srgbClr val="000000"/>
                </a:solidFill>
                <a:highlight>
                  <a:srgbClr val="F5F5F5"/>
                </a:highlight>
                <a:latin typeface="Arial"/>
                <a:cs typeface="Arial"/>
              </a:rPr>
              <a:t>Do not perform “Copy Previous Timesheet” during the first week of new Fiscal Year (October)</a:t>
            </a:r>
            <a:r>
              <a:rPr lang="en-US" sz="1000" dirty="0">
                <a:solidFill>
                  <a:srgbClr val="000000"/>
                </a:solidFill>
                <a:highlight>
                  <a:srgbClr val="F5F5F5"/>
                </a:highlight>
                <a:latin typeface="Arial"/>
                <a:cs typeface="Arial"/>
              </a:rPr>
              <a:t> 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86A1F-EF01-310F-E5E2-DF07034DFF32}"/>
              </a:ext>
            </a:extLst>
          </p:cNvPr>
          <p:cNvSpPr txBox="1"/>
          <p:nvPr/>
        </p:nvSpPr>
        <p:spPr>
          <a:xfrm>
            <a:off x="513025" y="1956994"/>
            <a:ext cx="628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Week Exception: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perform “Copy Previous Timesheet” during the first week of new Fiscal Year (October) </a:t>
            </a:r>
          </a:p>
        </p:txBody>
      </p:sp>
    </p:spTree>
    <p:extLst>
      <p:ext uri="{BB962C8B-B14F-4D97-AF65-F5344CB8AC3E}">
        <p14:creationId xmlns:p14="http://schemas.microsoft.com/office/powerpoint/2010/main" val="204269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/>
              <a:t>    </a:t>
            </a:r>
            <a:r>
              <a:rPr lang="en-US" sz="1800"/>
              <a:t>My Timesheet – Add &amp; Select Tasks Job Aid 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1"/>
            <a:ext cx="6729984" cy="121045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428095" y="725030"/>
            <a:ext cx="6524244" cy="9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Tasks to be added to My Timesheet</a:t>
            </a:r>
            <a:endParaRPr lang="en-US" sz="16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“Add Tasks” Icon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US" sz="14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“Select Tasks” from drop down list</a:t>
            </a:r>
            <a:endParaRPr lang="en-US" sz="14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B9CC3C-88E2-B9C8-71BF-769EE9FDF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5" y="2339340"/>
            <a:ext cx="6521345" cy="2786731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52E8F4-B5CB-496A-3422-85F3A289B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96" y="5430887"/>
            <a:ext cx="6514846" cy="27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800"/>
              <a:t>My Timesheet – Add &amp; Select Tasks Job Aid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29"/>
            <a:ext cx="6729984" cy="5418595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365760" y="839296"/>
            <a:ext cx="6729984" cy="243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the following views/filters to help find and add tasks to your timesheet:</a:t>
            </a:r>
            <a:endParaRPr lang="en-US" sz="16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OCIT Standard View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 retrieve a listing of </a:t>
            </a: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Assigned Tasks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4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Select/Check the tasks you want to be added to </a:t>
            </a:r>
            <a:r>
              <a:rPr lang="en-US" sz="14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 Timesheet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Add button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</a:pPr>
            <a:endParaRPr lang="en-US" sz="1400" kern="1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D0D97-E7C7-555E-2E36-E059B8792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2796886"/>
            <a:ext cx="6949440" cy="3197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9F5180-8EFF-D61E-F1E9-6C7276C44C63}"/>
              </a:ext>
            </a:extLst>
          </p:cNvPr>
          <p:cNvSpPr txBox="1"/>
          <p:nvPr/>
        </p:nvSpPr>
        <p:spPr>
          <a:xfrm>
            <a:off x="6010275" y="3535556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F2C2B-630A-DCA2-2D84-6BB37810E87A}"/>
              </a:ext>
            </a:extLst>
          </p:cNvPr>
          <p:cNvSpPr txBox="1"/>
          <p:nvPr/>
        </p:nvSpPr>
        <p:spPr>
          <a:xfrm>
            <a:off x="1095375" y="3535556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E6FD4-1747-DCB3-2F10-624769B72EDD}"/>
              </a:ext>
            </a:extLst>
          </p:cNvPr>
          <p:cNvSpPr txBox="1"/>
          <p:nvPr/>
        </p:nvSpPr>
        <p:spPr>
          <a:xfrm>
            <a:off x="6119241" y="5879034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757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800"/>
              <a:t>My Timesheet – Add &amp; Select Tasks Job Aid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584227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33C30-1F86-D7FF-9B3C-C091FEBAE47E}"/>
              </a:ext>
            </a:extLst>
          </p:cNvPr>
          <p:cNvSpPr txBox="1"/>
          <p:nvPr/>
        </p:nvSpPr>
        <p:spPr>
          <a:xfrm>
            <a:off x="262128" y="713709"/>
            <a:ext cx="6790944" cy="207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the following views/filters to help find and add tasks to your timesheet:</a:t>
            </a:r>
            <a:endParaRPr lang="en-US" sz="1600" b="1" kern="10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Unassigned Open Tasks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view to retrieve a listing of </a:t>
            </a:r>
            <a:r>
              <a:rPr lang="en-US" sz="16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ll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Tasks available on a project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that you have been staffed to.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600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Select/Check the tasks you want to be added to </a:t>
            </a:r>
            <a:r>
              <a:rPr lang="en-US" sz="16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 Timesheet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Add button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600" kern="10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947D8-757A-0C16-ACB2-2F1939C3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" y="3053012"/>
            <a:ext cx="6833616" cy="3199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E9A966-4A2E-EA20-7BB2-C74095D641B8}"/>
              </a:ext>
            </a:extLst>
          </p:cNvPr>
          <p:cNvSpPr txBox="1"/>
          <p:nvPr/>
        </p:nvSpPr>
        <p:spPr>
          <a:xfrm>
            <a:off x="6219825" y="3914542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C0F1-A6CA-6DA3-C0CD-661E52928B18}"/>
              </a:ext>
            </a:extLst>
          </p:cNvPr>
          <p:cNvSpPr txBox="1"/>
          <p:nvPr/>
        </p:nvSpPr>
        <p:spPr>
          <a:xfrm>
            <a:off x="1152525" y="3890846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85925-A5C1-6B48-9018-5935FE9664A6}"/>
              </a:ext>
            </a:extLst>
          </p:cNvPr>
          <p:cNvSpPr txBox="1"/>
          <p:nvPr/>
        </p:nvSpPr>
        <p:spPr>
          <a:xfrm>
            <a:off x="6219825" y="6147385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704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800"/>
              <a:t>My Timesheet – Add &amp; Select Tasks Job Aid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584227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3F7C6-75CB-B276-F085-94F0BFF22F4C}"/>
              </a:ext>
            </a:extLst>
          </p:cNvPr>
          <p:cNvSpPr txBox="1"/>
          <p:nvPr/>
        </p:nvSpPr>
        <p:spPr>
          <a:xfrm>
            <a:off x="219456" y="984249"/>
            <a:ext cx="6876288" cy="173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Important: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Unassigned Open Tasks view</a:t>
            </a:r>
            <a:r>
              <a:rPr lang="en-US" sz="1600" b="1" u="sng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must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have the following filter settings:</a:t>
            </a:r>
          </a:p>
          <a:p>
            <a:pPr marL="800100" lvl="1" indent="-342900">
              <a:lnSpc>
                <a:spcPct val="115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Investment Name: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Contains “2025” or current Fiscal Year</a:t>
            </a:r>
          </a:p>
          <a:p>
            <a:pPr marL="800100" lvl="1" indent="-342900">
              <a:lnSpc>
                <a:spcPct val="115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for Time: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 Equal to “Yes”</a:t>
            </a:r>
          </a:p>
          <a:p>
            <a:pPr marL="800100" lvl="1" indent="-342900">
              <a:lnSpc>
                <a:spcPct val="115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Status: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 equal to “Not Started” or “Started”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Assigned Resources:</a:t>
            </a:r>
            <a:r>
              <a:rPr lang="en-US" sz="1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Do not select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F36BB-A9DB-CD0C-CD02-307DA075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4" y="3066873"/>
            <a:ext cx="6876288" cy="32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800"/>
              <a:t>My Timesheet – Add &amp; Select Tasks Job Aid</a:t>
            </a:r>
            <a:endParaRPr lang="en-US" sz="18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111465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219456" y="839296"/>
            <a:ext cx="6876288" cy="1313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Note for Supervisor/Project Manager: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for Time Entry must be applied at the Project, Staff and Task levels to support the Timesheet views above. See details below: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68590-B570-B7F3-0128-0830C5789D92}"/>
              </a:ext>
            </a:extLst>
          </p:cNvPr>
          <p:cNvSpPr txBox="1"/>
          <p:nvPr/>
        </p:nvSpPr>
        <p:spPr>
          <a:xfrm>
            <a:off x="304598" y="2152925"/>
            <a:ext cx="6553200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</a:pPr>
            <a:r>
              <a:rPr lang="en-US" sz="1400" b="1" u="sng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Project Level</a:t>
            </a:r>
            <a:r>
              <a:rPr lang="en-US" sz="1400" b="1" u="none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</a:t>
            </a:r>
            <a:r>
              <a:rPr lang="en-US" sz="1400" u="none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Project Properties within Clarity must have “Open for Time Entry” checked.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7AEF16-C7C1-3669-C821-5DE2811B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10" y="2898590"/>
            <a:ext cx="6596529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/>
              <a:t>My Timesheet – Add &amp; Select Tasks Job Aid</a:t>
            </a:r>
            <a:endParaRPr lang="en-US" sz="1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111465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59A8-BD7E-D04E-CA3B-9A7086CA5765}"/>
              </a:ext>
            </a:extLst>
          </p:cNvPr>
          <p:cNvSpPr txBox="1"/>
          <p:nvPr/>
        </p:nvSpPr>
        <p:spPr>
          <a:xfrm>
            <a:off x="219456" y="839296"/>
            <a:ext cx="6876288" cy="1313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Note for Supervisor/Project Manager: 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 for Time Entry must be applied at the Project, Staff and Task levels to support the Timesheet views above.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68590-B570-B7F3-0128-0830C5789D92}"/>
              </a:ext>
            </a:extLst>
          </p:cNvPr>
          <p:cNvSpPr txBox="1"/>
          <p:nvPr/>
        </p:nvSpPr>
        <p:spPr>
          <a:xfrm>
            <a:off x="304598" y="2104062"/>
            <a:ext cx="6553200" cy="99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US" sz="1400" b="1" u="sng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 Level</a:t>
            </a:r>
            <a:r>
              <a:rPr lang="en-US" sz="1400" u="none" strike="noStrike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Project must be staffed within Clarity with Open for Time Entry checked for every resource added to the project.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endParaRPr lang="en-US" sz="1800" u="none" strike="noStrike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C732F6-6652-1F7D-9187-032EC13D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1" y="2800350"/>
            <a:ext cx="657352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75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vcSYAPdf0FLMrqT6Wp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3">
      <a:dk1>
        <a:srgbClr val="595959"/>
      </a:dk1>
      <a:lt1>
        <a:sysClr val="window" lastClr="FFFFFF"/>
      </a:lt1>
      <a:dk2>
        <a:srgbClr val="A5A5A5"/>
      </a:dk2>
      <a:lt2>
        <a:srgbClr val="E4E9EF"/>
      </a:lt2>
      <a:accent1>
        <a:srgbClr val="00A160"/>
      </a:accent1>
      <a:accent2>
        <a:srgbClr val="3989C9"/>
      </a:accent2>
      <a:accent3>
        <a:srgbClr val="EA9423"/>
      </a:accent3>
      <a:accent4>
        <a:srgbClr val="846648"/>
      </a:accent4>
      <a:accent5>
        <a:srgbClr val="7030A0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2021  -  Read-Only" id="{D4836B8B-8F11-432F-9F03-35CC1DB588CC}" vid="{E3C0151F-6EBE-42E8-A891-D485534E2CA8}"/>
    </a:ext>
  </a:extLst>
</a:theme>
</file>

<file path=ppt/theme/theme2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_2021  -  Read-Only" id="{D4836B8B-8F11-432F-9F03-35CC1DB588CC}" vid="{A28B6F8E-74F2-4791-A8C1-058B4A9963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108451-e3b5-44af-b3b8-3d1706669774">
      <UserInfo>
        <DisplayName>Simpson, Jemarice D</DisplayName>
        <AccountId>38</AccountId>
        <AccountType/>
      </UserInfo>
      <UserInfo>
        <DisplayName>Proksch, Susan</DisplayName>
        <AccountId>15</AccountId>
        <AccountType/>
      </UserInfo>
    </SharedWithUsers>
    <TaxCatchAll xmlns="484c8c59-755d-4516-b8d2-1621b38262b4" xsi:nil="true"/>
    <lcf76f155ced4ddcb4097134ff3c332f xmlns="430e3d24-ba13-4a5c-adcf-5808c6866a4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A275012D3774CAD8B5BBDDD03ED7C" ma:contentTypeVersion="14" ma:contentTypeDescription="Create a new document." ma:contentTypeScope="" ma:versionID="0177383eda8ffcef1a649505e3102fb6">
  <xsd:schema xmlns:xsd="http://www.w3.org/2001/XMLSchema" xmlns:xs="http://www.w3.org/2001/XMLSchema" xmlns:p="http://schemas.microsoft.com/office/2006/metadata/properties" xmlns:ns2="430e3d24-ba13-4a5c-adcf-5808c6866a40" xmlns:ns3="87108451-e3b5-44af-b3b8-3d1706669774" xmlns:ns4="484c8c59-755d-4516-b8d2-1621b38262b4" targetNamespace="http://schemas.microsoft.com/office/2006/metadata/properties" ma:root="true" ma:fieldsID="5bc29f4fea68e47c1fcd23adf57f9f17" ns2:_="" ns3:_="" ns4:_="">
    <xsd:import namespace="430e3d24-ba13-4a5c-adcf-5808c6866a40"/>
    <xsd:import namespace="87108451-e3b5-44af-b3b8-3d1706669774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e3d24-ba13-4a5c-adcf-5808c6866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ab1785c-03c4-4f5d-a7bb-9621a47e58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08451-e3b5-44af-b3b8-3d1706669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d476142-58a2-4da6-8c95-7928f574471f}" ma:internalName="TaxCatchAll" ma:showField="CatchAllData" ma:web="87108451-e3b5-44af-b3b8-3d1706669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341110-A43A-47D9-A4D8-92379A11A996}">
  <ds:schemaRefs>
    <ds:schemaRef ds:uri="430e3d24-ba13-4a5c-adcf-5808c6866a40"/>
    <ds:schemaRef ds:uri="http://schemas.microsoft.com/office/infopath/2007/PartnerControls"/>
    <ds:schemaRef ds:uri="http://purl.org/dc/terms/"/>
    <ds:schemaRef ds:uri="484c8c59-755d-4516-b8d2-1621b38262b4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87108451-e3b5-44af-b3b8-3d170666977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A89D60-563F-4D7B-9840-9EDC87571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9C83F-748F-49B6-BF55-79A6C1752C03}">
  <ds:schemaRefs>
    <ds:schemaRef ds:uri="430e3d24-ba13-4a5c-adcf-5808c6866a40"/>
    <ds:schemaRef ds:uri="484c8c59-755d-4516-b8d2-1621b38262b4"/>
    <ds:schemaRef ds:uri="87108451-e3b5-44af-b3b8-3d17066697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Oakland County Powerpoint Template (1)</Template>
  <TotalTime>0</TotalTime>
  <Words>582</Words>
  <Application>Microsoft Office PowerPoint</Application>
  <PresentationFormat>Custom</PresentationFormat>
  <Paragraphs>64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Symbol</vt:lpstr>
      <vt:lpstr>Wingdings</vt:lpstr>
      <vt:lpstr>Median</vt:lpstr>
      <vt:lpstr>1_Firm Format - template_Blue</vt:lpstr>
      <vt:lpstr>think-cell Slide</vt:lpstr>
      <vt:lpstr>My Timesheet – Add &amp; Select Tasks Job Aid</vt:lpstr>
      <vt:lpstr>My Timesheet – Add &amp; Select Tasks Job Aid</vt:lpstr>
      <vt:lpstr>    My Timesheet – Add &amp; Select Tasks Job Aid </vt:lpstr>
      <vt:lpstr>    My Timesheet – Add &amp; Select Tasks Job Aid </vt:lpstr>
      <vt:lpstr>My Timesheet – Add &amp; Select Tasks Job Aid</vt:lpstr>
      <vt:lpstr>My Timesheet – Add &amp; Select Tasks Job Aid</vt:lpstr>
      <vt:lpstr>My Timesheet – Add &amp; Select Tasks Job Aid</vt:lpstr>
      <vt:lpstr>My Timesheet – Add &amp; Select Tasks Job Aid</vt:lpstr>
      <vt:lpstr>My Timesheet – Add &amp; Select Tasks Job Aid</vt:lpstr>
      <vt:lpstr>My Timesheet – Add &amp; Select Tasks Job Aid</vt:lpstr>
    </vt:vector>
  </TitlesOfParts>
  <Company>Oakland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 Modern Migration (MUX)</dc:title>
  <dc:creator>Goisdzinski, Kary V</dc:creator>
  <cp:lastModifiedBy>Simpson, Jemarice D</cp:lastModifiedBy>
  <cp:revision>1</cp:revision>
  <cp:lastPrinted>2023-09-06T13:42:55Z</cp:lastPrinted>
  <dcterms:created xsi:type="dcterms:W3CDTF">2022-09-08T12:42:08Z</dcterms:created>
  <dcterms:modified xsi:type="dcterms:W3CDTF">2024-09-11T18:33:58Z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0x010100C17A275012D3774CAD8B5BBDDD03ED7C</vt:lpwstr>
  </property>
</Properties>
</file>