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62" r:id="rId7"/>
    <p:sldId id="263" r:id="rId8"/>
    <p:sldId id="264" r:id="rId9"/>
    <p:sldId id="258" r:id="rId10"/>
    <p:sldId id="259" r:id="rId11"/>
    <p:sldId id="265" r:id="rId12"/>
    <p:sldId id="266" r:id="rId13"/>
    <p:sldId id="267" r:id="rId14"/>
    <p:sldId id="268" r:id="rId15"/>
    <p:sldId id="260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 autoAdjust="0"/>
    <p:restoredTop sz="88889" autoAdjust="0"/>
  </p:normalViewPr>
  <p:slideViewPr>
    <p:cSldViewPr>
      <p:cViewPr>
        <p:scale>
          <a:sx n="70" d="100"/>
          <a:sy n="70" d="100"/>
        </p:scale>
        <p:origin x="1795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C1A93-3E93-4A66-A9B9-EFC03B90CAC1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98B7B-D7CD-4BF2-9E01-272951FA2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7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/>
            <a:r>
              <a:rPr lang="en-US" sz="1800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8B7B-D7CD-4BF2-9E01-272951FA20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12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3D8DD2-BB8D-6C80-6EBF-ED0A8CF51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1CB1F9-CAC0-FDFD-0687-25CE2C9120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521375-745F-54D8-C83B-0FA6354814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/>
            <a:r>
              <a:rPr lang="en-US" sz="1800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B3C163-A37C-DB0C-0DA8-71D582A492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8B7B-D7CD-4BF2-9E01-272951FA20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0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8EB3D9-00D9-1248-23D7-53A9A469F0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3880A9-D05E-5ABD-07D8-98BE495698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73795C-7DE3-96CC-9708-61C7D9A8DB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/>
            <a:r>
              <a:rPr lang="en-US" sz="1800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4F0DE-9F75-191B-66B9-131A9F209A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8B7B-D7CD-4BF2-9E01-272951FA20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4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F1A5B-8349-D7FB-9E18-68AFF951E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78A79C-4AA8-668E-3B75-0CC28EB497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CD029D-2EEA-5401-753B-79C98CBB58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/>
            <a:r>
              <a:rPr lang="en-US" sz="1800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F3487-98E7-B0AD-B29D-5ED04FBD17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8B7B-D7CD-4BF2-9E01-272951FA20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28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Here are some examples: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latin typeface="Cambria" panose="02040503050406030204" pitchFamily="18" charset="0"/>
                <a:ea typeface="Cambria" panose="02040503050406030204" pitchFamily="18" charset="0"/>
              </a:rPr>
              <a:t>Gastro-Intestinal (stomach)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– nausea, vomiting, diarrhea, upset stomach, stomachache,  “food poisoning” with no specified organism, “stomach flu”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latin typeface="Cambria" panose="02040503050406030204" pitchFamily="18" charset="0"/>
                <a:ea typeface="Cambria" panose="02040503050406030204" pitchFamily="18" charset="0"/>
              </a:rPr>
              <a:t>Strep throat, Influenza, COVID19, RSV, Pneumonia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are specific diagnoses that a parent/guardian may report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latin typeface="Cambria" panose="02040503050406030204" pitchFamily="18" charset="0"/>
                <a:ea typeface="Cambria" panose="02040503050406030204" pitchFamily="18" charset="0"/>
              </a:rPr>
              <a:t>Flu-like/Other respiratory illness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– cough, sore throat, stuffy nose, nasal congestion, sneezing – with no specific disease/pathogen reported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latin typeface="Cambria" panose="02040503050406030204" pitchFamily="18" charset="0"/>
                <a:ea typeface="Cambria" panose="02040503050406030204" pitchFamily="18" charset="0"/>
              </a:rPr>
              <a:t>Rash Illnesses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– any rash with no specific disease/pathogen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>
                <a:latin typeface="Cambria" panose="02040503050406030204" pitchFamily="18" charset="0"/>
                <a:ea typeface="Cambria" panose="02040503050406030204" pitchFamily="18" charset="0"/>
              </a:rPr>
              <a:t>Other Illnesses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– fever, headache, muscle ache, tired, general “doesn’t feel good”, any symptom that does not fit in one of the categories above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8B7B-D7CD-4BF2-9E01-272951FA20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35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It is helpful also to give us a call so we can respond quickly, especially in cases where contact tracing, post-exposure medications/vaccines, and/or school exclusions may be recommended.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8B7B-D7CD-4BF2-9E01-272951FA20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4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3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9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3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0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3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2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0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9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2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8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58E79-FF9A-4520-899E-C22CF129547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ADB3C-63CF-4C1E-9186-0829448C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6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d@oakgov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mailto:cd@oakgov.com" TargetMode="External"/><Relationship Id="rId4" Type="http://schemas.openxmlformats.org/officeDocument/2006/relationships/hyperlink" Target="https://forms.people.health/25026476324796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mailto:cd@oakgov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ECC530-7479-48E1-BC0D-EE4333A10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914400"/>
            <a:ext cx="3429000" cy="384720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School &amp; Childcare Disease Reporting</a:t>
            </a:r>
          </a:p>
          <a:p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893379"/>
            <a:ext cx="4191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2400" dirty="0"/>
              <a:t>Oakland County Health Division</a:t>
            </a:r>
          </a:p>
          <a:p>
            <a:pPr algn="ctr"/>
            <a:r>
              <a:rPr lang="en-US" sz="2400" dirty="0"/>
              <a:t>Communicable Disease Unit</a:t>
            </a:r>
          </a:p>
          <a:p>
            <a:pPr algn="ctr"/>
            <a:r>
              <a:rPr lang="en-US" sz="2400" dirty="0"/>
              <a:t>248-858-1286</a:t>
            </a:r>
          </a:p>
          <a:p>
            <a:pPr algn="ctr"/>
            <a:r>
              <a:rPr lang="en-US" sz="2400" dirty="0">
                <a:hlinkClick r:id="rId3"/>
              </a:rPr>
              <a:t>cd@oakgov.com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018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1254E3-806F-36B5-CD7C-EF68D127A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81C7767-2790-D7FF-62D8-27CFEE013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7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D5EBF-763E-66EC-6144-2077C2485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84EA9-AF13-5CED-FA27-8CB423CCB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3703529"/>
            <a:ext cx="7696200" cy="29718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 (Body)"/>
                <a:ea typeface="Cambria" panose="02040503050406030204" pitchFamily="18" charset="0"/>
              </a:rPr>
              <a:t>Please include all requested information so OCHD CD unit can follow up with parent/guardian and provider (see next slide):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 (Body)"/>
                <a:ea typeface="Cambria" panose="02040503050406030204" pitchFamily="18" charset="0"/>
              </a:rPr>
              <a:t>Disease (drop down menu): measles, mumps, rubella, pertussis, </a:t>
            </a:r>
            <a:r>
              <a:rPr lang="en-US" sz="1800" dirty="0" err="1">
                <a:latin typeface="Calibri (Body)"/>
                <a:ea typeface="Cambria" panose="02040503050406030204" pitchFamily="18" charset="0"/>
              </a:rPr>
              <a:t>HiB</a:t>
            </a:r>
            <a:r>
              <a:rPr lang="en-US" sz="1800" dirty="0">
                <a:latin typeface="Calibri (Body)"/>
                <a:ea typeface="Cambria" panose="02040503050406030204" pitchFamily="18" charset="0"/>
              </a:rPr>
              <a:t>, meningitis, encephalitis, hepatitis, tuberculosis, chickenpox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 (Body)"/>
                <a:ea typeface="Cambria" panose="02040503050406030204" pitchFamily="18" charset="0"/>
              </a:rPr>
              <a:t>Student name, date of birth, name of disease, address, parent/guardian name/phone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800" dirty="0">
                <a:latin typeface="Calibri (Body)"/>
                <a:ea typeface="Cambria" panose="02040503050406030204" pitchFamily="18" charset="0"/>
              </a:rPr>
              <a:t>It is helpful also to give us a call so we can respond quickly, especially in cases where contact tracing, post-exposure medications/vaccines, and/or school exclusions may be recommended.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AC0225-7205-5F91-50E1-9AAC9DF7AE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9826" y="1398471"/>
            <a:ext cx="6604348" cy="225912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73064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EF08C-F0BA-024E-160F-DD883EED8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A82B68B-F743-2763-7547-92BAC82FB1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23C71E-CD13-F965-5C53-1E08BAF39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861AC0-231E-11FB-A0E7-4D811EBA60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3377" y="1523255"/>
            <a:ext cx="2561424" cy="44965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9FCF73-DE45-1DE4-9892-CA385BC9BC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1523256"/>
            <a:ext cx="2692893" cy="44965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D9D7BB-98A0-8EDD-3001-9E6B9ACD339F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20011" r="18378" b="15999"/>
          <a:stretch/>
        </p:blipFill>
        <p:spPr>
          <a:xfrm>
            <a:off x="3108939" y="6248400"/>
            <a:ext cx="2926122" cy="39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86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Your name and contact information: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A4AC4E-BE35-9664-F075-A12BDC8D29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2575" y="2076676"/>
            <a:ext cx="6558850" cy="421283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82258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07F01AF-143B-4996-A611-4ABF77ED3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56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600200"/>
          </a:xfrm>
        </p:spPr>
        <p:txBody>
          <a:bodyPr>
            <a:normAutofit lnSpcReduction="10000"/>
          </a:bodyPr>
          <a:lstStyle/>
          <a:p>
            <a:r>
              <a:rPr lang="en-US" sz="2400" u="sng" kern="100" dirty="0">
                <a:solidFill>
                  <a:srgbClr val="467886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  <a:hlinkClick r:id="rId4"/>
              </a:rPr>
              <a:t>https://forms.people.health/250264763247964</a:t>
            </a:r>
            <a:r>
              <a:rPr lang="en-US" sz="2400" kern="10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 (Bookmark this site!) </a:t>
            </a:r>
          </a:p>
          <a:p>
            <a:r>
              <a:rPr lang="en-US" sz="2400" kern="100" dirty="0">
                <a:ea typeface="Cambria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en-US" sz="2400" kern="10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nter password provided by Oakland County Health Division (OCHD) - email </a:t>
            </a:r>
            <a:r>
              <a:rPr lang="en-US" sz="2400" kern="100" dirty="0">
                <a:effectLst/>
                <a:ea typeface="Cambria" panose="02040503050406030204" pitchFamily="18" charset="0"/>
                <a:cs typeface="Times New Roman" panose="02020603050405020304" pitchFamily="18" charset="0"/>
                <a:hlinkClick r:id="rId5"/>
              </a:rPr>
              <a:t>cd@oakgov.com</a:t>
            </a:r>
            <a:r>
              <a:rPr lang="en-US" sz="2400" kern="10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 to register</a:t>
            </a:r>
          </a:p>
          <a:p>
            <a:endParaRPr lang="en-US" dirty="0"/>
          </a:p>
        </p:txBody>
      </p:sp>
      <p:pic>
        <p:nvPicPr>
          <p:cNvPr id="2" name="Picture 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19CD445-1BCF-E627-E4F8-C15CCB2FD7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7110" y="3040117"/>
            <a:ext cx="5269780" cy="362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2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92223-7E4A-5FA9-BCA9-F897B1AA7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D9307F5-ED19-C356-AFF4-A39A2B2822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3411244B-36DA-8A82-C38F-E79748E3F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497C9D-C8C0-24B4-C555-568CEF556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sz="2800" kern="10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Re-enter password to access the reporting form:</a:t>
            </a:r>
          </a:p>
          <a:p>
            <a:endParaRPr lang="en-US" dirty="0"/>
          </a:p>
        </p:txBody>
      </p:sp>
      <p:pic>
        <p:nvPicPr>
          <p:cNvPr id="2" name="Picture 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9FFF8E6-0992-2437-7C4B-081CA6A1FC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6531" y="2392364"/>
            <a:ext cx="6070938" cy="380136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8181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98990-5534-C2E4-EA66-4A2230A14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30A3C7B-C580-6913-3561-FC3A57243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6595B238-9814-2086-D546-DA43D7CFA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3145AC1-CE75-1DF2-6F69-12C07C8ED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52686"/>
          </a:xfrm>
        </p:spPr>
        <p:txBody>
          <a:bodyPr>
            <a:normAutofit/>
          </a:bodyPr>
          <a:lstStyle/>
          <a:p>
            <a:r>
              <a:rPr lang="en-US" sz="2800" dirty="0">
                <a:ea typeface="Cambria" panose="02040503050406030204" pitchFamily="18" charset="0"/>
              </a:rPr>
              <a:t>Choose district and building from drop down menus. If you do not see your building in the dropdown, contact OCHD at </a:t>
            </a:r>
            <a:r>
              <a:rPr lang="en-US" sz="2800" dirty="0">
                <a:ea typeface="Cambria" panose="02040503050406030204" pitchFamily="18" charset="0"/>
                <a:hlinkClick r:id="rId4"/>
              </a:rPr>
              <a:t>cd@oakgov.com</a:t>
            </a:r>
            <a:r>
              <a:rPr lang="en-US" sz="2800" dirty="0">
                <a:ea typeface="Cambria" panose="02040503050406030204" pitchFamily="18" charset="0"/>
              </a:rPr>
              <a:t> or 248-858-1286.</a:t>
            </a: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D6570A-DD4F-8D20-8E29-E090CD544C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592" y="3235450"/>
            <a:ext cx="8101208" cy="211968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E0E9790-C0D2-B7FD-FD94-D5AE9E58A4B7}"/>
              </a:ext>
            </a:extLst>
          </p:cNvPr>
          <p:cNvSpPr txBox="1"/>
          <p:nvPr/>
        </p:nvSpPr>
        <p:spPr>
          <a:xfrm>
            <a:off x="457200" y="5537700"/>
            <a:ext cx="64248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*For private schools, choose N/A for district</a:t>
            </a:r>
          </a:p>
        </p:txBody>
      </p:sp>
    </p:spTree>
    <p:extLst>
      <p:ext uri="{BB962C8B-B14F-4D97-AF65-F5344CB8AC3E}">
        <p14:creationId xmlns:p14="http://schemas.microsoft.com/office/powerpoint/2010/main" val="250079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87CCD-0F78-6430-2D96-A34E489F1C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4D1C41-911D-6304-F1AA-B78BF771CE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90C107D-024A-7E1A-266D-FDB0CB91E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22FC12-4D0B-1B18-1CA4-0E372B9CA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>
            <a:normAutofit fontScale="92500"/>
          </a:bodyPr>
          <a:lstStyle/>
          <a:p>
            <a:r>
              <a:rPr lang="en-US" dirty="0"/>
              <a:t>Click ‘Week Ending’ date you are reporting for (will always be a Saturday)</a:t>
            </a:r>
          </a:p>
          <a:p>
            <a:r>
              <a:rPr lang="en-US" dirty="0"/>
              <a:t>Enter total ‘Current School Enrollment Number’</a:t>
            </a: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5A1942-7959-DB63-C1F6-4DAD11441C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606345"/>
            <a:ext cx="8229600" cy="19812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7037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033898"/>
          </a:xfrm>
        </p:spPr>
        <p:txBody>
          <a:bodyPr>
            <a:normAutofit/>
          </a:bodyPr>
          <a:lstStyle/>
          <a:p>
            <a:r>
              <a:rPr lang="en-US" sz="2400" dirty="0"/>
              <a:t>If there were no students out ill for the week you are reporting, click ‘No new diseases to report this week’.</a:t>
            </a:r>
          </a:p>
          <a:p>
            <a:r>
              <a:rPr lang="en-US" sz="2400" dirty="0"/>
              <a:t>Fill in ‘total number of absences this week’ – this is a total of ALL absences, not only illnesses. If a child was out more than one day, count each day as a separate absence.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989D4E-15B6-74BE-2DA7-BAAD11A60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332" y="3657600"/>
            <a:ext cx="5689336" cy="241489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8225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For the next section, fill in number of students reported absent for each illness, as reported by parent/guardian.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Please contact the OCHD Communicable Disease (CD) unit if you are unsure how to classify an illness/symptom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 Here are some examples: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mbria" panose="02040503050406030204" pitchFamily="18" charset="0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Gastro-Intestinal (stomach)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– nausea, vomiting, diarrhea, upset stomach, stomachache,  “food poisoning” with no specified organism, “stomach flu”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Strep throat, Influenza, COVID19, RSV, Pneumonia</a:t>
            </a:r>
            <a:r>
              <a:rPr kumimoji="0" lang="en-US" sz="2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are specific diagnoses that a parent/guardian may report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Flu-like/Other respiratory illness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– cough, sore throat, stuffy nose, nasal congestion, sneezing – with no specific disease/pathogen reported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Rash Illnesses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– any rash with no specific disease/pathogen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Other Illnesses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" panose="02040503050406030204" pitchFamily="18" charset="0"/>
                <a:cs typeface="+mn-cs"/>
              </a:rPr>
              <a:t>– fever, headache, muscle ache, tired, general “doesn’t feel good”, any symptom that does not fit in one of the categories above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5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F0731-3311-4364-0821-2D202E23C0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43AA153-F09A-7E20-5F6A-45F1112DA4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F4A58D-F8E0-3371-40EE-0945AEFF4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8B49055-F549-3B87-2CBA-9161ACDE6F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783132" y="1493018"/>
            <a:ext cx="5577736" cy="521258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90504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477A3-7742-071E-D849-00AE1EFD47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AEE0EE-8CD3-3518-DB45-1C8505C74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3D031F-23A2-B348-CE8E-169D21DCF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C013F-09C8-5483-5111-4CB70EF4A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701" y="3962401"/>
            <a:ext cx="8150099" cy="182879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ea typeface="Cambria" panose="02040503050406030204" pitchFamily="18" charset="0"/>
              </a:rPr>
              <a:t>OCHD does not generally make the decision to close a school outside of an official Public Health Order, however we are happy to consult regarding infection control measures when there is widespread illness.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23498C-2A7B-F5FA-9C2B-EB857C216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701" y="1969828"/>
            <a:ext cx="8152187" cy="15240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839555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0856EE585F9747A54738F0BCD8A882" ma:contentTypeVersion="2" ma:contentTypeDescription="Create a new document." ma:contentTypeScope="" ma:versionID="13f137ba8e6404e3ba815589a78fcb4e">
  <xsd:schema xmlns:xsd="http://www.w3.org/2001/XMLSchema" xmlns:xs="http://www.w3.org/2001/XMLSchema" xmlns:p="http://schemas.microsoft.com/office/2006/metadata/properties" xmlns:ns2="55a133f1-2998-4fc7-aaf3-c6e8ea68ecf5" targetNamespace="http://schemas.microsoft.com/office/2006/metadata/properties" ma:root="true" ma:fieldsID="0f32dadcec8a15759187c7d1e5b5ace5" ns2:_="">
    <xsd:import namespace="55a133f1-2998-4fc7-aaf3-c6e8ea68ec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a133f1-2998-4fc7-aaf3-c6e8ea68ec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825A20-0FB7-4EDD-81F7-738EF0B748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C478D8-2261-4AC8-923F-C01F8FC904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a133f1-2998-4fc7-aaf3-c6e8ea68ec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8AEA57-7C38-4883-B23C-9F2E0FDBCEC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683</Words>
  <Application>Microsoft Office PowerPoint</Application>
  <PresentationFormat>On-screen Show (4:3)</PresentationFormat>
  <Paragraphs>78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Arial</vt:lpstr>
      <vt:lpstr>Calibri</vt:lpstr>
      <vt:lpstr>Calibri (Body)</vt:lpstr>
      <vt:lpstr>Cambria</vt:lpstr>
      <vt:lpstr>Wingdings</vt:lpstr>
      <vt:lpstr>Office Theme</vt:lpstr>
      <vt:lpstr>PowerPoint Presentation</vt:lpstr>
      <vt:lpstr>Directions</vt:lpstr>
      <vt:lpstr>Directions</vt:lpstr>
      <vt:lpstr>Directions</vt:lpstr>
      <vt:lpstr>Directions</vt:lpstr>
      <vt:lpstr>Directions</vt:lpstr>
      <vt:lpstr>Directions</vt:lpstr>
      <vt:lpstr>Directions</vt:lpstr>
      <vt:lpstr>Directions</vt:lpstr>
      <vt:lpstr>Directions</vt:lpstr>
      <vt:lpstr>Directions</vt:lpstr>
      <vt:lpstr>Directions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OCHD PowerPoint Template</dc:title>
  <dc:creator>Cassise, Johanna N</dc:creator>
  <cp:lastModifiedBy>McClain-Horrigan, Mary Elizabeth</cp:lastModifiedBy>
  <cp:revision>10</cp:revision>
  <dcterms:created xsi:type="dcterms:W3CDTF">2017-07-25T16:05:58Z</dcterms:created>
  <dcterms:modified xsi:type="dcterms:W3CDTF">2025-02-10T21:03:44Z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0x010100320856EE585F9747A54738F0BCD8A882</vt:lpwstr>
  </property>
  <property fmtid="{D5CDD505-2E9C-101B-9397-08002B2CF9AE}" pid="3" name="Order">
    <vt:r8>3700</vt:r8>
  </property>
</Properties>
</file>